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33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tags" Target="../tags/tag51.xml" /><Relationship Id="rId2" Type="http://schemas.openxmlformats.org/officeDocument/2006/relationships/tags" Target="../tags/tag36.xml" /><Relationship Id="rId20" Type="http://schemas.openxmlformats.org/officeDocument/2006/relationships/tags" Target="../tags/tag52.xml" /><Relationship Id="rId21" Type="http://schemas.openxmlformats.org/officeDocument/2006/relationships/tags" Target="../tags/tag53.xml" /><Relationship Id="rId22" Type="http://schemas.openxmlformats.org/officeDocument/2006/relationships/tags" Target="../tags/tag54.xml" /><Relationship Id="rId23" Type="http://schemas.openxmlformats.org/officeDocument/2006/relationships/tags" Target="../tags/tag55.xml" /><Relationship Id="rId24" Type="http://schemas.openxmlformats.org/officeDocument/2006/relationships/tags" Target="../tags/tag56.xml" /><Relationship Id="rId25" Type="http://schemas.openxmlformats.org/officeDocument/2006/relationships/tags" Target="../tags/tag57.xml" /><Relationship Id="rId26" Type="http://schemas.openxmlformats.org/officeDocument/2006/relationships/tags" Target="../tags/tag58.xml" /><Relationship Id="rId27" Type="http://schemas.openxmlformats.org/officeDocument/2006/relationships/tags" Target="../tags/tag59.xml" /><Relationship Id="rId28" Type="http://schemas.openxmlformats.org/officeDocument/2006/relationships/tags" Target="../tags/tag60.xml" /><Relationship Id="rId29" Type="http://schemas.openxmlformats.org/officeDocument/2006/relationships/tags" Target="../tags/tag61.xml" /><Relationship Id="rId3" Type="http://schemas.openxmlformats.org/officeDocument/2006/relationships/image" Target="../media/image1.png" /><Relationship Id="rId30" Type="http://schemas.openxmlformats.org/officeDocument/2006/relationships/slideMaster" Target="../slideMasters/slideMaster2.xml" /><Relationship Id="rId4" Type="http://schemas.openxmlformats.org/officeDocument/2006/relationships/image" Target="../media/image2.svg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image" Target="../media/image4.svg" /><Relationship Id="rId20" Type="http://schemas.openxmlformats.org/officeDocument/2006/relationships/tags" Target="../tags/tag77.xml" /><Relationship Id="rId21" Type="http://schemas.openxmlformats.org/officeDocument/2006/relationships/tags" Target="../tags/tag78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62.xml" /><Relationship Id="rId4" Type="http://schemas.openxmlformats.org/officeDocument/2006/relationships/image" Target="../media/image5.png" /><Relationship Id="rId5" Type="http://schemas.openxmlformats.org/officeDocument/2006/relationships/image" Target="../media/image6.sv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image" Target="../media/image2.svg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24" Type="http://schemas.openxmlformats.org/officeDocument/2006/relationships/tags" Target="../tags/tag130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DF3B40-0142-4FFC-B1CF-1E9777268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B21FA-A6DA-41B9-9E07-E0AF99692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5449C5-A7CD-4287-A367-4A3B757C2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E1584-07B2-429F-B14D-6E1AF7B10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C8D7A1-14F5-4111-B796-0D5FA55BC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15BE47-D963-42EE-AD73-94C3738F1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A8C101-9831-4E7F-A66D-2D43058F4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FE9F17-FD45-4E75-B9BC-ECD8D2594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74EA55-253B-4F9C-9E9A-FE2720D5F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9633C-CD8D-4210-900A-E61B22DBE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16550C-A201-45E0-AE63-7D2A6747B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8" descr="波浪3资源 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0" y="1166495"/>
            <a:ext cx="5691505" cy="5691505"/>
          </a:xfrm>
          <a:prstGeom prst="rect">
            <a:avLst/>
          </a:prstGeom>
        </p:spPr>
      </p:pic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5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6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5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6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7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波浪3资源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8143875" y="0"/>
            <a:ext cx="4048125" cy="4048125"/>
          </a:xfrm>
          <a:prstGeom prst="rect">
            <a:avLst/>
          </a:prstGeom>
        </p:spPr>
      </p:pic>
      <p:pic>
        <p:nvPicPr>
          <p:cNvPr id="9" name="图片 4" descr="波浪3资源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0" y="1972310"/>
            <a:ext cx="4885690" cy="4885690"/>
          </a:xfrm>
          <a:prstGeom prst="rect">
            <a:avLst/>
          </a:prstGeom>
        </p:spPr>
      </p:pic>
      <p:sp>
        <p:nvSpPr>
          <p:cNvPr id="11" name="椭圆 10"/>
          <p:cNvSpPr/>
          <p:nvPr userDrawn="1">
            <p:custDataLst>
              <p:tags r:id="rId7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8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9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10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11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12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13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14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15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6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8" descr="波浪3资源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3" name="椭圆 22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11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12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3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4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5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6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7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4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31" Type="http://schemas.openxmlformats.org/officeDocument/2006/relationships/tags" Target="../tags/tag187.xml" /><Relationship Id="rId32" Type="http://schemas.openxmlformats.org/officeDocument/2006/relationships/tags" Target="../tags/tag188.xml" /><Relationship Id="rId33" Type="http://schemas.openxmlformats.org/officeDocument/2006/relationships/tags" Target="../tags/tag189.xml" /><Relationship Id="rId34" Type="http://schemas.openxmlformats.org/officeDocument/2006/relationships/tags" Target="../tags/tag190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20" Type="http://schemas.openxmlformats.org/officeDocument/2006/relationships/tags" Target="../tags/tag209.xml" /><Relationship Id="rId21" Type="http://schemas.openxmlformats.org/officeDocument/2006/relationships/tags" Target="../tags/tag210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tags" Target="../tags/tag232.xml" /><Relationship Id="rId20" Type="http://schemas.openxmlformats.org/officeDocument/2006/relationships/tags" Target="../tags/tag250.xml" /><Relationship Id="rId21" Type="http://schemas.openxmlformats.org/officeDocument/2006/relationships/tags" Target="../tags/tag251.xml" /><Relationship Id="rId22" Type="http://schemas.openxmlformats.org/officeDocument/2006/relationships/tags" Target="../tags/tag252.xml" /><Relationship Id="rId23" Type="http://schemas.openxmlformats.org/officeDocument/2006/relationships/tags" Target="../tags/tag253.xml" /><Relationship Id="rId24" Type="http://schemas.openxmlformats.org/officeDocument/2006/relationships/tags" Target="../tags/tag254.xml" /><Relationship Id="rId25" Type="http://schemas.openxmlformats.org/officeDocument/2006/relationships/tags" Target="../tags/tag255.xml" /><Relationship Id="rId26" Type="http://schemas.openxmlformats.org/officeDocument/2006/relationships/tags" Target="../tags/tag256.xml" /><Relationship Id="rId27" Type="http://schemas.openxmlformats.org/officeDocument/2006/relationships/tags" Target="../tags/tag257.xml" /><Relationship Id="rId28" Type="http://schemas.openxmlformats.org/officeDocument/2006/relationships/tags" Target="../tags/tag258.xml" /><Relationship Id="rId29" Type="http://schemas.openxmlformats.org/officeDocument/2006/relationships/tags" Target="../tags/tag259.xml" /><Relationship Id="rId3" Type="http://schemas.openxmlformats.org/officeDocument/2006/relationships/tags" Target="../tags/tag233.xml" /><Relationship Id="rId30" Type="http://schemas.openxmlformats.org/officeDocument/2006/relationships/tags" Target="../tags/tag260.xml" /><Relationship Id="rId31" Type="http://schemas.openxmlformats.org/officeDocument/2006/relationships/tags" Target="../tags/tag261.xml" /><Relationship Id="rId32" Type="http://schemas.openxmlformats.org/officeDocument/2006/relationships/tags" Target="../tags/tag262.xml" /><Relationship Id="rId33" Type="http://schemas.openxmlformats.org/officeDocument/2006/relationships/tags" Target="../tags/tag26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18" Type="http://schemas.openxmlformats.org/officeDocument/2006/relationships/tags" Target="../tags/tag280.xml" /><Relationship Id="rId19" Type="http://schemas.openxmlformats.org/officeDocument/2006/relationships/tags" Target="../tags/tag281.xml" /><Relationship Id="rId2" Type="http://schemas.openxmlformats.org/officeDocument/2006/relationships/tags" Target="../tags/tag264.xml" /><Relationship Id="rId20" Type="http://schemas.openxmlformats.org/officeDocument/2006/relationships/tags" Target="../tags/tag282.xml" /><Relationship Id="rId21" Type="http://schemas.openxmlformats.org/officeDocument/2006/relationships/tags" Target="../tags/tag283.xml" /><Relationship Id="rId22" Type="http://schemas.openxmlformats.org/officeDocument/2006/relationships/tags" Target="../tags/tag284.xml" /><Relationship Id="rId23" Type="http://schemas.openxmlformats.org/officeDocument/2006/relationships/tags" Target="../tags/tag285.xml" /><Relationship Id="rId24" Type="http://schemas.openxmlformats.org/officeDocument/2006/relationships/tags" Target="../tags/tag286.xml" /><Relationship Id="rId25" Type="http://schemas.openxmlformats.org/officeDocument/2006/relationships/tags" Target="../tags/tag287.xml" /><Relationship Id="rId26" Type="http://schemas.openxmlformats.org/officeDocument/2006/relationships/tags" Target="../tags/tag288.xml" /><Relationship Id="rId27" Type="http://schemas.openxmlformats.org/officeDocument/2006/relationships/tags" Target="../tags/tag289.xml" /><Relationship Id="rId28" Type="http://schemas.openxmlformats.org/officeDocument/2006/relationships/tags" Target="../tags/tag290.xml" /><Relationship Id="rId29" Type="http://schemas.openxmlformats.org/officeDocument/2006/relationships/tags" Target="../tags/tag291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0.xml" /><Relationship Id="rId11" Type="http://schemas.openxmlformats.org/officeDocument/2006/relationships/tags" Target="../tags/tag301.xml" /><Relationship Id="rId12" Type="http://schemas.openxmlformats.org/officeDocument/2006/relationships/tags" Target="../tags/tag302.xml" /><Relationship Id="rId13" Type="http://schemas.openxmlformats.org/officeDocument/2006/relationships/tags" Target="../tags/tag303.xml" /><Relationship Id="rId14" Type="http://schemas.openxmlformats.org/officeDocument/2006/relationships/tags" Target="../tags/tag304.xml" /><Relationship Id="rId15" Type="http://schemas.openxmlformats.org/officeDocument/2006/relationships/tags" Target="../tags/tag305.xml" /><Relationship Id="rId16" Type="http://schemas.openxmlformats.org/officeDocument/2006/relationships/tags" Target="../tags/tag306.xml" /><Relationship Id="rId17" Type="http://schemas.openxmlformats.org/officeDocument/2006/relationships/tags" Target="../tags/tag307.xml" /><Relationship Id="rId18" Type="http://schemas.openxmlformats.org/officeDocument/2006/relationships/tags" Target="../tags/tag308.xml" /><Relationship Id="rId19" Type="http://schemas.openxmlformats.org/officeDocument/2006/relationships/tags" Target="../tags/tag309.xml" /><Relationship Id="rId2" Type="http://schemas.openxmlformats.org/officeDocument/2006/relationships/tags" Target="../tags/tag292.xml" /><Relationship Id="rId3" Type="http://schemas.openxmlformats.org/officeDocument/2006/relationships/tags" Target="../tags/tag293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Relationship Id="rId7" Type="http://schemas.openxmlformats.org/officeDocument/2006/relationships/tags" Target="../tags/tag297.xml" /><Relationship Id="rId8" Type="http://schemas.openxmlformats.org/officeDocument/2006/relationships/tags" Target="../tags/tag298.xml" /><Relationship Id="rId9" Type="http://schemas.openxmlformats.org/officeDocument/2006/relationships/tags" Target="../tags/tag29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0.xml" /><Relationship Id="rId3" Type="http://schemas.openxmlformats.org/officeDocument/2006/relationships/tags" Target="../tags/tag311.xml" /><Relationship Id="rId4" Type="http://schemas.openxmlformats.org/officeDocument/2006/relationships/tags" Target="../tags/tag3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tags" Target="../tags/tag323.xml" /><Relationship Id="rId13" Type="http://schemas.openxmlformats.org/officeDocument/2006/relationships/tags" Target="../tags/tag324.xml" /><Relationship Id="rId14" Type="http://schemas.openxmlformats.org/officeDocument/2006/relationships/tags" Target="../tags/tag325.xml" /><Relationship Id="rId2" Type="http://schemas.openxmlformats.org/officeDocument/2006/relationships/tags" Target="../tags/tag313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2" Type="http://schemas.openxmlformats.org/officeDocument/2006/relationships/tags" Target="../tags/tag326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20010522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膝关节十字韧带损伤查房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汇报人：_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膝关节十字韧带损伤概述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病例汇报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护理诊断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健康宣教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膝关节十字韧带损伤概述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膝关节十字韧带损伤的定义</a:t>
            </a:r>
            <a:endParaRPr lang="zh-CN" altLang="en-US"/>
          </a:p>
        </p:txBody>
      </p:sp>
      <p:sp>
        <p:nvSpPr>
          <p:cNvPr id="54" name="椭圆 53"/>
          <p:cNvSpPr/>
          <p:nvPr>
            <p:custDataLst>
              <p:tags r:id="rId2"/>
            </p:custDataLst>
          </p:nvPr>
        </p:nvSpPr>
        <p:spPr>
          <a:xfrm>
            <a:off x="1522456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5" name="椭圆 54"/>
          <p:cNvSpPr/>
          <p:nvPr>
            <p:custDataLst>
              <p:tags r:id="rId3"/>
            </p:custDataLst>
          </p:nvPr>
        </p:nvSpPr>
        <p:spPr>
          <a:xfrm>
            <a:off x="1557602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6" name="文本框 55"/>
          <p:cNvSpPr txBox="1"/>
          <p:nvPr>
            <p:custDataLst>
              <p:tags r:id="rId4"/>
            </p:custDataLst>
          </p:nvPr>
        </p:nvSpPr>
        <p:spPr>
          <a:xfrm>
            <a:off x="1557602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A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58" name="椭圆 57"/>
          <p:cNvSpPr/>
          <p:nvPr>
            <p:custDataLst>
              <p:tags r:id="rId5"/>
            </p:custDataLst>
          </p:nvPr>
        </p:nvSpPr>
        <p:spPr>
          <a:xfrm>
            <a:off x="4312558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9" name="椭圆 58"/>
          <p:cNvSpPr/>
          <p:nvPr>
            <p:custDataLst>
              <p:tags r:id="rId6"/>
            </p:custDataLst>
          </p:nvPr>
        </p:nvSpPr>
        <p:spPr>
          <a:xfrm>
            <a:off x="4347703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0" name="文本框 59"/>
          <p:cNvSpPr txBox="1"/>
          <p:nvPr>
            <p:custDataLst>
              <p:tags r:id="rId7"/>
            </p:custDataLst>
          </p:nvPr>
        </p:nvSpPr>
        <p:spPr>
          <a:xfrm>
            <a:off x="4347703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B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2" name="椭圆 61"/>
          <p:cNvSpPr/>
          <p:nvPr>
            <p:custDataLst>
              <p:tags r:id="rId8"/>
            </p:custDataLst>
          </p:nvPr>
        </p:nvSpPr>
        <p:spPr>
          <a:xfrm>
            <a:off x="7102660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3" name="椭圆 62"/>
          <p:cNvSpPr/>
          <p:nvPr>
            <p:custDataLst>
              <p:tags r:id="rId9"/>
            </p:custDataLst>
          </p:nvPr>
        </p:nvSpPr>
        <p:spPr>
          <a:xfrm>
            <a:off x="7137805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4" name="文本框 63"/>
          <p:cNvSpPr txBox="1"/>
          <p:nvPr>
            <p:custDataLst>
              <p:tags r:id="rId10"/>
            </p:custDataLst>
          </p:nvPr>
        </p:nvSpPr>
        <p:spPr>
          <a:xfrm>
            <a:off x="7137805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C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7" name="椭圆 66"/>
          <p:cNvSpPr/>
          <p:nvPr>
            <p:custDataLst>
              <p:tags r:id="rId11"/>
            </p:custDataLst>
          </p:nvPr>
        </p:nvSpPr>
        <p:spPr>
          <a:xfrm>
            <a:off x="9892762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8" name="椭圆 67"/>
          <p:cNvSpPr/>
          <p:nvPr>
            <p:custDataLst>
              <p:tags r:id="rId12"/>
            </p:custDataLst>
          </p:nvPr>
        </p:nvSpPr>
        <p:spPr>
          <a:xfrm>
            <a:off x="9927907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9" name="文本框 68"/>
          <p:cNvSpPr txBox="1"/>
          <p:nvPr>
            <p:custDataLst>
              <p:tags r:id="rId13"/>
            </p:custDataLst>
          </p:nvPr>
        </p:nvSpPr>
        <p:spPr>
          <a:xfrm>
            <a:off x="9927907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D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838200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任意多边形 4"/>
          <p:cNvSpPr/>
          <p:nvPr>
            <p:custDataLst>
              <p:tags r:id="rId15"/>
            </p:custDataLst>
          </p:nvPr>
        </p:nvSpPr>
        <p:spPr>
          <a:xfrm>
            <a:off x="970174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6"/>
            </p:custDataLst>
          </p:nvPr>
        </p:nvSpPr>
        <p:spPr>
          <a:xfrm flipH="1">
            <a:off x="838200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7"/>
            </p:custDataLst>
          </p:nvPr>
        </p:nvSpPr>
        <p:spPr>
          <a:xfrm>
            <a:off x="838200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8"/>
            </p:custDataLst>
          </p:nvPr>
        </p:nvSpPr>
        <p:spPr>
          <a:xfrm>
            <a:off x="3617543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749517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 flipH="1">
            <a:off x="3617543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3617543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2"/>
            </p:custDataLst>
          </p:nvPr>
        </p:nvSpPr>
        <p:spPr>
          <a:xfrm>
            <a:off x="6396886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6528860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 flipH="1">
            <a:off x="6396886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6396886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26"/>
            </p:custDataLst>
          </p:nvPr>
        </p:nvSpPr>
        <p:spPr>
          <a:xfrm>
            <a:off x="9176229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9308203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8"/>
            </p:custDataLst>
          </p:nvPr>
        </p:nvSpPr>
        <p:spPr>
          <a:xfrm flipH="1">
            <a:off x="9176229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29"/>
            </p:custDataLst>
          </p:nvPr>
        </p:nvSpPr>
        <p:spPr>
          <a:xfrm>
            <a:off x="9176229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838917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膝关节十字韧带：位于膝关节内的两条交叉韧带，分别称为前交叉韧带（ACL）和后交叉韧带（PCL）。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1"/>
            </p:custDataLst>
          </p:nvPr>
        </p:nvSpPr>
        <p:spPr>
          <a:xfrm>
            <a:off x="3617543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膝关节十字韧带损伤：指膝关节十字韧带受到外力作用，导致韧带部分或完全断裂。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2"/>
            </p:custDataLst>
          </p:nvPr>
        </p:nvSpPr>
        <p:spPr>
          <a:xfrm>
            <a:off x="6396886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损伤原因：运动损伤、交通事故、跌倒等。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3"/>
            </p:custDataLst>
          </p:nvPr>
        </p:nvSpPr>
        <p:spPr>
          <a:xfrm>
            <a:off x="9176947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损伤症状：膝关节疼痛、肿胀、活动受限等。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膝关节十字韧带损伤的病因</a:t>
            </a:r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111667" y="1971391"/>
            <a:ext cx="1852125" cy="2312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6" name="Isosceles"/>
          <p:cNvSpPr/>
          <p:nvPr>
            <p:custDataLst>
              <p:tags r:id="rId3"/>
            </p:custDataLst>
          </p:nvPr>
        </p:nvSpPr>
        <p:spPr>
          <a:xfrm>
            <a:off x="1111667" y="1971391"/>
            <a:ext cx="1852125" cy="694452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838200" y="2202551"/>
            <a:ext cx="2400735" cy="342238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"/>
            </p:custDataLst>
          </p:nvPr>
        </p:nvSpPr>
        <p:spPr>
          <a:xfrm flipH="1">
            <a:off x="1628556" y="1916821"/>
            <a:ext cx="824426" cy="649112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01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4" name="TextBox 21"/>
          <p:cNvSpPr txBox="1"/>
          <p:nvPr>
            <p:custDataLst>
              <p:tags r:id="rId6"/>
            </p:custDataLst>
          </p:nvPr>
        </p:nvSpPr>
        <p:spPr>
          <a:xfrm flipH="1">
            <a:off x="939370" y="2839005"/>
            <a:ext cx="2211064" cy="2608542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运动损伤：运动过程中突然改变方向或减速，导致膝关节过度扭转或拉伸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96" name="矩形 95"/>
          <p:cNvSpPr/>
          <p:nvPr>
            <p:custDataLst>
              <p:tags r:id="rId7"/>
            </p:custDataLst>
          </p:nvPr>
        </p:nvSpPr>
        <p:spPr>
          <a:xfrm>
            <a:off x="3816905" y="1971391"/>
            <a:ext cx="1852125" cy="23123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0" name="Isosceles"/>
          <p:cNvSpPr/>
          <p:nvPr>
            <p:custDataLst>
              <p:tags r:id="rId8"/>
            </p:custDataLst>
          </p:nvPr>
        </p:nvSpPr>
        <p:spPr>
          <a:xfrm>
            <a:off x="3816905" y="1971391"/>
            <a:ext cx="1852125" cy="694452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1" name="矩形 90"/>
          <p:cNvSpPr/>
          <p:nvPr>
            <p:custDataLst>
              <p:tags r:id="rId9"/>
            </p:custDataLst>
          </p:nvPr>
        </p:nvSpPr>
        <p:spPr>
          <a:xfrm>
            <a:off x="3542825" y="2202551"/>
            <a:ext cx="2400735" cy="342238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0"/>
            </p:custDataLst>
          </p:nvPr>
        </p:nvSpPr>
        <p:spPr>
          <a:xfrm flipH="1">
            <a:off x="4333181" y="1916821"/>
            <a:ext cx="824426" cy="649112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02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94" name="TextBox 21"/>
          <p:cNvSpPr txBox="1"/>
          <p:nvPr>
            <p:custDataLst>
              <p:tags r:id="rId11"/>
            </p:custDataLst>
          </p:nvPr>
        </p:nvSpPr>
        <p:spPr>
          <a:xfrm flipH="1">
            <a:off x="3643995" y="2839005"/>
            <a:ext cx="2211064" cy="260854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交通事故：交通事故中膝关节受到直接撞击或挤压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106" name="矩形 105"/>
          <p:cNvSpPr/>
          <p:nvPr>
            <p:custDataLst>
              <p:tags r:id="rId12"/>
            </p:custDataLst>
          </p:nvPr>
        </p:nvSpPr>
        <p:spPr>
          <a:xfrm>
            <a:off x="6522142" y="1971391"/>
            <a:ext cx="1852125" cy="2312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0" name="Isosceles"/>
          <p:cNvSpPr/>
          <p:nvPr>
            <p:custDataLst>
              <p:tags r:id="rId13"/>
            </p:custDataLst>
          </p:nvPr>
        </p:nvSpPr>
        <p:spPr>
          <a:xfrm>
            <a:off x="6522142" y="1971391"/>
            <a:ext cx="1852125" cy="694452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1" name="矩形 100"/>
          <p:cNvSpPr/>
          <p:nvPr>
            <p:custDataLst>
              <p:tags r:id="rId14"/>
            </p:custDataLst>
          </p:nvPr>
        </p:nvSpPr>
        <p:spPr>
          <a:xfrm>
            <a:off x="6248062" y="2202551"/>
            <a:ext cx="2400735" cy="3422388"/>
          </a:xfrm>
          <a:prstGeom prst="rect">
            <a:avLst/>
          </a:prstGeom>
          <a:solidFill>
            <a:schemeClr val="accent4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 flipH="1">
            <a:off x="7038418" y="1916821"/>
            <a:ext cx="824426" cy="649112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03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04" name="TextBox 21"/>
          <p:cNvSpPr txBox="1"/>
          <p:nvPr>
            <p:custDataLst>
              <p:tags r:id="rId16"/>
            </p:custDataLst>
          </p:nvPr>
        </p:nvSpPr>
        <p:spPr>
          <a:xfrm flipH="1">
            <a:off x="6349233" y="2839005"/>
            <a:ext cx="2211064" cy="260854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跌倒损伤：跌倒时膝关节受到直接撞击或拉伸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116" name="矩形 115"/>
          <p:cNvSpPr/>
          <p:nvPr>
            <p:custDataLst>
              <p:tags r:id="rId17"/>
            </p:custDataLst>
          </p:nvPr>
        </p:nvSpPr>
        <p:spPr>
          <a:xfrm>
            <a:off x="9227993" y="1972005"/>
            <a:ext cx="1852125" cy="23123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0" name="Isosceles"/>
          <p:cNvSpPr/>
          <p:nvPr>
            <p:custDataLst>
              <p:tags r:id="rId18"/>
            </p:custDataLst>
          </p:nvPr>
        </p:nvSpPr>
        <p:spPr>
          <a:xfrm>
            <a:off x="9227993" y="1971391"/>
            <a:ext cx="1852125" cy="694452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1" name="矩形 110"/>
          <p:cNvSpPr/>
          <p:nvPr>
            <p:custDataLst>
              <p:tags r:id="rId19"/>
            </p:custDataLst>
          </p:nvPr>
        </p:nvSpPr>
        <p:spPr>
          <a:xfrm>
            <a:off x="8953913" y="2202551"/>
            <a:ext cx="2400735" cy="3422388"/>
          </a:xfrm>
          <a:prstGeom prst="rect">
            <a:avLst/>
          </a:prstGeom>
          <a:solidFill>
            <a:schemeClr val="accent5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0"/>
            </p:custDataLst>
          </p:nvPr>
        </p:nvSpPr>
        <p:spPr>
          <a:xfrm flipH="1">
            <a:off x="9744269" y="1916821"/>
            <a:ext cx="824426" cy="649112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04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14" name="TextBox 21"/>
          <p:cNvSpPr txBox="1"/>
          <p:nvPr>
            <p:custDataLst>
              <p:tags r:id="rId21"/>
            </p:custDataLst>
          </p:nvPr>
        </p:nvSpPr>
        <p:spPr>
          <a:xfrm flipH="1">
            <a:off x="9055697" y="2839005"/>
            <a:ext cx="2211064" cy="260854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膝关节退行性病变：随着年龄增长，膝关节韧带逐渐老化，容易受伤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膝关节十字韧带损伤的症状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301726" y="1590497"/>
            <a:ext cx="4644916" cy="127469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709528" y="1590497"/>
            <a:ext cx="4644916" cy="127469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sp>
        <p:nvSpPr>
          <p:cNvPr id="10" name="矩形: 圆角 9"/>
          <p:cNvSpPr/>
          <p:nvPr>
            <p:custDataLst>
              <p:tags r:id="rId4"/>
            </p:custDataLst>
          </p:nvPr>
        </p:nvSpPr>
        <p:spPr>
          <a:xfrm>
            <a:off x="838200" y="1773976"/>
            <a:ext cx="907738" cy="9077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2" name="矩形: 圆角 11"/>
          <p:cNvSpPr/>
          <p:nvPr>
            <p:custDataLst>
              <p:tags r:id="rId5"/>
            </p:custDataLst>
          </p:nvPr>
        </p:nvSpPr>
        <p:spPr>
          <a:xfrm>
            <a:off x="6240208" y="1773976"/>
            <a:ext cx="907738" cy="90773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301726" y="3133652"/>
            <a:ext cx="4644916" cy="1274696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709528" y="3133652"/>
            <a:ext cx="4644916" cy="1274696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sp>
        <p:nvSpPr>
          <p:cNvPr id="11" name="矩形: 圆角 10"/>
          <p:cNvSpPr/>
          <p:nvPr>
            <p:custDataLst>
              <p:tags r:id="rId8"/>
            </p:custDataLst>
          </p:nvPr>
        </p:nvSpPr>
        <p:spPr>
          <a:xfrm>
            <a:off x="838200" y="3317131"/>
            <a:ext cx="907738" cy="90773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3" name="矩形: 圆角 12"/>
          <p:cNvSpPr/>
          <p:nvPr>
            <p:custDataLst>
              <p:tags r:id="rId9"/>
            </p:custDataLst>
          </p:nvPr>
        </p:nvSpPr>
        <p:spPr>
          <a:xfrm>
            <a:off x="6240208" y="3317131"/>
            <a:ext cx="907738" cy="90773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1301726" y="4676807"/>
            <a:ext cx="4644916" cy="1274696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11"/>
            </p:custDataLst>
          </p:nvPr>
        </p:nvSpPr>
        <p:spPr>
          <a:xfrm>
            <a:off x="6709528" y="4676807"/>
            <a:ext cx="4644916" cy="127469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</a:endParaRPr>
          </a:p>
        </p:txBody>
      </p:sp>
      <p:sp>
        <p:nvSpPr>
          <p:cNvPr id="14" name="矩形: 圆角 3"/>
          <p:cNvSpPr/>
          <p:nvPr>
            <p:custDataLst>
              <p:tags r:id="rId12"/>
            </p:custDataLst>
          </p:nvPr>
        </p:nvSpPr>
        <p:spPr>
          <a:xfrm>
            <a:off x="838200" y="4860286"/>
            <a:ext cx="907738" cy="90773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05</a:t>
            </a:r>
            <a:endParaRPr lang="en-US" altLang="zh-CN" sz="3600" b="1">
              <a:latin typeface="+mn-ea"/>
            </a:endParaRPr>
          </a:p>
        </p:txBody>
      </p:sp>
      <p:sp>
        <p:nvSpPr>
          <p:cNvPr id="26" name="矩形: 圆角 25"/>
          <p:cNvSpPr/>
          <p:nvPr>
            <p:custDataLst>
              <p:tags r:id="rId13"/>
            </p:custDataLst>
          </p:nvPr>
        </p:nvSpPr>
        <p:spPr>
          <a:xfrm>
            <a:off x="6240208" y="4860286"/>
            <a:ext cx="907738" cy="90773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06</a:t>
            </a:r>
            <a:endParaRPr lang="en-US" altLang="zh-CN" sz="3600" b="1">
              <a:latin typeface="+mn-ea"/>
            </a:endParaRPr>
          </a:p>
        </p:txBody>
      </p:sp>
      <p:sp>
        <p:nvSpPr>
          <p:cNvPr id="31" name="TextBox 2"/>
          <p:cNvSpPr txBox="1"/>
          <p:nvPr>
            <p:custDataLst>
              <p:tags r:id="rId14"/>
            </p:custDataLst>
          </p:nvPr>
        </p:nvSpPr>
        <p:spPr>
          <a:xfrm>
            <a:off x="7529068" y="4995481"/>
            <a:ext cx="3507990" cy="688851"/>
          </a:xfrm>
          <a:prstGeom prst="rect">
            <a:avLst/>
          </a:prstGeom>
          <a:noFill/>
        </p:spPr>
        <p:txBody>
          <a:bodyPr wrap="square" lIns="91440" tIns="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微软雅黑" panose="020b0503020204020204" charset="-122"/>
                <a:sym typeface="+mn-lt"/>
              </a:rPr>
              <a:t>关节弹响：膝关节在活动时可能出现弹响或摩擦声</a:t>
            </a:r>
            <a:endParaRPr lang="zh-CN" altLang="en-US" sz="12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cs typeface="微软雅黑" panose="020b0503020204020204" charset="-122"/>
              <a:sym typeface="+mn-lt"/>
            </a:endParaRPr>
          </a:p>
        </p:txBody>
      </p:sp>
      <p:sp>
        <p:nvSpPr>
          <p:cNvPr id="32" name="TextBox 2"/>
          <p:cNvSpPr txBox="1"/>
          <p:nvPr>
            <p:custDataLst>
              <p:tags r:id="rId15"/>
            </p:custDataLst>
          </p:nvPr>
        </p:nvSpPr>
        <p:spPr>
          <a:xfrm>
            <a:off x="2150236" y="4995481"/>
            <a:ext cx="3507990" cy="688851"/>
          </a:xfrm>
          <a:prstGeom prst="rect">
            <a:avLst/>
          </a:prstGeom>
          <a:noFill/>
        </p:spPr>
        <p:txBody>
          <a:bodyPr wrap="square" lIns="91440" tIns="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微软雅黑" panose="020b0503020204020204" charset="-122"/>
                <a:sym typeface="+mn-lt"/>
              </a:rPr>
              <a:t>肌肉萎缩：膝关节周围的肌肉萎缩，尤其是股四头肌和腘肌</a:t>
            </a:r>
            <a:endParaRPr lang="zh-CN" altLang="en-US" sz="12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cs typeface="微软雅黑" panose="020b0503020204020204" charset="-122"/>
              <a:sym typeface="+mn-lt"/>
            </a:endParaRPr>
          </a:p>
        </p:txBody>
      </p:sp>
      <p:sp>
        <p:nvSpPr>
          <p:cNvPr id="33" name="TextBox 2"/>
          <p:cNvSpPr txBox="1"/>
          <p:nvPr>
            <p:custDataLst>
              <p:tags r:id="rId16"/>
            </p:custDataLst>
          </p:nvPr>
        </p:nvSpPr>
        <p:spPr>
          <a:xfrm>
            <a:off x="7529068" y="3426574"/>
            <a:ext cx="3507990" cy="688851"/>
          </a:xfrm>
          <a:prstGeom prst="rect">
            <a:avLst/>
          </a:prstGeom>
          <a:noFill/>
        </p:spPr>
        <p:txBody>
          <a:bodyPr wrap="square" lIns="91440" tIns="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微软雅黑" panose="020b0503020204020204" charset="-122"/>
                <a:sym typeface="+mn-lt"/>
              </a:rPr>
              <a:t>活动受限：膝关节活动受限，尤其是在屈伸和旋转时</a:t>
            </a:r>
            <a:endParaRPr lang="zh-CN" altLang="en-US" sz="12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cs typeface="微软雅黑" panose="020b0503020204020204" charset="-122"/>
              <a:sym typeface="+mn-lt"/>
            </a:endParaRPr>
          </a:p>
        </p:txBody>
      </p:sp>
      <p:sp>
        <p:nvSpPr>
          <p:cNvPr id="34" name="TextBox 2"/>
          <p:cNvSpPr txBox="1"/>
          <p:nvPr>
            <p:custDataLst>
              <p:tags r:id="rId17"/>
            </p:custDataLst>
          </p:nvPr>
        </p:nvSpPr>
        <p:spPr>
          <a:xfrm>
            <a:off x="2150236" y="3426574"/>
            <a:ext cx="3507990" cy="688851"/>
          </a:xfrm>
          <a:prstGeom prst="rect">
            <a:avLst/>
          </a:prstGeom>
          <a:noFill/>
        </p:spPr>
        <p:txBody>
          <a:bodyPr wrap="square" lIns="91440" tIns="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微软雅黑" panose="020b0503020204020204" charset="-122"/>
                <a:sym typeface="+mn-lt"/>
              </a:rPr>
              <a:t>关节不稳：膝关节感觉不稳，容易发生扭伤或错位</a:t>
            </a:r>
            <a:endParaRPr lang="zh-CN" altLang="en-US" sz="12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cs typeface="微软雅黑" panose="020b0503020204020204" charset="-122"/>
              <a:sym typeface="+mn-lt"/>
            </a:endParaRPr>
          </a:p>
        </p:txBody>
      </p:sp>
      <p:sp>
        <p:nvSpPr>
          <p:cNvPr id="35" name="TextBox 2"/>
          <p:cNvSpPr txBox="1"/>
          <p:nvPr>
            <p:custDataLst>
              <p:tags r:id="rId18"/>
            </p:custDataLst>
          </p:nvPr>
        </p:nvSpPr>
        <p:spPr>
          <a:xfrm>
            <a:off x="7529068" y="1883420"/>
            <a:ext cx="3507990" cy="688851"/>
          </a:xfrm>
          <a:prstGeom prst="rect">
            <a:avLst/>
          </a:prstGeom>
          <a:noFill/>
        </p:spPr>
        <p:txBody>
          <a:bodyPr wrap="square" lIns="91440" tIns="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微软雅黑" panose="020b0503020204020204" charset="-122"/>
                <a:sym typeface="+mn-lt"/>
              </a:rPr>
              <a:t>肿胀：膝关节肿胀，尤其是在受伤后立即出现</a:t>
            </a:r>
            <a:endParaRPr lang="zh-CN" altLang="en-US" sz="12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cs typeface="微软雅黑" panose="020b0503020204020204" charset="-122"/>
              <a:sym typeface="+mn-lt"/>
            </a:endParaRPr>
          </a:p>
        </p:txBody>
      </p:sp>
      <p:sp>
        <p:nvSpPr>
          <p:cNvPr id="36" name="TextBox 2"/>
          <p:cNvSpPr txBox="1"/>
          <p:nvPr>
            <p:custDataLst>
              <p:tags r:id="rId19"/>
            </p:custDataLst>
          </p:nvPr>
        </p:nvSpPr>
        <p:spPr>
          <a:xfrm>
            <a:off x="2150236" y="1883420"/>
            <a:ext cx="3507990" cy="688851"/>
          </a:xfrm>
          <a:prstGeom prst="rect">
            <a:avLst/>
          </a:prstGeom>
          <a:noFill/>
        </p:spPr>
        <p:txBody>
          <a:bodyPr wrap="square" lIns="91440" tIns="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微软雅黑" panose="020b0503020204020204" charset="-122"/>
                <a:sym typeface="+mn-lt"/>
              </a:rPr>
              <a:t>疼痛：膝关节疼痛，尤其是在活动时</a:t>
            </a:r>
            <a:endParaRPr lang="zh-CN" altLang="en-US" sz="12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38912" y="2444519"/>
            <a:ext cx="3046" cy="115012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20275" y="3670181"/>
            <a:ext cx="609" cy="329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480316" y="3124969"/>
            <a:ext cx="3655" cy="5050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65942" y="3609873"/>
            <a:ext cx="1828" cy="14114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16846" y="2273340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88461" y="3655561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49111" y="3298584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826209" y="3609873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>
            <a:off x="2892951" y="2660167"/>
            <a:ext cx="609" cy="89488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958475" y="3629976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2029749" y="2155160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年龄：35岁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3"/>
            </p:custDataLst>
          </p:nvPr>
        </p:nvSpPr>
        <p:spPr>
          <a:xfrm>
            <a:off x="3887736" y="2794795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职业：运动员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4"/>
            </p:custDataLst>
          </p:nvPr>
        </p:nvSpPr>
        <p:spPr>
          <a:xfrm>
            <a:off x="5755470" y="1772597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受伤部位：膝关节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5"/>
            </p:custDataLst>
          </p:nvPr>
        </p:nvSpPr>
        <p:spPr>
          <a:xfrm>
            <a:off x="7618941" y="2613870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诊断结果：膝关节十字韧带损伤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6"/>
            </p:custDataLst>
          </p:nvPr>
        </p:nvSpPr>
        <p:spPr>
          <a:xfrm>
            <a:off x="9476928" y="1941948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恢复情况：正在康复中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7"/>
            </p:custDataLst>
          </p:nvPr>
        </p:nvSpPr>
        <p:spPr>
          <a:xfrm>
            <a:off x="1095272" y="4058227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2964834" y="4921429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9"/>
            </p:custDataLst>
          </p:nvPr>
        </p:nvSpPr>
        <p:spPr>
          <a:xfrm>
            <a:off x="4825258" y="4421296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受伤原因：运动损伤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0"/>
            </p:custDataLst>
          </p:nvPr>
        </p:nvSpPr>
        <p:spPr>
          <a:xfrm>
            <a:off x="6703349" y="5251603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受伤时间：2022年10月10日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1"/>
            </p:custDataLst>
          </p:nvPr>
        </p:nvSpPr>
        <p:spPr>
          <a:xfrm>
            <a:off x="8557072" y="4239152"/>
            <a:ext cx="1726799" cy="51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治疗方案：手术治疗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2"/>
            </p:custDataLst>
          </p:nvPr>
        </p:nvCxnSpPr>
        <p:spPr>
          <a:xfrm>
            <a:off x="838200" y="3612919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3"/>
            </p:custDataLst>
          </p:nvPr>
        </p:nvSpPr>
        <p:spPr>
          <a:xfrm flipV="1">
            <a:off x="10276167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4"/>
            </p:custDataLst>
          </p:nvPr>
        </p:nvSpPr>
        <p:spPr>
          <a:xfrm flipV="1">
            <a:off x="7502588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5"/>
            </p:custDataLst>
          </p:nvPr>
        </p:nvSpPr>
        <p:spPr>
          <a:xfrm flipV="1">
            <a:off x="9356311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6"/>
            </p:custDataLst>
          </p:nvPr>
        </p:nvSpPr>
        <p:spPr>
          <a:xfrm flipV="1">
            <a:off x="8418180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7"/>
            </p:custDataLst>
          </p:nvPr>
        </p:nvSpPr>
        <p:spPr>
          <a:xfrm flipV="1">
            <a:off x="6554710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8"/>
            </p:custDataLst>
          </p:nvPr>
        </p:nvSpPr>
        <p:spPr>
          <a:xfrm flipV="1">
            <a:off x="5624498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9"/>
            </p:custDataLst>
          </p:nvPr>
        </p:nvSpPr>
        <p:spPr>
          <a:xfrm flipV="1">
            <a:off x="4686975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 flipV="1">
            <a:off x="3764073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1"/>
            </p:custDataLst>
          </p:nvPr>
        </p:nvSpPr>
        <p:spPr>
          <a:xfrm flipV="1">
            <a:off x="2828988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2"/>
            </p:custDataLst>
          </p:nvPr>
        </p:nvSpPr>
        <p:spPr>
          <a:xfrm flipV="1">
            <a:off x="1894512" y="3547128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33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病程记录</a:t>
            </a:r>
            <a:endParaRPr lang="zh-CN" altLang="en-US"/>
          </a:p>
        </p:txBody>
      </p:sp>
      <p:cxnSp>
        <p:nvCxnSpPr>
          <p:cNvPr id="92" name="直接连接符 91"/>
          <p:cNvCxnSpPr/>
          <p:nvPr>
            <p:custDataLst>
              <p:tags r:id="rId2"/>
            </p:custDataLst>
          </p:nvPr>
        </p:nvCxnSpPr>
        <p:spPr>
          <a:xfrm flipV="1">
            <a:off x="1855646" y="3634842"/>
            <a:ext cx="598" cy="173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文"/>
          <p:cNvSpPr txBox="1"/>
          <p:nvPr>
            <p:custDataLst>
              <p:tags r:id="rId3"/>
            </p:custDataLst>
          </p:nvPr>
        </p:nvSpPr>
        <p:spPr>
          <a:xfrm>
            <a:off x="838200" y="4022070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患者基本信息：姓名、年龄、性别、职业等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5" name="直接连接符 84"/>
          <p:cNvCxnSpPr/>
          <p:nvPr>
            <p:custDataLst>
              <p:tags r:id="rId4"/>
            </p:custDataLst>
          </p:nvPr>
        </p:nvCxnSpPr>
        <p:spPr>
          <a:xfrm flipV="1">
            <a:off x="3974327" y="3615091"/>
            <a:ext cx="3591" cy="105574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文"/>
          <p:cNvSpPr txBox="1"/>
          <p:nvPr>
            <p:custDataLst>
              <p:tags r:id="rId5"/>
            </p:custDataLst>
          </p:nvPr>
        </p:nvSpPr>
        <p:spPr>
          <a:xfrm>
            <a:off x="2958078" y="4888095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现病史：受伤经过、症状持续时间、治疗经过等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 flipH="1">
            <a:off x="6096000" y="3659979"/>
            <a:ext cx="0" cy="52787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文"/>
          <p:cNvSpPr txBox="1"/>
          <p:nvPr>
            <p:custDataLst>
              <p:tags r:id="rId7"/>
            </p:custDataLst>
          </p:nvPr>
        </p:nvSpPr>
        <p:spPr>
          <a:xfrm>
            <a:off x="5077956" y="4405706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体格检查：膝关节肿胀、压痛、活动受限等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4" name="直接连接符 83"/>
          <p:cNvCxnSpPr/>
          <p:nvPr>
            <p:custDataLst>
              <p:tags r:id="rId8"/>
            </p:custDataLst>
          </p:nvPr>
        </p:nvCxnSpPr>
        <p:spPr>
          <a:xfrm flipV="1">
            <a:off x="8214681" y="3615091"/>
            <a:ext cx="1795" cy="13867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文"/>
          <p:cNvSpPr txBox="1"/>
          <p:nvPr>
            <p:custDataLst>
              <p:tags r:id="rId9"/>
            </p:custDataLst>
          </p:nvPr>
        </p:nvSpPr>
        <p:spPr>
          <a:xfrm>
            <a:off x="7197834" y="5212481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诊断：膝关节十字韧带损伤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10"/>
            </p:custDataLst>
          </p:nvPr>
        </p:nvCxnSpPr>
        <p:spPr>
          <a:xfrm flipH="1">
            <a:off x="10335756" y="3676138"/>
            <a:ext cx="0" cy="32199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文"/>
          <p:cNvSpPr txBox="1"/>
          <p:nvPr>
            <p:custDataLst>
              <p:tags r:id="rId11"/>
            </p:custDataLst>
          </p:nvPr>
        </p:nvSpPr>
        <p:spPr>
          <a:xfrm>
            <a:off x="9317712" y="4235733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预后：恢复情况、康复计划等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2"/>
            </p:custDataLst>
          </p:nvPr>
        </p:nvCxnSpPr>
        <p:spPr>
          <a:xfrm flipH="1">
            <a:off x="2916183" y="2682034"/>
            <a:ext cx="0" cy="88098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3"/>
            </p:custDataLst>
          </p:nvPr>
        </p:nvSpPr>
        <p:spPr>
          <a:xfrm>
            <a:off x="1898139" y="2191864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主诉：膝关节疼痛、肿胀、活动受限等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4" name="正文"/>
          <p:cNvSpPr txBox="1"/>
          <p:nvPr>
            <p:custDataLst>
              <p:tags r:id="rId14"/>
            </p:custDataLst>
          </p:nvPr>
        </p:nvSpPr>
        <p:spPr>
          <a:xfrm>
            <a:off x="4018017" y="2827469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既往史：是否有其他疾病、手术史等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15"/>
            </p:custDataLst>
          </p:nvPr>
        </p:nvCxnSpPr>
        <p:spPr>
          <a:xfrm flipV="1">
            <a:off x="7154143" y="2301988"/>
            <a:ext cx="3591" cy="125564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正文"/>
          <p:cNvSpPr txBox="1"/>
          <p:nvPr>
            <p:custDataLst>
              <p:tags r:id="rId16"/>
            </p:custDataLst>
          </p:nvPr>
        </p:nvSpPr>
        <p:spPr>
          <a:xfrm>
            <a:off x="6137895" y="1820796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辅助检查：X线、MRI、关节镜等检查结果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01" name="直接连接符 100"/>
          <p:cNvCxnSpPr/>
          <p:nvPr>
            <p:custDataLst>
              <p:tags r:id="rId17"/>
            </p:custDataLst>
          </p:nvPr>
        </p:nvCxnSpPr>
        <p:spPr>
          <a:xfrm flipV="1">
            <a:off x="9274021" y="3138687"/>
            <a:ext cx="3591" cy="49615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文"/>
          <p:cNvSpPr txBox="1"/>
          <p:nvPr>
            <p:custDataLst>
              <p:tags r:id="rId18"/>
            </p:custDataLst>
          </p:nvPr>
        </p:nvSpPr>
        <p:spPr>
          <a:xfrm>
            <a:off x="8257773" y="2653904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治疗方案：保守治疗、手术治疗等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19"/>
            </p:custDataLst>
          </p:nvPr>
        </p:nvCxnSpPr>
        <p:spPr>
          <a:xfrm>
            <a:off x="863935" y="3619879"/>
            <a:ext cx="10331861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>
            <p:custDataLst>
              <p:tags r:id="rId20"/>
            </p:custDataLst>
          </p:nvPr>
        </p:nvSpPr>
        <p:spPr>
          <a:xfrm>
            <a:off x="1792803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21"/>
            </p:custDataLst>
          </p:nvPr>
        </p:nvSpPr>
        <p:spPr>
          <a:xfrm>
            <a:off x="3912681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2"/>
            </p:custDataLst>
          </p:nvPr>
        </p:nvSpPr>
        <p:spPr>
          <a:xfrm>
            <a:off x="6032559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3"/>
            </p:custDataLst>
          </p:nvPr>
        </p:nvSpPr>
        <p:spPr>
          <a:xfrm>
            <a:off x="8152437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4"/>
            </p:custDataLst>
          </p:nvPr>
        </p:nvSpPr>
        <p:spPr>
          <a:xfrm>
            <a:off x="10272315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25"/>
            </p:custDataLst>
          </p:nvPr>
        </p:nvSpPr>
        <p:spPr>
          <a:xfrm>
            <a:off x="2852742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6"/>
            </p:custDataLst>
          </p:nvPr>
        </p:nvSpPr>
        <p:spPr>
          <a:xfrm>
            <a:off x="4972620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27"/>
            </p:custDataLst>
          </p:nvPr>
        </p:nvCxnSpPr>
        <p:spPr>
          <a:xfrm flipH="1">
            <a:off x="5034266" y="3309259"/>
            <a:ext cx="3591" cy="25196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>
            <p:custDataLst>
              <p:tags r:id="rId28"/>
            </p:custDataLst>
          </p:nvPr>
        </p:nvSpPr>
        <p:spPr>
          <a:xfrm>
            <a:off x="7092498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9"/>
            </p:custDataLst>
          </p:nvPr>
        </p:nvSpPr>
        <p:spPr>
          <a:xfrm>
            <a:off x="9212376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诊断结果</a:t>
            </a:r>
            <a:endParaRPr lang="zh-CN" altLang="en-US"/>
          </a:p>
        </p:txBody>
      </p:sp>
      <p:sp>
        <p:nvSpPr>
          <p:cNvPr id="15" name="矩形: 单圆角 79"/>
          <p:cNvSpPr/>
          <p:nvPr>
            <p:custDataLst>
              <p:tags r:id="rId2"/>
            </p:custDataLst>
          </p:nvPr>
        </p:nvSpPr>
        <p:spPr>
          <a:xfrm flipV="1">
            <a:off x="838200" y="1471058"/>
            <a:ext cx="3365066" cy="2155410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1969299" y="1471058"/>
            <a:ext cx="1103481" cy="63520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01</a:t>
            </a:r>
            <a:endParaRPr lang="en-US" altLang="zh-CN" sz="2800" b="1"/>
          </a:p>
        </p:txBody>
      </p:sp>
      <p:sp>
        <p:nvSpPr>
          <p:cNvPr id="17" name="文本框 178"/>
          <p:cNvSpPr txBox="1"/>
          <p:nvPr>
            <p:custDataLst>
              <p:tags r:id="rId4"/>
            </p:custDataLst>
          </p:nvPr>
        </p:nvSpPr>
        <p:spPr>
          <a:xfrm>
            <a:off x="879320" y="2401468"/>
            <a:ext cx="3284054" cy="1121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患者年龄：25岁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26" name="矩形: 单圆角 79"/>
          <p:cNvSpPr/>
          <p:nvPr>
            <p:custDataLst>
              <p:tags r:id="rId5"/>
            </p:custDataLst>
          </p:nvPr>
        </p:nvSpPr>
        <p:spPr>
          <a:xfrm flipV="1">
            <a:off x="4413774" y="1471058"/>
            <a:ext cx="3365066" cy="2155410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6"/>
            </p:custDataLst>
          </p:nvPr>
        </p:nvSpPr>
        <p:spPr>
          <a:xfrm>
            <a:off x="5544873" y="1471058"/>
            <a:ext cx="1103481" cy="63520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02</a:t>
            </a:r>
            <a:endParaRPr lang="en-US" altLang="zh-CN" sz="2800" b="1"/>
          </a:p>
        </p:txBody>
      </p:sp>
      <p:sp>
        <p:nvSpPr>
          <p:cNvPr id="28" name="文本框 178"/>
          <p:cNvSpPr txBox="1"/>
          <p:nvPr>
            <p:custDataLst>
              <p:tags r:id="rId7"/>
            </p:custDataLst>
          </p:nvPr>
        </p:nvSpPr>
        <p:spPr>
          <a:xfrm>
            <a:off x="4454894" y="2401468"/>
            <a:ext cx="3284054" cy="1121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性别：男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31" name="矩形: 单圆角 79"/>
          <p:cNvSpPr/>
          <p:nvPr>
            <p:custDataLst>
              <p:tags r:id="rId8"/>
            </p:custDataLst>
          </p:nvPr>
        </p:nvSpPr>
        <p:spPr>
          <a:xfrm flipV="1">
            <a:off x="7989348" y="1471058"/>
            <a:ext cx="3365066" cy="2155410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9"/>
            </p:custDataLst>
          </p:nvPr>
        </p:nvSpPr>
        <p:spPr>
          <a:xfrm>
            <a:off x="9120447" y="1471058"/>
            <a:ext cx="1103481" cy="63520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03</a:t>
            </a:r>
            <a:endParaRPr lang="en-US" altLang="zh-CN" sz="2800" b="1"/>
          </a:p>
        </p:txBody>
      </p:sp>
      <p:sp>
        <p:nvSpPr>
          <p:cNvPr id="33" name="文本框 178"/>
          <p:cNvSpPr txBox="1"/>
          <p:nvPr>
            <p:custDataLst>
              <p:tags r:id="rId10"/>
            </p:custDataLst>
          </p:nvPr>
        </p:nvSpPr>
        <p:spPr>
          <a:xfrm>
            <a:off x="8030468" y="2401468"/>
            <a:ext cx="3284054" cy="1121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受伤原因：运动损伤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36" name="矩形: 单圆角 79"/>
          <p:cNvSpPr/>
          <p:nvPr>
            <p:custDataLst>
              <p:tags r:id="rId11"/>
            </p:custDataLst>
          </p:nvPr>
        </p:nvSpPr>
        <p:spPr>
          <a:xfrm flipV="1">
            <a:off x="838200" y="3915533"/>
            <a:ext cx="3365066" cy="2155410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1969299" y="3915533"/>
            <a:ext cx="1103481" cy="63520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04</a:t>
            </a:r>
            <a:endParaRPr lang="en-US" altLang="zh-CN" sz="2800" b="1"/>
          </a:p>
        </p:txBody>
      </p:sp>
      <p:sp>
        <p:nvSpPr>
          <p:cNvPr id="38" name="文本框 178"/>
          <p:cNvSpPr txBox="1"/>
          <p:nvPr>
            <p:custDataLst>
              <p:tags r:id="rId13"/>
            </p:custDataLst>
          </p:nvPr>
        </p:nvSpPr>
        <p:spPr>
          <a:xfrm>
            <a:off x="879320" y="4845943"/>
            <a:ext cx="3284054" cy="1121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受伤部位：膝关节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41" name="矩形: 单圆角 79"/>
          <p:cNvSpPr/>
          <p:nvPr>
            <p:custDataLst>
              <p:tags r:id="rId14"/>
            </p:custDataLst>
          </p:nvPr>
        </p:nvSpPr>
        <p:spPr>
          <a:xfrm flipV="1">
            <a:off x="4413774" y="3915533"/>
            <a:ext cx="3365066" cy="2155410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矩形 41"/>
          <p:cNvSpPr/>
          <p:nvPr>
            <p:custDataLst>
              <p:tags r:id="rId15"/>
            </p:custDataLst>
          </p:nvPr>
        </p:nvSpPr>
        <p:spPr>
          <a:xfrm>
            <a:off x="5544873" y="3915533"/>
            <a:ext cx="1103481" cy="63520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05</a:t>
            </a:r>
            <a:endParaRPr lang="en-US" altLang="zh-CN" sz="2800" b="1"/>
          </a:p>
        </p:txBody>
      </p:sp>
      <p:sp>
        <p:nvSpPr>
          <p:cNvPr id="43" name="文本框 178"/>
          <p:cNvSpPr txBox="1"/>
          <p:nvPr>
            <p:custDataLst>
              <p:tags r:id="rId16"/>
            </p:custDataLst>
          </p:nvPr>
        </p:nvSpPr>
        <p:spPr>
          <a:xfrm>
            <a:off x="4454894" y="4845943"/>
            <a:ext cx="3284054" cy="1121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诊断结果：十字韧带损伤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4" name="矩形: 单圆角 79"/>
          <p:cNvSpPr/>
          <p:nvPr>
            <p:custDataLst>
              <p:tags r:id="rId17"/>
            </p:custDataLst>
          </p:nvPr>
        </p:nvSpPr>
        <p:spPr>
          <a:xfrm flipV="1">
            <a:off x="7989348" y="3915533"/>
            <a:ext cx="3365066" cy="2155410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18"/>
            </p:custDataLst>
          </p:nvPr>
        </p:nvSpPr>
        <p:spPr>
          <a:xfrm>
            <a:off x="9120447" y="3915533"/>
            <a:ext cx="1103481" cy="63520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06</a:t>
            </a:r>
            <a:endParaRPr lang="en-US" altLang="zh-CN" sz="2800" b="1"/>
          </a:p>
        </p:txBody>
      </p:sp>
      <p:sp>
        <p:nvSpPr>
          <p:cNvPr id="6" name="文本框 178"/>
          <p:cNvSpPr txBox="1"/>
          <p:nvPr>
            <p:custDataLst>
              <p:tags r:id="rId19"/>
            </p:custDataLst>
          </p:nvPr>
        </p:nvSpPr>
        <p:spPr>
          <a:xfrm>
            <a:off x="8030468" y="4845943"/>
            <a:ext cx="3284054" cy="11218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治疗方案：手术修复+康复训练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21" name="矩形: 圆角 4"/>
          <p:cNvSpPr/>
          <p:nvPr>
            <p:custDataLst>
              <p:tags r:id="rId2"/>
            </p:custDataLst>
          </p:nvPr>
        </p:nvSpPr>
        <p:spPr>
          <a:xfrm>
            <a:off x="838200" y="1905637"/>
            <a:ext cx="2462984" cy="3731057"/>
          </a:xfrm>
          <a:prstGeom prst="roundRect">
            <a:avLst/>
          </a:prstGeom>
          <a:noFill/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23" name="矩形: 圆角 4"/>
          <p:cNvSpPr/>
          <p:nvPr>
            <p:custDataLst>
              <p:tags r:id="rId3"/>
            </p:custDataLst>
          </p:nvPr>
        </p:nvSpPr>
        <p:spPr>
          <a:xfrm>
            <a:off x="3522353" y="1905637"/>
            <a:ext cx="2462984" cy="3731057"/>
          </a:xfrm>
          <a:prstGeom prst="roundRect">
            <a:avLst/>
          </a:prstGeom>
          <a:noFill/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>
          <a:xfrm>
            <a:off x="1044437" y="3506894"/>
            <a:ext cx="2050520" cy="1767572"/>
          </a:xfrm>
          <a:prstGeom prst="rect">
            <a:avLst/>
          </a:prstGeom>
          <a:noFill/>
        </p:spPr>
        <p:txBody>
          <a:bodyPr wrap="square" lIns="71755" tIns="46800" rIns="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pc="150">
                <a:latin typeface="+mn-ea"/>
                <a:sym typeface="Arial" pitchFamily="34" charset="0"/>
              </a:rPr>
              <a:t>原因：膝关节十字韧带损伤导致疼痛</a:t>
            </a:r>
            <a:endParaRPr lang="zh-CN" altLang="en-US" spc="150">
              <a:latin typeface="+mn-ea"/>
              <a:sym typeface="Arial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3728589" y="3506894"/>
            <a:ext cx="2050520" cy="1767572"/>
          </a:xfrm>
          <a:prstGeom prst="rect">
            <a:avLst/>
          </a:prstGeom>
          <a:noFill/>
        </p:spPr>
        <p:txBody>
          <a:bodyPr wrap="square" lIns="71755" tIns="46800" rIns="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pc="150">
                <a:latin typeface="+mn-ea"/>
                <a:sym typeface="Arial" pitchFamily="34" charset="0"/>
              </a:rPr>
              <a:t>症状：关节疼痛、肿胀、活动受限</a:t>
            </a:r>
            <a:endParaRPr lang="zh-CN" altLang="en-US" spc="150"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1237129" y="2320572"/>
            <a:ext cx="1665059" cy="1048028"/>
          </a:xfrm>
          <a:prstGeom prst="rect">
            <a:avLst/>
          </a:prstGeom>
          <a:noFill/>
        </p:spPr>
        <p:txBody>
          <a:bodyPr wrap="square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b="1">
                <a:solidFill>
                  <a:schemeClr val="accent1"/>
                </a:solidFill>
                <a:latin typeface="+mn-ea"/>
              </a:rPr>
              <a:t>01</a:t>
            </a:r>
            <a:endParaRPr lang="en-US" altLang="zh-CN" sz="60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3921282" y="2320572"/>
            <a:ext cx="1665059" cy="1048028"/>
          </a:xfrm>
          <a:prstGeom prst="rect">
            <a:avLst/>
          </a:prstGeom>
          <a:noFill/>
        </p:spPr>
        <p:txBody>
          <a:bodyPr wrap="square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b="1">
                <a:solidFill>
                  <a:schemeClr val="accent4"/>
                </a:solidFill>
                <a:latin typeface="+mn-ea"/>
              </a:rPr>
              <a:t>02</a:t>
            </a:r>
            <a:endParaRPr lang="en-US" altLang="zh-CN" sz="6000" b="1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30" name="矩形: 圆角 4"/>
          <p:cNvSpPr/>
          <p:nvPr>
            <p:custDataLst>
              <p:tags r:id="rId8"/>
            </p:custDataLst>
          </p:nvPr>
        </p:nvSpPr>
        <p:spPr>
          <a:xfrm>
            <a:off x="6207121" y="1905637"/>
            <a:ext cx="2462984" cy="3731057"/>
          </a:xfrm>
          <a:prstGeom prst="roundRect">
            <a:avLst/>
          </a:prstGeom>
          <a:noFill/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6413358" y="3506894"/>
            <a:ext cx="2050520" cy="1767572"/>
          </a:xfrm>
          <a:prstGeom prst="rect">
            <a:avLst/>
          </a:prstGeom>
          <a:noFill/>
        </p:spPr>
        <p:txBody>
          <a:bodyPr wrap="square" lIns="71755" tIns="46800" rIns="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pc="150">
                <a:latin typeface="+mn-ea"/>
                <a:sym typeface="Arial" pitchFamily="34" charset="0"/>
              </a:rPr>
              <a:t>护理措施：冷敷、止痛药、康复训练</a:t>
            </a:r>
            <a:endParaRPr lang="zh-CN" altLang="en-US" spc="150">
              <a:latin typeface="+mn-ea"/>
              <a:sym typeface="Arial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6606051" y="2320572"/>
            <a:ext cx="1665059" cy="1048028"/>
          </a:xfrm>
          <a:prstGeom prst="rect">
            <a:avLst/>
          </a:prstGeom>
          <a:noFill/>
        </p:spPr>
        <p:txBody>
          <a:bodyPr wrap="square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b="1">
                <a:solidFill>
                  <a:schemeClr val="accent1"/>
                </a:solidFill>
                <a:latin typeface="+mn-ea"/>
              </a:rPr>
              <a:t>03</a:t>
            </a:r>
            <a:endParaRPr lang="en-US" altLang="zh-CN" sz="60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矩形: 圆角 4"/>
          <p:cNvSpPr/>
          <p:nvPr>
            <p:custDataLst>
              <p:tags r:id="rId11"/>
            </p:custDataLst>
          </p:nvPr>
        </p:nvSpPr>
        <p:spPr>
          <a:xfrm>
            <a:off x="8891274" y="1905637"/>
            <a:ext cx="2462984" cy="3731057"/>
          </a:xfrm>
          <a:prstGeom prst="roundRect">
            <a:avLst/>
          </a:prstGeom>
          <a:noFill/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097511" y="3506894"/>
            <a:ext cx="2050520" cy="1767572"/>
          </a:xfrm>
          <a:prstGeom prst="rect">
            <a:avLst/>
          </a:prstGeom>
          <a:noFill/>
        </p:spPr>
        <p:txBody>
          <a:bodyPr wrap="square" lIns="71755" tIns="46800" rIns="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pc="150">
                <a:latin typeface="+mn-ea"/>
                <a:sym typeface="Arial" pitchFamily="34" charset="0"/>
              </a:rPr>
              <a:t>预防措施：避免剧烈运动、加强膝关节保护</a:t>
            </a:r>
            <a:endParaRPr lang="zh-CN" altLang="en-US" spc="150">
              <a:latin typeface="+mn-ea"/>
              <a:sym typeface="Arial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9290204" y="2320572"/>
            <a:ext cx="1665059" cy="1048028"/>
          </a:xfrm>
          <a:prstGeom prst="rect">
            <a:avLst/>
          </a:prstGeom>
          <a:noFill/>
        </p:spPr>
        <p:txBody>
          <a:bodyPr wrap="square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b="1">
                <a:solidFill>
                  <a:schemeClr val="accent1"/>
                </a:solidFill>
                <a:latin typeface="+mn-ea"/>
              </a:rPr>
              <a:t>04</a:t>
            </a:r>
            <a:endParaRPr lang="en-US" altLang="zh-CN" sz="6000" b="1">
              <a:solidFill>
                <a:schemeClr val="accent1"/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焦虑</a:t>
            </a:r>
            <a:endParaRPr lang="zh-CN" altLang="en-US"/>
          </a:p>
        </p:txBody>
      </p:sp>
      <p:sp>
        <p:nvSpPr>
          <p:cNvPr id="80" name="矩形: 单圆角 79"/>
          <p:cNvSpPr/>
          <p:nvPr>
            <p:custDataLst>
              <p:tags r:id="rId2"/>
            </p:custDataLst>
          </p:nvPr>
        </p:nvSpPr>
        <p:spPr>
          <a:xfrm flipV="1">
            <a:off x="838200" y="1470885"/>
            <a:ext cx="5107139" cy="2155284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矩形 80"/>
          <p:cNvSpPr/>
          <p:nvPr>
            <p:custDataLst>
              <p:tags r:id="rId3"/>
            </p:custDataLst>
          </p:nvPr>
        </p:nvSpPr>
        <p:spPr>
          <a:xfrm>
            <a:off x="2554694" y="1470885"/>
            <a:ext cx="1674763" cy="63517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01</a:t>
            </a:r>
            <a:endParaRPr lang="en-US" altLang="zh-CN" sz="3600" b="1"/>
          </a:p>
        </p:txBody>
      </p:sp>
      <p:sp>
        <p:nvSpPr>
          <p:cNvPr id="82" name="文本框 178"/>
          <p:cNvSpPr txBox="1"/>
          <p:nvPr>
            <p:custDataLst>
              <p:tags r:id="rId4"/>
            </p:custDataLst>
          </p:nvPr>
        </p:nvSpPr>
        <p:spPr>
          <a:xfrm>
            <a:off x="900797" y="2342327"/>
            <a:ext cx="4983787" cy="11408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原因：膝关节十字韧带损伤可能导致患者行动不便，影响生活质量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6" name="矩形: 单圆角 79"/>
          <p:cNvSpPr/>
          <p:nvPr>
            <p:custDataLst>
              <p:tags r:id="rId5"/>
            </p:custDataLst>
          </p:nvPr>
        </p:nvSpPr>
        <p:spPr>
          <a:xfrm flipV="1">
            <a:off x="838200" y="3915831"/>
            <a:ext cx="5107139" cy="2155284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554694" y="3915831"/>
            <a:ext cx="1674763" cy="63517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03</a:t>
            </a:r>
            <a:endParaRPr lang="en-US" altLang="zh-CN" sz="3600" b="1"/>
          </a:p>
        </p:txBody>
      </p:sp>
      <p:sp>
        <p:nvSpPr>
          <p:cNvPr id="8" name="文本框 178"/>
          <p:cNvSpPr txBox="1"/>
          <p:nvPr>
            <p:custDataLst>
              <p:tags r:id="rId7"/>
            </p:custDataLst>
          </p:nvPr>
        </p:nvSpPr>
        <p:spPr>
          <a:xfrm>
            <a:off x="900797" y="4787273"/>
            <a:ext cx="4983787" cy="11408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护理措施：提供心理支持，帮助患者了解病情和治疗方案，减轻焦虑情绪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13" name="矩形: 单圆角 79"/>
          <p:cNvSpPr/>
          <p:nvPr>
            <p:custDataLst>
              <p:tags r:id="rId8"/>
            </p:custDataLst>
          </p:nvPr>
        </p:nvSpPr>
        <p:spPr>
          <a:xfrm flipV="1">
            <a:off x="6246661" y="1470885"/>
            <a:ext cx="5107139" cy="2155284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7963156" y="1470885"/>
            <a:ext cx="1674763" cy="63455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02</a:t>
            </a:r>
            <a:endParaRPr lang="en-US" altLang="zh-CN" sz="3600" b="1"/>
          </a:p>
        </p:txBody>
      </p:sp>
      <p:sp>
        <p:nvSpPr>
          <p:cNvPr id="15" name="文本框 178"/>
          <p:cNvSpPr txBox="1"/>
          <p:nvPr>
            <p:custDataLst>
              <p:tags r:id="rId10"/>
            </p:custDataLst>
          </p:nvPr>
        </p:nvSpPr>
        <p:spPr>
          <a:xfrm>
            <a:off x="6309258" y="2342327"/>
            <a:ext cx="4983787" cy="11399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  <a:sym typeface="+mn-ea"/>
              </a:rPr>
              <a:t>表现：患者可能出现紧张、担忧、失眠等症状</a:t>
            </a:r>
            <a:endParaRPr lang="zh-CN" altLang="en-US" sz="2200">
              <a:latin typeface="+mn-ea"/>
              <a:ea typeface="+mn-ea"/>
              <a:sym typeface="+mn-ea"/>
            </a:endParaRPr>
          </a:p>
        </p:txBody>
      </p:sp>
      <p:sp>
        <p:nvSpPr>
          <p:cNvPr id="17" name="矩形: 单圆角 79"/>
          <p:cNvSpPr/>
          <p:nvPr>
            <p:custDataLst>
              <p:tags r:id="rId11"/>
            </p:custDataLst>
          </p:nvPr>
        </p:nvSpPr>
        <p:spPr>
          <a:xfrm flipV="1">
            <a:off x="6246661" y="3915831"/>
            <a:ext cx="5107139" cy="2155284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2"/>
            </p:custDataLst>
          </p:nvPr>
        </p:nvSpPr>
        <p:spPr>
          <a:xfrm>
            <a:off x="7963156" y="3915831"/>
            <a:ext cx="1674763" cy="63455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04</a:t>
            </a:r>
            <a:endParaRPr lang="en-US" altLang="zh-CN" sz="3600" b="1"/>
          </a:p>
        </p:txBody>
      </p:sp>
      <p:sp>
        <p:nvSpPr>
          <p:cNvPr id="19" name="文本框 178"/>
          <p:cNvSpPr txBox="1"/>
          <p:nvPr>
            <p:custDataLst>
              <p:tags r:id="rId13"/>
            </p:custDataLst>
          </p:nvPr>
        </p:nvSpPr>
        <p:spPr>
          <a:xfrm>
            <a:off x="6309258" y="4787273"/>
            <a:ext cx="4983787" cy="11399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康复计划：制定个性化的康复计划，帮助患者恢复关节功能和生活质量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https://d.book118.com/286200105225010043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4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1_6"/>
  <p:tag name="KSO_WM_UNIT_INDEX" val="1_1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7"/>
  <p:tag name="KSO_WM_UNIT_INDEX" val="1_1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1_1"/>
  <p:tag name="KSO_WM_UNIT_INDEX" val="1_1_1"/>
  <p:tag name="KSO_WM_UNIT_LAYERLEVEL" val="1_1_1"/>
  <p:tag name="KSO_WM_UNIT_PRESET_TEXT" val="A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2_6"/>
  <p:tag name="KSO_WM_UNIT_INDEX" val="1_2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7"/>
  <p:tag name="KSO_WM_UNIT_INDEX" val="1_2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2_1"/>
  <p:tag name="KSO_WM_UNIT_INDEX" val="1_2_1"/>
  <p:tag name="KSO_WM_UNIT_LAYERLEVEL" val="1_1_1"/>
  <p:tag name="KSO_WM_UNIT_PRESET_TEXT" val="B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3_6"/>
  <p:tag name="KSO_WM_UNIT_INDEX" val="1_3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7"/>
  <p:tag name="KSO_WM_UNIT_INDEX" val="1_3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3_1"/>
  <p:tag name="KSO_WM_UNIT_INDEX" val="1_3_1"/>
  <p:tag name="KSO_WM_UNIT_LAYERLEVEL" val="1_1_1"/>
  <p:tag name="KSO_WM_UNIT_PRESET_TEXT" val="C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4_6"/>
  <p:tag name="KSO_WM_UNIT_INDEX" val="1_4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7"/>
  <p:tag name="KSO_WM_UNIT_INDEX" val="1_4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4_1"/>
  <p:tag name="KSO_WM_UNIT_INDEX" val="1_4_1"/>
  <p:tag name="KSO_WM_UNIT_LAYERLEVEL" val="1_1_1"/>
  <p:tag name="KSO_WM_UNIT_PRESET_TEXT" val="D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2"/>
  <p:tag name="KSO_WM_UNIT_INDEX" val="1_1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2"/>
  <p:tag name="KSO_WM_UNIT_INDEX" val="1_2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2"/>
  <p:tag name="KSO_WM_UNIT_INDEX" val="1_3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2"/>
  <p:tag name="KSO_WM_UNIT_INDEX" val="1_4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1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19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1_2"/>
  <p:tag name="KSO_WM_UNIT_INDEX" val="1_1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8"/>
</p:tagLst>
</file>

<file path=ppt/tags/tag1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2_2"/>
  <p:tag name="KSO_WM_UNIT_INDEX" val="1_2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3_2"/>
  <p:tag name="KSO_WM_UNIT_INDEX" val="1_3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4_3"/>
  <p:tag name="KSO_WM_UNIT_INDEX" val="1_4_3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0_5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0_5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0_5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0_5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i*1_5_2"/>
  <p:tag name="KSO_WM_UNIT_INDEX" val="1_5_2"/>
  <p:tag name="KSO_WM_UNIT_LAYERLEVEL" val="1_1_1"/>
  <p:tag name="KSO_WM_UNIT_LINE_FILL_TYPE" val="2"/>
  <p:tag name="KSO_WM_UNIT_LINE_FORE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i*1_6_2"/>
  <p:tag name="KSO_WM_UNIT_INDEX" val="1_6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50_5*l_h_i*1_5_1"/>
  <p:tag name="KSO_WM_UNIT_INDEX" val="1_5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50_5*l_h_i*1_6_1"/>
  <p:tag name="KSO_WM_UNIT_INDEX" val="1_6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8.7,&quot;width&quot;:816.75}"/>
  <p:tag name="KSO_WM_TAG_VERSION" val="3.0"/>
  <p:tag name="KSO_WM_TEMPLATE_CATEGORY" val="diagram"/>
  <p:tag name="KSO_WM_TEMPLATE_INDEX" val="20231350"/>
  <p:tag name="KSO_WM_UNIT_COMPATIBLE" val="0"/>
  <p:tag name="KSO_WM_UNIT_DIAGRAM_ISNUMVISUAL" val="0"/>
  <p:tag name="KSO_WM_UNIT_DIAGRAM_ISREFERUNIT" val="0"/>
  <p:tag name="KSO_WM_UNIT_HIGHLIGHT" val="0"/>
  <p:tag name="KSO_WM_UNIT_ID" val="diagram2023135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2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231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3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4_2"/>
  <p:tag name="KSO_WM_UNIT_INDEX" val="1_4_2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9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9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5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9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9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2_2"/>
  <p:tag name="KSO_WM_UNIT_INDEX" val="1_2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9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5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9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98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9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5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0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30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4_2"/>
  <p:tag name="KSO_WM_UNIT_INDEX" val="1_4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0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5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0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30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0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5*l_h_i*1_5_1"/>
  <p:tag name="KSO_WM_UNIT_INDEX" val="1_5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0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30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6_2"/>
  <p:tag name="KSO_WM_UNIT_INDEX" val="1_6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08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5*l_h_i*1_6_1"/>
  <p:tag name="KSO_WM_UNIT_INDEX" val="1_6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0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312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13.xml><?xml version="1.0" encoding="utf-8"?>
<p:tagLst xmlns:p="http://schemas.openxmlformats.org/presentationml/2006/main">
  <p:tag name="KSO_WM_ASSEMBLE_CHIP_INDEX" val="e783ae21df7947adb0b818bff34d4e3a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1_2"/>
  <p:tag name="KSO_WM_UNIT_INDEX" val="1_1_2"/>
  <p:tag name="KSO_WM_UNIT_LAYERLEVEL" val="1_1_1"/>
  <p:tag name="KSO_WM_UNIT_LINE_FILL_TYPE" val="2"/>
  <p:tag name="KSO_WM_UNIT_LINE_FORE_SCHEMECOLOR_INDEX_BRIGHTNESS" val="-0.1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32"/>
</p:tagLst>
</file>

<file path=ppt/tags/tag314.xml><?xml version="1.0" encoding="utf-8"?>
<p:tagLst xmlns:p="http://schemas.openxmlformats.org/presentationml/2006/main">
  <p:tag name="KSO_WM_ASSEMBLE_CHIP_INDEX" val="e783ae21df7947adb0b818bff34d4e3a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2_2"/>
  <p:tag name="KSO_WM_UNIT_INDEX" val="1_2_2"/>
  <p:tag name="KSO_WM_UNIT_LAYERLEVEL" val="1_1_1"/>
  <p:tag name="KSO_WM_UNIT_LINE_FILL_TYPE" val="2"/>
  <p:tag name="KSO_WM_UNIT_LINE_FORE_SCHEMECOLOR_INDEX_BRIGHTNESS" val="-0.1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32"/>
</p:tagLst>
</file>

<file path=ppt/tags/tag315.xml><?xml version="1.0" encoding="utf-8"?>
<p:tagLst xmlns:p="http://schemas.openxmlformats.org/presentationml/2006/main">
  <p:tag name="KSO_WM_ASSEMBLE_CHIP_INDEX" val="7c518391e3c44116a60018e1408bfca1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2"/>
</p:tagLst>
</file>

<file path=ppt/tags/tag316.xml><?xml version="1.0" encoding="utf-8"?>
<p:tagLst xmlns:p="http://schemas.openxmlformats.org/presentationml/2006/main">
  <p:tag name="KSO_WM_ASSEMBLE_CHIP_INDEX" val="7c518391e3c44116a60018e1408bfca1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2"/>
</p:tagLst>
</file>

<file path=ppt/tags/tag3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2_1"/>
  <p:tag name="KSO_WM_UNIT_INDEX" val="1_2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ASSEMBLE_CHIP_INDEX" val="e783ae21df7947adb0b818bff34d4e3a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3_2"/>
  <p:tag name="KSO_WM_UNIT_INDEX" val="1_3_2"/>
  <p:tag name="KSO_WM_UNIT_LAYERLEVEL" val="1_1_1"/>
  <p:tag name="KSO_WM_UNIT_LINE_FILL_TYPE" val="2"/>
  <p:tag name="KSO_WM_UNIT_LINE_FORE_SCHEMECOLOR_INDEX_BRIGHTNESS" val="-0.1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32"/>
</p:tagLst>
</file>

<file path=ppt/tags/tag320.xml><?xml version="1.0" encoding="utf-8"?>
<p:tagLst xmlns:p="http://schemas.openxmlformats.org/presentationml/2006/main">
  <p:tag name="KSO_WM_ASSEMBLE_CHIP_INDEX" val="7c518391e3c44116a60018e1408bfca1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2"/>
</p:tagLst>
</file>

<file path=ppt/tags/tag3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ASSEMBLE_CHIP_INDEX" val="e783ae21df7947adb0b818bff34d4e3a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4_2"/>
  <p:tag name="KSO_WM_UNIT_INDEX" val="1_4_2"/>
  <p:tag name="KSO_WM_UNIT_LAYERLEVEL" val="1_1_1"/>
  <p:tag name="KSO_WM_UNIT_LINE_FILL_TYPE" val="2"/>
  <p:tag name="KSO_WM_UNIT_LINE_FORE_SCHEMECOLOR_INDEX_BRIGHTNESS" val="-0.1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32"/>
</p:tagLst>
</file>

<file path=ppt/tags/tag323.xml><?xml version="1.0" encoding="utf-8"?>
<p:tagLst xmlns:p="http://schemas.openxmlformats.org/presentationml/2006/main">
  <p:tag name="KSO_WM_ASSEMBLE_CHIP_INDEX" val="7c518391e3c44116a60018e1408bfca1"/>
  <p:tag name="KSO_WM_BEAUTIFY_FLAG" val="#wm#"/>
  <p:tag name="KSO_WM_CHIP_GROUPID" val="60bedf674737e0f4c1ebe907"/>
  <p:tag name="KSO_WM_CHIP_XID" val="60bedf674737e0f4c1ebe908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2"/>
</p:tagLst>
</file>

<file path=ppt/tags/tag3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9.3348818897638,&quot;width&quot;:856.4403149606298}"/>
  <p:tag name="KSO_WM_TAG_VERSION" val="3.0"/>
  <p:tag name="KSO_WM_TEMPLATE_CATEGORY" val="diagram"/>
  <p:tag name="KSO_WM_TEMPLATE_INDEX" val="20231319"/>
  <p:tag name="KSO_WM_UNIT_COMPATIBLE" val="0"/>
  <p:tag name="KSO_WM_UNIT_DIAGRAM_ISNUMVISUAL" val="0"/>
  <p:tag name="KSO_WM_UNIT_DIAGRAM_ISREFERUNIT" val="0"/>
  <p:tag name="KSO_WM_UNIT_HIGHLIGHT" val="0"/>
  <p:tag name="KSO_WM_UNIT_ID" val="diagram2023131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TEMPLATE_CATEGORY" val="custom"/>
  <p:tag name="KSO_WM_TEMPLATE_INDEX" val="20230979"/>
</p:tagLst>
</file>

<file path=ppt/tags/tag32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2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28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32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3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3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33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2_2"/>
  <p:tag name="KSO_WM_UNIT_INDEX" val="1_2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3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3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33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4_2"/>
  <p:tag name="KSO_WM_UNIT_INDEX" val="1_4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33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3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33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3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Montserrat Black</vt:lpstr>
      <vt:lpstr>Office Theme</vt:lpstr>
      <vt:lpstr>膝关节十字韧带损伤查房</vt:lpstr>
      <vt:lpstr>目录</vt:lpstr>
      <vt:lpstr>膝关节十字韧带损伤概述</vt:lpstr>
      <vt:lpstr>膝关节十字韧带损伤的定义</vt:lpstr>
      <vt:lpstr>膝关节十字韧带损伤的病因</vt:lpstr>
      <vt:lpstr>膝关节十字韧带损伤的症状</vt:lpstr>
      <vt:lpstr>病例汇报</vt:lpstr>
      <vt:lpstr>患者基本信息</vt:lpstr>
      <vt:lpstr>病程记录</vt:lpstr>
      <vt:lpstr>诊断结果</vt:lpstr>
      <vt:lpstr>护理诊断</vt:lpstr>
      <vt:lpstr>疼痛</vt:lpstr>
      <vt:lpstr>焦虑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2024-09-11T23:22:03.223</cp:lastPrinted>
  <dcterms:created xsi:type="dcterms:W3CDTF">2024-09-11T15:22:03Z</dcterms:created>
  <dcterms:modified xsi:type="dcterms:W3CDTF">2024-09-11T15:22:06Z</dcterms:modified>
</cp:coreProperties>
</file>