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D9E013D-A78D-4A92-B250-319D077C64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D1426D-A2CE-4911-A492-056BD24AE2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760B7E-D495-4597-B1C0-E2FF41EC6C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43159F-5E1A-4906-8C20-8A6D96DC14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E10F4A5-B410-45E7-9A97-A899626554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E166C4D-E1A9-4334-AF33-2BDB37742C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0E6FED-B04C-4E22-9EC0-57961DAAD3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42C0B7-9D98-449A-9545-044969A9FD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6ACB6FD-35EA-440A-A2DD-53E0123060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41157F-5DA5-456B-A8A0-03EB39FC8E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77082C-4E76-487E-A589-001FDF448D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86204051141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76479" y="1336853"/>
            <a:ext cx="6132151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网络社会精彩调查报告分析总结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76479" y="4871256"/>
            <a:ext cx="2633573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6479" y="5480856"/>
            <a:ext cx="3128727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4000"/>
              </a:lnSpc>
              <a:spcBef>
                <a:spcPts val="450"/>
              </a:spcBef>
            </a:pPr>
            <a:r>
              <a:rPr lang="en-US" sz="2025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日期: 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143000"/>
            <a:ext cx="5813909" cy="4632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调查方法与样本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网络社会现象解读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网络社会问题剖析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网络社会发展趋势预测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调查背景与目的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218874" y="118319"/>
            <a:ext cx="10003548" cy="10972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调查背景介绍</a:t>
            </a:r>
          </a:p>
        </p:txBody>
      </p:sp>
      <p:sp>
        <p:nvSpPr>
          <p:cNvPr id="23" name="AutoShape 2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26" name="Connector 2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7" name="AutoShape 27"/>
          <p:cNvSpPr/>
          <p:nvPr/>
        </p:nvSpPr>
        <p:spPr>
          <a:xfrm>
            <a:off x="904945" y="1398355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1218874" y="2592503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2540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03089" y="1424901"/>
            <a:ext cx="2590123" cy="150638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4817018" y="2619049"/>
            <a:ext cx="2871893" cy="31428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 w="25400">
            <a:solidFill>
              <a:schemeClr val="accent1">
                <a:alpha val="9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8201329" y="1424901"/>
            <a:ext cx="2590123" cy="150638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8515258" y="2619049"/>
            <a:ext cx="2871893" cy="314282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25400">
            <a:solidFill>
              <a:schemeClr val="accent2">
                <a:alpha val="9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414251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随着互联网技术的快速发展，网络社会逐渐成为人们生活的重要组成部分。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99835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网络社会中，人们的行为习惯、价值观念、社交方式等都发生了深刻的变化。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731942" y="2980276"/>
            <a:ext cx="2506259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071D40"/>
                </a:solidFill>
                <a:latin typeface="Microsoft Yahei"/>
                <a:ea typeface="Microsoft Yahei"/>
                <a:cs typeface="Microsoft Yahei"/>
              </a:rPr>
              <a:t>为了深入了解网络社会中人们的行为特征和心理状态，本次调查旨在收集和分析相关数据。</a:t>
            </a:r>
          </a:p>
        </p:txBody>
      </p:sp>
      <p:sp>
        <p:nvSpPr>
          <p:cNvPr id="36" name="Freeform 36"/>
          <p:cNvSpPr/>
          <p:nvPr/>
        </p:nvSpPr>
        <p:spPr>
          <a:xfrm>
            <a:off x="3734987" y="1845395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7434234" y="1784900"/>
            <a:ext cx="509355" cy="509355"/>
          </a:xfrm>
          <a:custGeom>
            <a:rect l="l" t="t" r="r" b="b"/>
            <a:pathLst>
              <a:path w="1905000" h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TextBox 38"/>
          <p:cNvSpPr txBox="1"/>
          <p:nvPr/>
        </p:nvSpPr>
        <p:spPr>
          <a:xfrm>
            <a:off x="1622109" y="1191768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220252" y="1252051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918492" y="1215599"/>
            <a:ext cx="1155795" cy="1844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3622" y="93878"/>
            <a:ext cx="10003548" cy="10972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调查目的与意义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34865" y="4607506"/>
            <a:ext cx="273384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有助于提高相关机构对网络社会的管理和服务水平，维护社会稳定和安全。</a:t>
            </a:r>
          </a:p>
        </p:txBody>
      </p:sp>
      <p:sp>
        <p:nvSpPr>
          <p:cNvPr id="24" name="Freeform 24"/>
          <p:cNvSpPr/>
          <p:nvPr/>
        </p:nvSpPr>
        <p:spPr>
          <a:xfrm>
            <a:off x="826123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129985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>
            <a:off x="175765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>
            <a:off x="293715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41089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386868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50481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5521924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Freeform 32"/>
          <p:cNvSpPr/>
          <p:nvPr/>
        </p:nvSpPr>
        <p:spPr>
          <a:xfrm>
            <a:off x="5979718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Freeform 33"/>
          <p:cNvSpPr/>
          <p:nvPr/>
        </p:nvSpPr>
        <p:spPr>
          <a:xfrm>
            <a:off x="7159226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7632959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809075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Freeform 36"/>
          <p:cNvSpPr/>
          <p:nvPr/>
        </p:nvSpPr>
        <p:spPr>
          <a:xfrm>
            <a:off x="9270260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Freeform 37"/>
          <p:cNvSpPr/>
          <p:nvPr/>
        </p:nvSpPr>
        <p:spPr>
          <a:xfrm>
            <a:off x="9743992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Freeform 38"/>
          <p:cNvSpPr/>
          <p:nvPr/>
        </p:nvSpPr>
        <p:spPr>
          <a:xfrm>
            <a:off x="10201787" y="3317675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6739769" y="1358476"/>
            <a:ext cx="273384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有助于提高公众对网络社会的认识和理解，促进网络社会的健康发展。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612797" y="4607506"/>
            <a:ext cx="273384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有助于深入了解网络社会的特点和规律，为政策制定提供参考。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0728" y="4569595"/>
            <a:ext cx="2733843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调查目的：通过对网络社会中人们的行为和心理状态的调查，揭示网络社会的特点和规律，为相关政策制定提供科学依据。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501762" y="1358476"/>
            <a:ext cx="2742826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调查意义</a:t>
            </a:r>
          </a:p>
        </p:txBody>
      </p:sp>
      <p:cxnSp>
        <p:nvCxnSpPr>
          <p:cNvPr id="43" name="Connector 43"/>
          <p:cNvCxnSpPr/>
          <p:nvPr/>
        </p:nvCxnSpPr>
        <p:spPr>
          <a:xfrm flipH="1" flipV="1">
            <a:off x="1737012" y="2310619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4" name="AutoShape 44"/>
          <p:cNvSpPr/>
          <p:nvPr/>
        </p:nvSpPr>
        <p:spPr>
          <a:xfrm>
            <a:off x="1632675" y="343228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1693635" y="349324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1365618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1556577" y="1767642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48" name="Connector 48"/>
          <p:cNvCxnSpPr/>
          <p:nvPr/>
        </p:nvCxnSpPr>
        <p:spPr>
          <a:xfrm flipH="1" flipV="1">
            <a:off x="5978060" y="2327386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9" name="AutoShape 49"/>
          <p:cNvSpPr/>
          <p:nvPr/>
        </p:nvSpPr>
        <p:spPr>
          <a:xfrm>
            <a:off x="5873723" y="341247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5934683" y="347343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1" name="Connector 51"/>
          <p:cNvCxnSpPr/>
          <p:nvPr/>
        </p:nvCxnSpPr>
        <p:spPr>
          <a:xfrm flipH="1" flipV="1">
            <a:off x="10182152" y="2308178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2" name="AutoShape 52"/>
          <p:cNvSpPr/>
          <p:nvPr/>
        </p:nvSpPr>
        <p:spPr>
          <a:xfrm>
            <a:off x="10077815" y="3417650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3" name="AutoShape 53"/>
          <p:cNvSpPr/>
          <p:nvPr/>
        </p:nvSpPr>
        <p:spPr>
          <a:xfrm>
            <a:off x="10138775" y="347861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4" name="AutoShape 54"/>
          <p:cNvSpPr/>
          <p:nvPr/>
        </p:nvSpPr>
        <p:spPr>
          <a:xfrm>
            <a:off x="5624263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5" name="Connector 55"/>
          <p:cNvCxnSpPr/>
          <p:nvPr/>
        </p:nvCxnSpPr>
        <p:spPr>
          <a:xfrm flipH="1" flipV="1">
            <a:off x="3860239" y="3572081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6" name="AutoShape 56"/>
          <p:cNvSpPr/>
          <p:nvPr/>
        </p:nvSpPr>
        <p:spPr>
          <a:xfrm>
            <a:off x="3750497" y="3424680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7" name="AutoShape 57"/>
          <p:cNvSpPr/>
          <p:nvPr/>
        </p:nvSpPr>
        <p:spPr>
          <a:xfrm>
            <a:off x="3811457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58" name="Connector 58"/>
          <p:cNvCxnSpPr/>
          <p:nvPr/>
        </p:nvCxnSpPr>
        <p:spPr>
          <a:xfrm flipH="1" flipV="1">
            <a:off x="8108145" y="3558730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9" name="AutoShape 59"/>
          <p:cNvSpPr/>
          <p:nvPr/>
        </p:nvSpPr>
        <p:spPr>
          <a:xfrm>
            <a:off x="7998403" y="3424680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0" name="AutoShape 60"/>
          <p:cNvSpPr/>
          <p:nvPr/>
        </p:nvSpPr>
        <p:spPr>
          <a:xfrm>
            <a:off x="8059363" y="3485640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1" name="AutoShape 61"/>
          <p:cNvSpPr/>
          <p:nvPr/>
        </p:nvSpPr>
        <p:spPr>
          <a:xfrm>
            <a:off x="3476652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2" name="AutoShape 62"/>
          <p:cNvSpPr/>
          <p:nvPr/>
        </p:nvSpPr>
        <p:spPr>
          <a:xfrm>
            <a:off x="7736750" y="4800180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3" name="Freeform 63"/>
          <p:cNvSpPr/>
          <p:nvPr/>
        </p:nvSpPr>
        <p:spPr>
          <a:xfrm>
            <a:off x="5773138" y="1740312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4" name="AutoShape 64"/>
          <p:cNvSpPr/>
          <p:nvPr/>
        </p:nvSpPr>
        <p:spPr>
          <a:xfrm>
            <a:off x="9817145" y="1589062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5" name="Freeform 65"/>
          <p:cNvSpPr/>
          <p:nvPr/>
        </p:nvSpPr>
        <p:spPr>
          <a:xfrm>
            <a:off x="9992364" y="1776887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6" name="Freeform 66"/>
          <p:cNvSpPr/>
          <p:nvPr/>
        </p:nvSpPr>
        <p:spPr>
          <a:xfrm>
            <a:off x="3701728" y="5019600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7" name="Freeform 67"/>
          <p:cNvSpPr/>
          <p:nvPr/>
        </p:nvSpPr>
        <p:spPr>
          <a:xfrm>
            <a:off x="7833655" y="4965413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调查方法与样本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>
            <a:off x="1209188" y="1082466"/>
            <a:ext cx="0" cy="5775534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873196" y="1332346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988282" y="1447432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52036" y="1308906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 rot="-5400000">
            <a:off x="1919801" y="147390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2152036" y="306732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 rot="-5400000">
            <a:off x="1919801" y="3232320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2152036" y="4825747"/>
            <a:ext cx="9189734" cy="64455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-5400000">
            <a:off x="1919801" y="4990741"/>
            <a:ext cx="276816" cy="314563"/>
          </a:xfrm>
          <a:prstGeom prst="triangl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2373184" y="1262276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问卷调查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823" y="2048316"/>
            <a:ext cx="8968586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通过在线和离线方式发放问卷，收集受访者的意见和看法。这种方法适用于大范围的调查，但需要注意问卷设计和样本选取。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93609" y="3024192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深度访谈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72823" y="3785029"/>
            <a:ext cx="8948161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对特定群体或个人进行深入访谈，了解他们的经历、感受和观点。深度访谈可以获得更真实和深入的信息，但需要投入大量时间和人力。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185" y="4789171"/>
            <a:ext cx="7153570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焦点小组讨论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1111" y="5543449"/>
            <a:ext cx="8911585" cy="853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6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召集一组具有代表性的受访者，就特定主题进行讨论。这种方法可以了解群体的共识和分歧，但需要有效引导讨论并选取合适的参与者。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调查方法选择</a:t>
            </a:r>
          </a:p>
        </p:txBody>
      </p:sp>
      <p:sp>
        <p:nvSpPr>
          <p:cNvPr id="18" name="AutoShape 1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873196" y="306732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988282" y="318241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873196" y="4825747"/>
            <a:ext cx="669478" cy="669478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988282" y="4940833"/>
            <a:ext cx="439305" cy="43930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调查样本介绍</a:t>
            </a:r>
          </a:p>
        </p:txBody>
      </p:sp>
      <p:sp>
        <p:nvSpPr>
          <p:cNvPr id="27" name="Freeform 27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0" name="Connector 30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AutoShape 31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样本数量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样本数量为1000份，其中在线问卷700份，离线问卷300份。样本数量适中，具有一定的代表性和统计意义。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样本特征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样本覆盖不同性别、年龄、职业、地域等特征的人群，以增加样本的多样性和代表性。</a:t>
            </a:r>
          </a:p>
        </p:txBody>
      </p:sp>
      <p:cxnSp>
        <p:nvCxnSpPr>
          <p:cNvPr id="36" name="Connector 36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AutoShape 37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AutoShape 39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样本来源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样本主要来自互联网用户、大学生、白领等群体。这些群体对网络社会有较高的参与度和影响力。</a:t>
            </a:r>
          </a:p>
        </p:txBody>
      </p:sp>
      <p:sp>
        <p:nvSpPr>
          <p:cNvPr id="42" name="Freeform 42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调查结果概述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69025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4226" y="2429860"/>
            <a:ext cx="3263018" cy="28773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本次调查主要针对网络社会的现状、问题及发展前景进行了深入研究。通过收集和分析问卷、访谈以及网络数据等多种渠道的信息，对网络社会的各个方面进行了详细了解。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08528" y="2429860"/>
            <a:ext cx="3289246" cy="287731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调查结果显示，网络社会在信息传播、社交互动、经济发展等方面发挥着越来越重要的作用，同时也面临着网络安全、个人隐私等方面的挑战。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226" y="176330"/>
            <a:ext cx="10003548" cy="82905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调查结果简述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2036075" y="5949378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824897" y="-3412461"/>
            <a:ext cx="4507652" cy="4507652"/>
          </a:xfrm>
          <a:prstGeom prst="ellipse">
            <a:avLst/>
          </a:prstGeom>
          <a:solidFill>
            <a:schemeClr val="accent2">
              <a:alpha val="13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9391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14135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 flipH="1">
            <a:off x="1098456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>
            <a:off x="11078723" y="5451328"/>
            <a:ext cx="569999" cy="569999"/>
          </a:xfrm>
          <a:prstGeom prst="ellipse">
            <a:avLst/>
          </a:prstGeom>
          <a:solidFill>
            <a:schemeClr val="accent2">
              <a:alpha val="3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79391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914135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0" name="Connector 10"/>
          <p:cNvCxnSpPr/>
          <p:nvPr/>
        </p:nvCxnSpPr>
        <p:spPr>
          <a:xfrm flipH="1">
            <a:off x="1098456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AutoShape 11"/>
          <p:cNvSpPr/>
          <p:nvPr/>
        </p:nvSpPr>
        <p:spPr>
          <a:xfrm>
            <a:off x="6360328" y="17549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495073" y="188968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H="1">
            <a:off x="6679393" y="2393075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AutoShape 14"/>
          <p:cNvSpPr/>
          <p:nvPr/>
        </p:nvSpPr>
        <p:spPr>
          <a:xfrm>
            <a:off x="6360328" y="380320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495073" y="393794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6679393" y="444133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574907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本次调查共收集有效问卷1000份，通过对问卷数据的统计分析，得出了网络社会的发展现状、问题及前景等各方面的数据。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4907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在网络社会面临的问题方面，网络安全和个人隐私保护是用户最关注的问题，其次是虚假信息和不良内容的传播。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6589" y="3803200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对于网络社会的发展前景，大部分用户持乐观态度，认为网络社会将会更加便捷、安全和智能化。同时，用户也希望政府和企业能够加强管理和监管，确保网络社会的健康发展。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16589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分析结果显示，网络社会的用户群体主要集中在年轻人和城市居民，其中90后和00后的比例较高，而农村地区的网络普及率相对较低。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1" name="TextBox 41"/>
          <p:cNvSpPr txBox="1"/>
          <p:nvPr/>
        </p:nvSpPr>
        <p:spPr>
          <a:xfrm>
            <a:off x="1075175" y="42218"/>
            <a:ext cx="10003548" cy="10972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数据统计与分析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870446" y="1714805"/>
            <a:ext cx="8551930" cy="140939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r>
              <a:rPr lang="en-US" sz="9225" b="1">
                <a:solidFill>
                  <a:schemeClr val="accent3">
                    <a:lumMod val="60000"/>
                    <a:lumOff val="4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2473714" y="3043743"/>
            <a:ext cx="7337793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2216099" y="3124200"/>
            <a:ext cx="7860623" cy="1872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4575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网络社会现象解读</a:t>
            </a:r>
          </a:p>
        </p:txBody>
      </p:sp>
      <p:sp>
        <p:nvSpPr>
          <p:cNvPr id="5" name="Freeform 5"/>
          <p:cNvSpPr/>
          <p:nvPr/>
        </p:nvSpPr>
        <p:spPr>
          <a:xfrm>
            <a:off x="8967143" y="2331720"/>
            <a:ext cx="514088" cy="514088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1190625" y="714375"/>
                </a:lnTo>
                <a:lnTo>
                  <a:pt x="1905000" y="952500"/>
                </a:lnTo>
                <a:lnTo>
                  <a:pt x="1190625" y="1190625"/>
                </a:lnTo>
                <a:lnTo>
                  <a:pt x="952500" y="1905000"/>
                </a:lnTo>
                <a:lnTo>
                  <a:pt x="714375" y="1190625"/>
                </a:lnTo>
                <a:lnTo>
                  <a:pt x="0" y="952500"/>
                </a:lnTo>
                <a:lnTo>
                  <a:pt x="714375" y="71437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100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社交网络依赖症是指个体过度依赖社交网络，无法自拔，严重者甚至影响日常生活和身心健康的现象。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33939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网络依赖症是一种新兴的社会现象，随着社交网络的普及，越来越多的人沉迷于社交网络，无法控制自己的使用行为。这种依赖不仅表现在时间上，还表现在心理上，严重者甚至会出现抑郁、焦虑等心理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TextBox 30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网络社会现象一：社交网络依赖症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4" name="Connector 34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270200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829" y="1337640"/>
            <a:ext cx="5127218" cy="4704522"/>
          </a:xfrm>
          <a:prstGeom prst="rect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56128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385959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270200" y="1337640"/>
            <a:ext cx="2037627" cy="50594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7900031" y="1337640"/>
            <a:ext cx="663153" cy="505943"/>
          </a:xfrm>
          <a:prstGeom prst="parallelogram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1172767" y="1991575"/>
            <a:ext cx="4292478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原因分析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2767" y="3027803"/>
            <a:ext cx="4292478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社交网络依赖症的产生与个体的心理需求、社会环境、技术因素等都有关系。一方面，现代社会人们的生活节奏快，社交网络成为人们交流、娱乐、获取信息的主要渠道；另一方面，社交网络平台通过提供各种功能和奖励，如点赞、评论、分享等，不断刺激用户的神经，让人产生愉悦感和成就感，从而形成依赖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8180" y="1247318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75216" y="1261999"/>
            <a:ext cx="1167779" cy="6705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36338" y="1991575"/>
            <a:ext cx="4292478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建议与对策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36338" y="3027803"/>
            <a:ext cx="4292478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社交网络依赖症，可以从多个方面入手。首先，个人应该认识到社交网络依赖的危害，有意识地控制自己的使用行为；其次，家庭、学校和社会应该共同引导人们树立正确的价值观和交往观，鼓励人们多参与现实生活中的社交活动；最后，政府和社交平台也应该加强监管，限制使用时间、保护用户隐私等措施，减少社交网络依赖症的发生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网络社会现象一：社交网络依赖症</a:t>
            </a:r>
          </a:p>
        </p:txBody>
      </p:sp>
      <p:sp>
        <p:nvSpPr>
          <p:cNvPr id="35" name="AutoShape 35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8" name="Connector 38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963" y="355310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5049" y="35236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89125" y="35407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99768" y="36304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04945" y="35891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454963" y="473084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75049" y="47013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689125" y="47185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99768" y="48082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04945" y="47668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59085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587908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589624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598594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594461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708631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705682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707398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716368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712235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1094842" y="93878"/>
            <a:ext cx="10003548" cy="92659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网络社会现象二：网络暴力与谣言传播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4F7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网络暴力是指通过网络或其他媒介，使用侮辱、诽谤、攻击等方式，侵犯他人合法权益的行为；谣言传播是指未经证实的信息在网络中广泛传播，对个人、社会甚至国家安全造成威胁的行为。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26" name="AutoShape 26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TextBox 27"/>
          <p:cNvSpPr txBox="1"/>
          <p:nvPr/>
        </p:nvSpPr>
        <p:spPr>
          <a:xfrm>
            <a:off x="1287882" y="4870218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网络暴力与谣言传播是近年来比较突出的网络社会现象。网络暴力的形式多样，如人肉搜索、网络谩骂、造谣诽谤等，其背后的动机复杂，有时是为了宣泄情绪，有时是为了追求某种利益。而谣言传播则常常借助社交媒体、聊天群组等渠道，以文字、图片或视频等形式迅速扩散，给社会带来极大的负面影响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7882" y="4099383"/>
            <a:ext cx="9680571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031A3E"/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29" name="Connector 29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lt2"/>
            </a:solidFill>
            <a:prstDash val="solid"/>
            <a:headEnd type="oval"/>
          </a:ln>
        </p:spPr>
        <p:style>
          <a:lnRef idx="0">
            <a:schemeClr val="lt2"/>
          </a:lnRef>
          <a:fillRef idx="1">
            <a:schemeClr val="lt2"/>
          </a:fillRef>
          <a:effectRef idx="0">
            <a:schemeClr val="lt2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https://d.book118.com/286204051141010054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74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2024-09-21T19:09:44.571</cp:lastPrinted>
  <dcterms:created xsi:type="dcterms:W3CDTF">2024-09-21T11:09:44Z</dcterms:created>
  <dcterms:modified xsi:type="dcterms:W3CDTF">2024-09-21T11:09:46Z</dcterms:modified>
</cp:coreProperties>
</file>