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44C38C-147A-45BF-A964-EBA96ABDA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C2FCCE-9DDD-4DE5-93D8-AE6EA4C5E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AE6C93-6791-4DA4-855F-897BB6BC4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F0DE8F-A350-48B2-B11E-5240C4E8E3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65EBBB-722A-44E7-9DC2-1153303B07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45867A-C5AA-4ED2-8266-0F2444FF28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695229-09CC-4D06-8045-467C051F4F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0DF380-203C-438E-B95D-191438859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E66C67-21C3-4F5C-985E-919CAF7D05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7FD00-BE7B-4416-A0F2-523FCBF1D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4F0604-AEDC-4A96-9399-E7D64FBEA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21005005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冬季轮胎护理方案\n## 1.冬季轮胎护理的重要性\n### 1.1冬季轮胎性能的必要性\n### 1.2冬季道路条件对轮胎的影响\n### 1.3冬季轮胎护理对行车安全的影响\n## 2.冬季轮胎的选择\n### 2.1冬季轮胎的种类和特点\n### 2.2如何根据车辆需求选择冬季轮胎\n### 2.3冬季轮胎的更换时机\n## 3.冬季轮胎的护理方法\n### 3.1轮胎气压的合理调整\n### 3.2轮胎清洁和保养的重要性\n### 3.3轮胎磨损程度的检查与处理\n## 4.冬季驾驶技巧与注意事项\n### 4.1冬季驾驶前的准备工作\n### 4.2冬季驾驶过程中的注意事项\n### 4.3冬季驾驶后的车辆检查\n## 5.冬季轮胎护理的案例分析\n### 5.1冬季轮胎护理成功案例分享\n### 5.2冬季轮胎护理失败案例分析\n### 5.3如何避免冬季轮胎护理中的常见错误\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60150" cy="1301750"/>
          </a:xfrm>
        </p:spPr>
        <p:txBody>
          <a:bodyPr vert="horz" wrap="square" lIns="91440" tIns="45720" rIns="91440" bIns="45720" anchor="t">
            <a:spAutoFit/>
          </a:bodyPr>
          <a:lstStyle/>
          <a:p>
            <a:pPr>
              <a:buNone/>
            </a:pPr>
            <a:r>
              <a:rPr lang="zh-CN"/>
              <a:t>冬季轮胎护理方案</a:t>
            </a:r>
            <a:endParaRPr/>
          </a:p>
        </p:txBody>
      </p:sp>
      <p:sp>
        <p:nvSpPr>
          <p:cNvPr id="3" name="文本占位符 3"/>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冬季轮胎护理的重要性</a:t>
            </a:r>
            <a:endParaRPr/>
          </a:p>
        </p:txBody>
      </p:sp>
      <p:sp>
        <p:nvSpPr>
          <p:cNvPr id="12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sp>
        <p:nvSpPr>
          <p:cNvPr id="163"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64"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65" name="Group 474"/>
            <p:cNvGrpSpPr/>
            <p:nvPr/>
          </p:nvGrpSpPr>
          <p:grpSpPr>
            <a:xfrm>
              <a:off x="454962" y="1575832"/>
              <a:ext cx="5829300" cy="1489352"/>
              <a:chOff x="454963" y="1575832"/>
              <a:chExt cx="5829300" cy="1489352"/>
            </a:xfrm>
          </p:grpSpPr>
          <p:sp>
            <p:nvSpPr>
              <p:cNvPr id="166"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冬季路面容易结冰，轮胎需要更好的抓地力来保持行驶稳定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冬季轮胎的胎面纹理更粗糙，有助于增加摩擦力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冬季轮胎的橡胶成分更硬，能够更好地适应低温环境</a:t>
                </a:r>
                <a:endParaRPr/>
              </a:p>
            </p:txBody>
          </p:sp>
          <p:sp>
            <p:nvSpPr>
              <p:cNvPr id="167"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提高抓地力</a:t>
                </a:r>
                <a:endParaRPr/>
              </a:p>
            </p:txBody>
          </p:sp>
        </p:grpSp>
        <p:grpSp>
          <p:nvGrpSpPr>
            <p:cNvPr id="168" name="Group 477"/>
            <p:cNvGrpSpPr/>
            <p:nvPr/>
          </p:nvGrpSpPr>
          <p:grpSpPr>
            <a:xfrm>
              <a:off x="454962" y="3071702"/>
              <a:ext cx="5829300" cy="1489351"/>
              <a:chOff x="454963" y="3071702"/>
              <a:chExt cx="5829300" cy="1489351"/>
            </a:xfrm>
          </p:grpSpPr>
          <p:sp>
            <p:nvSpPr>
              <p:cNvPr id="169"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冬季轮胎的胎面设计有利于排水，减少打滑的可能性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冬季轮胎的橡胶成分含有硅，能够提高防滑性能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冬季轮胎的胎面纹理更紧密，有助于保持轮胎与路面的接触</a:t>
                </a:r>
                <a:endParaRPr/>
              </a:p>
            </p:txBody>
          </p:sp>
          <p:sp>
            <p:nvSpPr>
              <p:cNvPr id="170"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防滑性能</a:t>
                </a:r>
                <a:endParaRPr/>
              </a:p>
            </p:txBody>
          </p:sp>
        </p:grpSp>
        <p:grpSp>
          <p:nvGrpSpPr>
            <p:cNvPr id="171" name="Group 480"/>
            <p:cNvGrpSpPr/>
            <p:nvPr/>
          </p:nvGrpSpPr>
          <p:grpSpPr>
            <a:xfrm>
              <a:off x="454962" y="4660638"/>
              <a:ext cx="6019800" cy="1489352"/>
              <a:chOff x="454963" y="4660638"/>
              <a:chExt cx="6019800" cy="1489352"/>
            </a:xfrm>
          </p:grpSpPr>
          <p:sp>
            <p:nvSpPr>
              <p:cNvPr id="172"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冬季轮胎的橡胶成分更硬，能够更好地抵抗磨损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冬季轮胎的胎面纹理更粗糙，有助于减少磨损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冬季轮胎的胎体结构更坚固，能够更好地承受压力</a:t>
                </a:r>
                <a:endParaRPr/>
              </a:p>
            </p:txBody>
          </p:sp>
          <p:sp>
            <p:nvSpPr>
              <p:cNvPr id="173"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耐磨性能</a:t>
                </a:r>
                <a:endParaRPr/>
              </a:p>
            </p:txBody>
          </p:sp>
        </p:grpSp>
      </p:grpSp>
      <p:pic>
        <p:nvPicPr>
          <p:cNvPr id="174"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75"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76"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77"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冬季轮胎性能的必要性</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descr="{&quot;isTemplate&quot;:true,&quot;type&quot;:3}"/>
        <p:cNvGrpSpPr/>
        <p:nvPr/>
      </p:nvGrpSpPr>
      <p:grpSpPr>
        <a:xfrm>
          <a:off x="0" y="0"/>
          <a:ext cx="0" cy="0"/>
        </a:xfrm>
      </p:grpSpPr>
      <p:pic>
        <p:nvPicPr>
          <p:cNvPr id="180"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81"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82" name="组合 4"/>
            <p:cNvGrpSpPr/>
            <p:nvPr/>
          </p:nvGrpSpPr>
          <p:grpSpPr>
            <a:xfrm>
              <a:off x="660396" y="1892786"/>
              <a:ext cx="5622867" cy="1446014"/>
              <a:chOff x="571500" y="1815543"/>
              <a:chExt cx="5622867" cy="1446014"/>
            </a:xfrm>
          </p:grpSpPr>
          <p:sp>
            <p:nvSpPr>
              <p:cNvPr id="18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路面结冰</a:t>
                </a:r>
                <a:endParaRPr lang="en-US" b="1">
                  <a:solidFill>
                    <a:schemeClr val="accent1">
                      <a:alpha val="100000"/>
                    </a:schemeClr>
                  </a:solidFill>
                  <a:latin typeface="微软雅黑"/>
                  <a:ea typeface="微软雅黑"/>
                </a:endParaRPr>
              </a:p>
            </p:txBody>
          </p:sp>
          <p:sp>
            <p:nvSpPr>
              <p:cNvPr id="184"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冬季路面容易结冰，轮胎需要更好的抓地力来保持行驶稳定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冬季轮胎的胎面纹理更粗糙，有助于增加摩擦力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冬季轮胎的橡胶成分更硬，能够更好地适应低温环境</a:t>
                </a:r>
                <a:endParaRPr/>
              </a:p>
            </p:txBody>
          </p:sp>
          <p:sp>
            <p:nvSpPr>
              <p:cNvPr id="185"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86" name="组合 8"/>
            <p:cNvGrpSpPr/>
            <p:nvPr/>
          </p:nvGrpSpPr>
          <p:grpSpPr>
            <a:xfrm>
              <a:off x="660396" y="3478749"/>
              <a:ext cx="5622868" cy="1446014"/>
              <a:chOff x="571500" y="1815543"/>
              <a:chExt cx="5622868" cy="1446014"/>
            </a:xfrm>
          </p:grpSpPr>
          <p:sp>
            <p:nvSpPr>
              <p:cNvPr id="187"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雨雪天气</a:t>
                </a:r>
                <a:endParaRPr lang="en-US" b="1">
                  <a:solidFill>
                    <a:schemeClr val="accent1">
                      <a:alpha val="100000"/>
                    </a:schemeClr>
                  </a:solidFill>
                  <a:latin typeface="微软雅黑"/>
                  <a:ea typeface="微软雅黑"/>
                </a:endParaRPr>
              </a:p>
            </p:txBody>
          </p:sp>
          <p:sp>
            <p:nvSpPr>
              <p:cNvPr id="188"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雨雪天气会增加驾驶的难度，轮胎需要更好的防滑性能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冬季轮胎的胎面设计有利于排水，减少打滑的可能性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冬季轮胎的橡胶成分含有硅，能够提高防滑性能</a:t>
                </a:r>
                <a:endParaRPr/>
              </a:p>
            </p:txBody>
          </p:sp>
          <p:sp>
            <p:nvSpPr>
              <p:cNvPr id="189"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90" name="组合 12"/>
            <p:cNvGrpSpPr/>
            <p:nvPr/>
          </p:nvGrpSpPr>
          <p:grpSpPr>
            <a:xfrm>
              <a:off x="660396" y="5064711"/>
              <a:ext cx="5622867" cy="1446014"/>
              <a:chOff x="571500" y="1815543"/>
              <a:chExt cx="5622867" cy="1446014"/>
            </a:xfrm>
          </p:grpSpPr>
          <p:sp>
            <p:nvSpPr>
              <p:cNvPr id="191"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低温环境</a:t>
                </a:r>
                <a:endParaRPr lang="en-US" b="1">
                  <a:solidFill>
                    <a:schemeClr val="accent1">
                      <a:alpha val="100000"/>
                    </a:schemeClr>
                  </a:solidFill>
                  <a:latin typeface="微软雅黑"/>
                  <a:ea typeface="微软雅黑"/>
                </a:endParaRPr>
              </a:p>
            </p:txBody>
          </p:sp>
          <p:sp>
            <p:nvSpPr>
              <p:cNvPr id="192"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低温环境会影响轮胎的性能，冬季轮胎能够更好地适应低温环境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冬季轮胎的橡胶成分更硬，能够更好地抵抗磨损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冬季轮胎的胎面纹理更粗糙，有助于减少磨损</a:t>
                </a:r>
                <a:endParaRPr/>
              </a:p>
            </p:txBody>
          </p:sp>
          <p:sp>
            <p:nvSpPr>
              <p:cNvPr id="193"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9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冬季道路条件对轮胎的影响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descr="{&quot;isTemplate&quot;:true,&quot;type&quot;:3}"/>
        <p:cNvGrpSpPr/>
        <p:nvPr/>
      </p:nvGrpSpPr>
      <p:grpSpPr>
        <a:xfrm>
          <a:off x="0" y="0"/>
          <a:ext cx="0" cy="0"/>
        </a:xfrm>
      </p:grpSpPr>
      <p:grpSp>
        <p:nvGrpSpPr>
          <p:cNvPr id="196"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97" name=""/>
            <p:cNvGrpSpPr/>
            <p:nvPr/>
          </p:nvGrpSpPr>
          <p:grpSpPr>
            <a:xfrm>
              <a:off x="4252327" y="1207692"/>
              <a:ext cx="8485777" cy="1440001"/>
              <a:chOff x="4252327" y="1207692"/>
              <a:chExt cx="8485777" cy="1440001"/>
            </a:xfrm>
          </p:grpSpPr>
          <p:sp>
            <p:nvSpPr>
              <p:cNvPr id="198"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9"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减少事故风险</a:t>
                </a:r>
                <a:endParaRPr lang="en-US" altLang="zh-CN" sz="2000" b="1">
                  <a:latin typeface="Microsoft YaHei" panose="020b0503020204020204" pitchFamily="34" charset="-122"/>
                  <a:ea typeface="Microsoft YaHei" panose="020b0503020204020204" pitchFamily="34" charset="-122"/>
                </a:endParaRPr>
              </a:p>
            </p:txBody>
          </p:sp>
          <p:sp>
            <p:nvSpPr>
              <p:cNvPr id="200"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冬季轮胎护理能够提高轮胎的性能，减少打滑和失控的可能性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冬季轮胎护理能够延长轮胎的使用寿命，减少更换轮胎的次数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冬季轮胎护理能够保持轮胎与路面的良好接触，提高行驶稳定性</a:t>
                </a:r>
                <a:endParaRPr/>
              </a:p>
            </p:txBody>
          </p:sp>
          <p:pic>
            <p:nvPicPr>
              <p:cNvPr id="201"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02" name=""/>
            <p:cNvGrpSpPr/>
            <p:nvPr/>
          </p:nvGrpSpPr>
          <p:grpSpPr>
            <a:xfrm>
              <a:off x="4252325" y="2998393"/>
              <a:ext cx="8485779" cy="1440000"/>
              <a:chOff x="4252325" y="2998393"/>
              <a:chExt cx="8485779" cy="1440000"/>
            </a:xfrm>
          </p:grpSpPr>
          <p:sp>
            <p:nvSpPr>
              <p:cNvPr id="203"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4"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提高驾驶舒适度</a:t>
                </a:r>
                <a:endParaRPr lang="en-US" altLang="zh-CN" sz="2000" b="1">
                  <a:latin typeface="Microsoft YaHei" panose="020b0503020204020204" pitchFamily="34" charset="-122"/>
                  <a:ea typeface="Microsoft YaHei" panose="020b0503020204020204" pitchFamily="34" charset="-122"/>
                </a:endParaRPr>
              </a:p>
            </p:txBody>
          </p:sp>
          <p:sp>
            <p:nvSpPr>
              <p:cNvPr id="205"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冬季轮胎护理能够提高轮胎的抓地力和防滑性能，提高驾驶舒适度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冬季轮胎护理能够减少轮胎的磨损，降低噪音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冬季轮胎护理能够保持轮胎的气压稳定，提高行驶稳定性</a:t>
                </a:r>
                <a:endParaRPr/>
              </a:p>
            </p:txBody>
          </p:sp>
          <p:pic>
            <p:nvPicPr>
              <p:cNvPr id="206"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07" name=""/>
            <p:cNvGrpSpPr/>
            <p:nvPr/>
          </p:nvGrpSpPr>
          <p:grpSpPr>
            <a:xfrm>
              <a:off x="4252323" y="4789093"/>
              <a:ext cx="8485781" cy="1440002"/>
              <a:chOff x="4252323" y="4789093"/>
              <a:chExt cx="8485781" cy="1440002"/>
            </a:xfrm>
          </p:grpSpPr>
          <p:sp>
            <p:nvSpPr>
              <p:cNvPr id="208"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9"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节省成本</a:t>
                </a:r>
                <a:endParaRPr lang="en-US" altLang="zh-CN" sz="2000" b="1">
                  <a:latin typeface="Microsoft YaHei" panose="020b0503020204020204" pitchFamily="34" charset="-122"/>
                  <a:ea typeface="Microsoft YaHei" panose="020b0503020204020204" pitchFamily="34" charset="-122"/>
                </a:endParaRPr>
              </a:p>
            </p:txBody>
          </p:sp>
          <p:sp>
            <p:nvSpPr>
              <p:cNvPr id="210"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冬季轮胎护理能够延长轮胎的使用寿命，减少更换轮胎的次数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冬季轮胎护理能够保持轮胎的性能，减少因轮胎问题导致的事故风险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冬季轮胎护理能够提高轮胎的防滑性能，减少因打滑导致的维修费用</a:t>
                </a:r>
                <a:endParaRPr/>
              </a:p>
            </p:txBody>
          </p:sp>
          <p:pic>
            <p:nvPicPr>
              <p:cNvPr id="211"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12"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冬季轮胎护理对行车安全的影响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descr="{&quot;isTemplate&quot;:true,&quot;type&quot;:2}"/>
        <p:cNvGrpSpPr/>
        <p:nvPr/>
      </p:nvGrpSpPr>
      <p:grpSpPr>
        <a:xfrm>
          <a:off x="0" y="0"/>
          <a:ext cx="0" cy="0"/>
        </a:xfrm>
      </p:grpSpPr>
      <p:sp>
        <p:nvSpPr>
          <p:cNvPr id="214"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冬季轮胎的选择</a:t>
            </a:r>
            <a:endParaRPr/>
          </a:p>
        </p:txBody>
      </p:sp>
      <p:sp>
        <p:nvSpPr>
          <p:cNvPr id="21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6" name="" descr="{&quot;isTemplate&quot;:true,&quot;type&quot;:3}"/>
        <p:cNvGrpSpPr/>
        <p:nvPr/>
      </p:nvGrpSpPr>
      <p:grpSpPr>
        <a:xfrm>
          <a:off x="0" y="0"/>
          <a:ext cx="0" cy="0"/>
        </a:xfrm>
      </p:grpSpPr>
      <p:pic>
        <p:nvPicPr>
          <p:cNvPr id="217"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18"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19" name="组合 3"/>
            <p:cNvGrpSpPr/>
            <p:nvPr/>
          </p:nvGrpSpPr>
          <p:grpSpPr>
            <a:xfrm>
              <a:off x="5582412" y="1807048"/>
              <a:ext cx="5629117" cy="1487888"/>
              <a:chOff x="571500" y="1815543"/>
              <a:chExt cx="5629117" cy="1487888"/>
            </a:xfrm>
          </p:grpSpPr>
          <p:sp>
            <p:nvSpPr>
              <p:cNvPr id="220"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雪地轮胎</a:t>
                </a:r>
                <a:endParaRPr lang="en-US" b="1">
                  <a:solidFill>
                    <a:schemeClr val="accent1">
                      <a:alpha val="100000"/>
                    </a:schemeClr>
                  </a:solidFill>
                  <a:latin typeface="微软雅黑"/>
                  <a:ea typeface="微软雅黑"/>
                </a:endParaRPr>
              </a:p>
            </p:txBody>
          </p:sp>
          <p:sp>
            <p:nvSpPr>
              <p:cNvPr id="221"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雪地轮胎适用于积雪地区，具有很好的抓地力和防滑性能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雪地轮胎的胎面纹理更粗糙，有助于增加摩擦力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雪地轮胎的橡胶成分更硬，能够更好地适应低温环境</a:t>
                </a:r>
                <a:endParaRPr/>
              </a:p>
            </p:txBody>
          </p:sp>
          <p:sp>
            <p:nvSpPr>
              <p:cNvPr id="222"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23" name="组合 7"/>
            <p:cNvGrpSpPr/>
            <p:nvPr/>
          </p:nvGrpSpPr>
          <p:grpSpPr>
            <a:xfrm>
              <a:off x="5582412" y="3393011"/>
              <a:ext cx="5629118" cy="1487888"/>
              <a:chOff x="571500" y="1815543"/>
              <a:chExt cx="5629118" cy="1487888"/>
            </a:xfrm>
          </p:grpSpPr>
          <p:sp>
            <p:nvSpPr>
              <p:cNvPr id="224"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冰雪轮胎</a:t>
                </a:r>
                <a:endParaRPr lang="en-US" b="1">
                  <a:solidFill>
                    <a:schemeClr val="accent1">
                      <a:alpha val="100000"/>
                    </a:schemeClr>
                  </a:solidFill>
                  <a:latin typeface="微软雅黑"/>
                  <a:ea typeface="微软雅黑"/>
                </a:endParaRPr>
              </a:p>
            </p:txBody>
          </p:sp>
          <p:sp>
            <p:nvSpPr>
              <p:cNvPr id="225"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冰雪轮胎适用于冰天雪地的地区，具有很好的抓地力和防滑性能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冰雪轮胎的胎面设计有利于排水，减少打滑的可能性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冰雪轮胎的橡胶成分含有硅，能够提高防滑性能</a:t>
                </a:r>
                <a:endParaRPr/>
              </a:p>
            </p:txBody>
          </p:sp>
          <p:sp>
            <p:nvSpPr>
              <p:cNvPr id="226"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27" name="组合 11"/>
            <p:cNvGrpSpPr/>
            <p:nvPr/>
          </p:nvGrpSpPr>
          <p:grpSpPr>
            <a:xfrm>
              <a:off x="5582412" y="4978974"/>
              <a:ext cx="5629118" cy="1487888"/>
              <a:chOff x="571500" y="1815543"/>
              <a:chExt cx="5629118" cy="1487888"/>
            </a:xfrm>
          </p:grpSpPr>
          <p:sp>
            <p:nvSpPr>
              <p:cNvPr id="228"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防滑轮胎</a:t>
                </a:r>
                <a:endParaRPr lang="en-US" b="1">
                  <a:solidFill>
                    <a:schemeClr val="accent1">
                      <a:alpha val="100000"/>
                    </a:schemeClr>
                  </a:solidFill>
                  <a:latin typeface="微软雅黑"/>
                  <a:ea typeface="微软雅黑"/>
                </a:endParaRPr>
              </a:p>
            </p:txBody>
          </p:sp>
          <p:sp>
            <p:nvSpPr>
              <p:cNvPr id="229"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防滑轮胎适用于雨雪天气，具有很好的防滑性能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防滑轮胎的胎面设计有利于排水，减少打滑的可能性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防滑轮胎的橡胶成分含有硅，能够提高防滑性能</a:t>
                </a:r>
                <a:endParaRPr/>
              </a:p>
            </p:txBody>
          </p:sp>
          <p:sp>
            <p:nvSpPr>
              <p:cNvPr id="230"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3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冬季轮胎的种类和特点</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2" name="" descr="{&quot;isTemplate&quot;:true,&quot;type&quot;:3}"/>
        <p:cNvGrpSpPr/>
        <p:nvPr/>
      </p:nvGrpSpPr>
      <p:grpSpPr>
        <a:xfrm>
          <a:off x="0" y="0"/>
          <a:ext cx="0" cy="0"/>
        </a:xfrm>
      </p:grpSpPr>
      <p:grpSp>
        <p:nvGrpSpPr>
          <p:cNvPr id="233"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4" name="Group 9"/>
            <p:cNvGrpSpPr/>
            <p:nvPr/>
          </p:nvGrpSpPr>
          <p:grpSpPr>
            <a:xfrm>
              <a:off x="5982796" y="1521950"/>
              <a:ext cx="5687135" cy="1523479"/>
              <a:chOff x="5982796" y="1521950"/>
              <a:chExt cx="5687135" cy="1523479"/>
            </a:xfrm>
          </p:grpSpPr>
          <p:sp>
            <p:nvSpPr>
              <p:cNvPr id="235"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根据行驶地区选择</a:t>
                </a:r>
                <a:endParaRPr/>
              </a:p>
            </p:txBody>
          </p:sp>
          <p:sp>
            <p:nvSpPr>
              <p:cNvPr id="236"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根据所在地区的气候和道路条件，选择适合的冬季轮胎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雪地轮胎适用于积雪地区，冰雪轮胎适用于冰天雪地的地区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防滑轮胎适用于雨雪天气，但可能不如雪地轮胎和冰雪轮胎适应性强</a:t>
                </a:r>
                <a:endParaRPr/>
              </a:p>
            </p:txBody>
          </p:sp>
        </p:grpSp>
        <p:grpSp>
          <p:nvGrpSpPr>
            <p:cNvPr id="237" name="Group 2"/>
            <p:cNvGrpSpPr/>
            <p:nvPr/>
          </p:nvGrpSpPr>
          <p:grpSpPr>
            <a:xfrm>
              <a:off x="5982796" y="3170591"/>
              <a:ext cx="5783287" cy="1523479"/>
              <a:chOff x="5982796" y="3170591"/>
              <a:chExt cx="5783287" cy="1523479"/>
            </a:xfrm>
          </p:grpSpPr>
          <p:sp>
            <p:nvSpPr>
              <p:cNvPr id="238"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根据车辆类型选择</a:t>
                </a:r>
                <a:endParaRPr/>
              </a:p>
            </p:txBody>
          </p:sp>
          <p:sp>
            <p:nvSpPr>
              <p:cNvPr id="239"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不同类型的车辆需要选择不同规格的冬季轮胎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轿车和SUV需要选择不同规格的冬季轮胎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载重车辆需要选择更耐磨的冬季轮胎</a:t>
                </a:r>
                <a:endParaRPr/>
              </a:p>
            </p:txBody>
          </p:sp>
        </p:grpSp>
        <p:grpSp>
          <p:nvGrpSpPr>
            <p:cNvPr id="240" name="Group 5"/>
            <p:cNvGrpSpPr/>
            <p:nvPr/>
          </p:nvGrpSpPr>
          <p:grpSpPr>
            <a:xfrm>
              <a:off x="5982796" y="4823246"/>
              <a:ext cx="5783287" cy="1523479"/>
              <a:chOff x="5982796" y="4823246"/>
              <a:chExt cx="5783287" cy="1523479"/>
            </a:xfrm>
          </p:grpSpPr>
          <p:sp>
            <p:nvSpPr>
              <p:cNvPr id="241"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根据驾驶习惯选择</a:t>
                </a:r>
                <a:endParaRPr/>
              </a:p>
            </p:txBody>
          </p:sp>
          <p:sp>
            <p:nvSpPr>
              <p:cNvPr id="242"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根据个人的驾驶习惯和需求，选择适合的冬季轮胎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喜欢驾驶高速的车辆需要选择抓地力更好的冬季轮胎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喜欢驾驶平稳的车辆需要选择防滑性能更好的冬季轮胎</a:t>
                </a:r>
                <a:endParaRPr/>
              </a:p>
            </p:txBody>
          </p:sp>
        </p:grpSp>
      </p:grpSp>
      <p:pic>
        <p:nvPicPr>
          <p:cNvPr id="243"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如何根据车辆需求选择冬季轮胎</a:t>
            </a:r>
            <a:endParaRPr lang="en-US" altLang="zh-CN" sz="2800" b="1">
              <a:latin typeface="+mj-ea"/>
              <a:ea typeface="+mj-ea"/>
            </a:endParaRPr>
          </a:p>
        </p:txBody>
      </p:sp>
      <p:sp>
        <p:nvSpPr>
          <p:cNvPr id="245"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6"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7"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8" name="" descr="{&quot;isTemplate&quot;:true,&quot;type&quot;:3}"/>
        <p:cNvGrpSpPr/>
        <p:nvPr/>
      </p:nvGrpSpPr>
      <p:grpSpPr>
        <a:xfrm>
          <a:off x="0" y="0"/>
          <a:ext cx="0" cy="0"/>
        </a:xfrm>
      </p:grpSpPr>
      <p:pic>
        <p:nvPicPr>
          <p:cNvPr id="249"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50"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51" name="Group 2"/>
            <p:cNvGrpSpPr/>
            <p:nvPr/>
          </p:nvGrpSpPr>
          <p:grpSpPr>
            <a:xfrm>
              <a:off x="5982796" y="3116804"/>
              <a:ext cx="5783287" cy="1610798"/>
              <a:chOff x="5982796" y="3116804"/>
              <a:chExt cx="5783287" cy="1610798"/>
            </a:xfrm>
          </p:grpSpPr>
          <p:sp>
            <p:nvSpPr>
              <p:cNvPr id="252"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早冬期</a:t>
                </a:r>
                <a:endParaRPr/>
              </a:p>
            </p:txBody>
          </p:sp>
          <p:sp>
            <p:nvSpPr>
              <p:cNvPr id="253"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早冬期气温逐渐降低，可以提前更换冬季轮胎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更换冬季轮胎能够确保车辆在低温环境下保持良好的性能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更换冬季轮胎能够减少因轮胎问题导致的事故风险</a:t>
                </a:r>
                <a:endParaRPr/>
              </a:p>
            </p:txBody>
          </p:sp>
        </p:grpSp>
        <p:grpSp>
          <p:nvGrpSpPr>
            <p:cNvPr id="254" name="Group 5"/>
            <p:cNvGrpSpPr/>
            <p:nvPr/>
          </p:nvGrpSpPr>
          <p:grpSpPr>
            <a:xfrm>
              <a:off x="5982796" y="4769459"/>
              <a:ext cx="5783287" cy="1610798"/>
              <a:chOff x="5982796" y="4769459"/>
              <a:chExt cx="5783287" cy="1610798"/>
            </a:xfrm>
          </p:grpSpPr>
          <p:sp>
            <p:nvSpPr>
              <p:cNvPr id="255"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深冬期</a:t>
                </a:r>
                <a:endParaRPr/>
              </a:p>
            </p:txBody>
          </p:sp>
          <p:sp>
            <p:nvSpPr>
              <p:cNvPr id="256"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深冬期气温更低，需要更换更耐寒的冬季轮胎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更换冬季轮胎能够确保车辆在严寒环境下保持良好的性能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更换冬季轮胎能够减少因轮胎问题导致的事故风险</a:t>
                </a:r>
                <a:endParaRPr/>
              </a:p>
            </p:txBody>
          </p:sp>
        </p:grpSp>
        <p:grpSp>
          <p:nvGrpSpPr>
            <p:cNvPr id="257" name="Group 407"/>
            <p:cNvGrpSpPr/>
            <p:nvPr/>
          </p:nvGrpSpPr>
          <p:grpSpPr>
            <a:xfrm>
              <a:off x="5982796" y="1468163"/>
              <a:ext cx="5700871" cy="1610798"/>
              <a:chOff x="5982796" y="1468163"/>
              <a:chExt cx="5700871" cy="1610798"/>
            </a:xfrm>
          </p:grpSpPr>
          <p:sp>
            <p:nvSpPr>
              <p:cNvPr id="258"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春冬季交替期</a:t>
                </a:r>
                <a:endParaRPr/>
              </a:p>
            </p:txBody>
          </p:sp>
          <p:sp>
            <p:nvSpPr>
              <p:cNvPr id="259"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春冬季交替期气温逐渐回升，可以根据实际情况更换轮胎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更换冬季轮胎能够确保车辆在气温逐渐回升的环境下保持良好的性能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更换冬季轮胎能够减少因轮胎问题导致的事故风险</a:t>
                </a:r>
                <a:endParaRPr/>
              </a:p>
            </p:txBody>
          </p:sp>
        </p:grpSp>
      </p:grpSp>
      <p:sp>
        <p:nvSpPr>
          <p:cNvPr id="26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冬季轮胎的更换时机</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冬季轮胎的护理方法</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12"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13" name="Group 3"/>
            <p:cNvGrpSpPr/>
            <p:nvPr/>
          </p:nvGrpSpPr>
          <p:grpSpPr>
            <a:xfrm>
              <a:off x="5328795" y="1294832"/>
              <a:ext cx="6099220" cy="1468186"/>
              <a:chOff x="5328795" y="1294832"/>
              <a:chExt cx="6099220" cy="1468186"/>
            </a:xfrm>
          </p:grpSpPr>
          <p:sp>
            <p:nvSpPr>
              <p:cNvPr id="14"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根据气温调整</a:t>
                </a:r>
                <a:endParaRPr/>
              </a:p>
            </p:txBody>
          </p:sp>
          <p:sp>
            <p:nvSpPr>
              <p:cNvPr id="16"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低温环境下，轮胎气压需要适当调高，以保持轮胎的柔软度</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高温环境下，轮胎气压需要适当调低，以避免轮胎过热</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轮胎气压标签上通常会标明不同温度下的推荐气压</a:t>
                </a:r>
                <a:endParaRPr/>
              </a:p>
            </p:txBody>
          </p:sp>
        </p:grpSp>
        <p:grpSp>
          <p:nvGrpSpPr>
            <p:cNvPr id="17" name="Group 8"/>
            <p:cNvGrpSpPr/>
            <p:nvPr/>
          </p:nvGrpSpPr>
          <p:grpSpPr>
            <a:xfrm>
              <a:off x="5328795" y="2945066"/>
              <a:ext cx="6099220" cy="1468186"/>
              <a:chOff x="5328795" y="2945066"/>
              <a:chExt cx="6099220" cy="1468186"/>
            </a:xfrm>
          </p:grpSpPr>
          <p:sp>
            <p:nvSpPr>
              <p:cNvPr id="18"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根据车辆需求调整</a:t>
                </a:r>
                <a:endParaRPr/>
              </a:p>
            </p:txBody>
          </p:sp>
          <p:sp>
            <p:nvSpPr>
              <p:cNvPr id="20"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不同类型的车辆需要不同的轮胎气压</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载重车辆需要更高的轮胎气压，以承受更大的载荷</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轿车和SUV需要不同的轮胎气压，以适应不同的行驶环境</a:t>
                </a:r>
                <a:endParaRPr/>
              </a:p>
            </p:txBody>
          </p:sp>
        </p:grpSp>
        <p:grpSp>
          <p:nvGrpSpPr>
            <p:cNvPr id="21" name="Group 13"/>
            <p:cNvGrpSpPr/>
            <p:nvPr/>
          </p:nvGrpSpPr>
          <p:grpSpPr>
            <a:xfrm>
              <a:off x="5328795" y="4595300"/>
              <a:ext cx="6099220" cy="1468186"/>
              <a:chOff x="5328795" y="4595300"/>
              <a:chExt cx="6099220" cy="1468186"/>
            </a:xfrm>
          </p:grpSpPr>
          <p:sp>
            <p:nvSpPr>
              <p:cNvPr id="22"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根据驾驶习惯调整</a:t>
                </a:r>
                <a:endParaRPr/>
              </a:p>
            </p:txBody>
          </p:sp>
          <p:sp>
            <p:nvSpPr>
              <p:cNvPr id="24"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喜欢驾驶高速的车辆需要更高的轮胎气压，以保持稳定性</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喜欢驾驶平稳的车辆需要更低的轮胎气压，以提高舒适性</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根据个人的驾驶习惯和需求，调整轮胎气压</a:t>
                </a:r>
                <a:endParaRPr/>
              </a:p>
            </p:txBody>
          </p:sp>
        </p:grpSp>
      </p:grpSp>
      <p:sp>
        <p:nvSpPr>
          <p:cNvPr id="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轮胎气压的合理调整</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https://d.book118.com/286210050054010051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冬季轮胎护理方案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2024-09-17T01:09:14.523</cp:lastPrinted>
  <dcterms:created xsi:type="dcterms:W3CDTF">2024-09-16T17:09:14Z</dcterms:created>
  <dcterms:modified xsi:type="dcterms:W3CDTF">2024-09-16T17:09:16Z</dcterms:modified>
</cp:coreProperties>
</file>