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A13705DA-BF3E-4AFA-9E9B-C4D6B4D99277}"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8" name="PlaceHolder 1"/>
          <p:cNvSpPr>
            <a:spLocks noGrp="1"/>
          </p:cNvSpPr>
          <p:nvPr>
            <p:ph type="sldImg"/>
          </p:nvPr>
        </p:nvSpPr>
        <p:spPr>
          <a:xfrm>
            <a:off x="685800" y="1143000"/>
            <a:ext cx="5486040" cy="3085920"/>
          </a:xfrm>
          <a:prstGeom prst="rect">
            <a:avLst/>
          </a:prstGeom>
          <a:ln w="0">
            <a:noFill/>
          </a:ln>
        </p:spPr>
      </p:sp>
      <p:sp>
        <p:nvSpPr>
          <p:cNvPr id="339"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0"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1" name="PlaceHolder 1"/>
          <p:cNvSpPr>
            <a:spLocks noGrp="1"/>
          </p:cNvSpPr>
          <p:nvPr>
            <p:ph type="sldImg"/>
          </p:nvPr>
        </p:nvSpPr>
        <p:spPr>
          <a:xfrm>
            <a:off x="685800" y="1143000"/>
            <a:ext cx="5486040" cy="3085920"/>
          </a:xfrm>
          <a:prstGeom prst="rect">
            <a:avLst/>
          </a:prstGeom>
          <a:ln w="0">
            <a:noFill/>
          </a:ln>
        </p:spPr>
      </p:sp>
      <p:sp>
        <p:nvSpPr>
          <p:cNvPr id="342"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3"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4" name="PlaceHolder 1"/>
          <p:cNvSpPr>
            <a:spLocks noGrp="1"/>
          </p:cNvSpPr>
          <p:nvPr>
            <p:ph type="sldImg"/>
          </p:nvPr>
        </p:nvSpPr>
        <p:spPr>
          <a:xfrm>
            <a:off x="685800" y="1143000"/>
            <a:ext cx="5486040" cy="3085920"/>
          </a:xfrm>
          <a:prstGeom prst="rect">
            <a:avLst/>
          </a:prstGeom>
          <a:ln w="0">
            <a:noFill/>
          </a:ln>
        </p:spPr>
      </p:sp>
      <p:sp>
        <p:nvSpPr>
          <p:cNvPr id="345"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6"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7" name="PlaceHolder 1"/>
          <p:cNvSpPr>
            <a:spLocks noGrp="1"/>
          </p:cNvSpPr>
          <p:nvPr>
            <p:ph type="sldImg"/>
          </p:nvPr>
        </p:nvSpPr>
        <p:spPr>
          <a:xfrm>
            <a:off x="685800" y="1143000"/>
            <a:ext cx="5486040" cy="3085920"/>
          </a:xfrm>
          <a:prstGeom prst="rect">
            <a:avLst/>
          </a:prstGeom>
          <a:ln w="0">
            <a:noFill/>
          </a:ln>
        </p:spPr>
      </p:sp>
      <p:sp>
        <p:nvSpPr>
          <p:cNvPr id="348"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9"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0" name="PlaceHolder 1"/>
          <p:cNvSpPr>
            <a:spLocks noGrp="1"/>
          </p:cNvSpPr>
          <p:nvPr>
            <p:ph type="sldImg"/>
          </p:nvPr>
        </p:nvSpPr>
        <p:spPr>
          <a:xfrm>
            <a:off x="685800" y="1143000"/>
            <a:ext cx="5486040" cy="3085920"/>
          </a:xfrm>
          <a:prstGeom prst="rect">
            <a:avLst/>
          </a:prstGeom>
          <a:ln w="0">
            <a:noFill/>
          </a:ln>
        </p:spPr>
      </p:sp>
      <p:sp>
        <p:nvSpPr>
          <p:cNvPr id="351"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2"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FE739D9-65FF-4C0E-B0E2-48F345A95D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FA47821-7F93-4594-89AC-25E49F7468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6FB981C-2604-4285-AB3C-32E0612F39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DFF44B0-BCB5-4433-BCDC-296DD67765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4D41FE7-2AFA-4197-A07D-F320A10357D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DEB5A9B-366E-4C9B-969A-44CB960E201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9252FEC-6DBA-4225-BC21-E31D3A399FE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C51E63E-4E0B-4A30-A0D7-A6B2400401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E6653B9-55AF-4FD9-905C-5B15BBC6BE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0F1E1C-87C8-4CA2-8E4C-FA06402DBB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358B1B-E6FC-400A-8C25-A07CE25E35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66CDF6A8-2C7E-469C-9DF5-FC0CBB27D991}"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031D32C6-9C2E-4942-8429-66A797A0D6F9}"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5.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png" /><Relationship Id="rId3" Type="http://schemas.openxmlformats.org/officeDocument/2006/relationships/image" Target="../media/image5.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9.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0.png" /><Relationship Id="rId3" Type="http://schemas.openxmlformats.org/officeDocument/2006/relationships/image" Target="../media/image5.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5.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86214211222010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158544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工作汇报工作过程中的员工培训与成长记录</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0404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50000"/>
              </a:lnSpc>
            </a:pPr>
            <a:r>
              <a:rPr lang="zh-CN" sz="2000" b="1" strike="noStrike" spc="-1">
                <a:solidFill>
                  <a:schemeClr val="dk1"/>
                </a:solidFill>
                <a:latin typeface="微软雅黑"/>
                <a:ea typeface="微软雅黑"/>
              </a:rPr>
              <a:t>制作人：</a:t>
            </a:r>
            <a:r>
              <a:rPr lang="en-US" sz="2000" b="1" strike="noStrike" spc="-1">
                <a:solidFill>
                  <a:schemeClr val="dk1"/>
                </a:solidFill>
                <a:latin typeface="微软雅黑"/>
                <a:ea typeface="微软雅黑"/>
              </a:rPr>
              <a:t>XX </a:t>
            </a:r>
            <a:endParaRPr lang="en-US" sz="2000" b="0" strike="noStrike" spc="-1">
              <a:solidFill>
                <a:srgbClr val="000000"/>
              </a:solidFill>
              <a:latin typeface="Arial"/>
            </a:endParaRPr>
          </a:p>
          <a:p>
            <a:pPr defTabSz="914400">
              <a:lnSpc>
                <a:spcPct val="150000"/>
              </a:lnSpc>
            </a:pPr>
            <a:r>
              <a:rPr lang="zh-CN" sz="2000" b="1" strike="noStrike" spc="-1">
                <a:solidFill>
                  <a:schemeClr val="dk1"/>
                </a:solidFill>
                <a:latin typeface="微软雅黑"/>
                <a:ea typeface="微软雅黑"/>
              </a:rPr>
              <a:t>时间：</a:t>
            </a:r>
            <a:r>
              <a:rPr lang="en-US" sz="2000" b="1" strike="noStrike" spc="-1">
                <a:solidFill>
                  <a:schemeClr val="dk1"/>
                </a:solidFill>
                <a:latin typeface="微软雅黑"/>
                <a:ea typeface="微软雅黑"/>
              </a:rPr>
              <a:t>2024</a:t>
            </a:r>
            <a:r>
              <a:rPr lang="zh-CN" sz="2000" b="1" strike="noStrike" spc="-1">
                <a:solidFill>
                  <a:schemeClr val="dk1"/>
                </a:solidFill>
                <a:latin typeface="微软雅黑"/>
                <a:ea typeface="微软雅黑"/>
              </a:rPr>
              <a:t>年</a:t>
            </a:r>
            <a:r>
              <a:rPr lang="en-US" sz="2000" b="1" strike="noStrike" spc="-1">
                <a:solidFill>
                  <a:schemeClr val="dk1"/>
                </a:solidFill>
                <a:latin typeface="微软雅黑"/>
                <a:ea typeface="微软雅黑"/>
              </a:rPr>
              <a:t>X</a:t>
            </a:r>
            <a:r>
              <a:rPr lang="zh-CN" sz="2000" b="1" strike="noStrike" spc="-1">
                <a:solidFill>
                  <a:schemeClr val="dk1"/>
                </a:solidFill>
                <a:latin typeface="微软雅黑"/>
                <a:ea typeface="微软雅黑"/>
              </a:rPr>
              <a:t>月</a:t>
            </a:r>
            <a:endParaRPr lang="en-US" sz="20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63120" y="5047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1" strike="noStrike" spc="-1">
                <a:solidFill>
                  <a:schemeClr val="lt2">
                    <a:lumMod val="25000"/>
                  </a:schemeClr>
                </a:solidFill>
                <a:latin typeface="微软雅黑"/>
                <a:ea typeface="微软雅黑"/>
              </a:rPr>
              <a:t>第</a:t>
            </a:r>
            <a:r>
              <a:rPr lang="en-US" sz="2400" b="1" strike="noStrike" spc="-1">
                <a:solidFill>
                  <a:schemeClr val="lt2">
                    <a:lumMod val="25000"/>
                  </a:schemeClr>
                </a:solidFill>
                <a:latin typeface="微软雅黑"/>
                <a:ea typeface="微软雅黑"/>
              </a:rPr>
              <a:t>1</a:t>
            </a:r>
            <a:r>
              <a:rPr lang="zh-CN" sz="2400" b="1" strike="noStrike" spc="-1">
                <a:solidFill>
                  <a:schemeClr val="lt2">
                    <a:lumMod val="25000"/>
                  </a:schemeClr>
                </a:solidFill>
                <a:latin typeface="微软雅黑"/>
                <a:ea typeface="微软雅黑"/>
              </a:rPr>
              <a:t>章  员工培训和成长的重要性</a:t>
            </a:r>
            <a:endParaRPr lang="en-US" sz="2400" b="0" strike="noStrike" spc="-1">
              <a:solidFill>
                <a:srgbClr val="000000"/>
              </a:solidFill>
              <a:latin typeface="Arial"/>
            </a:endParaRPr>
          </a:p>
          <a:p>
            <a:r>
              <a:rPr lang="zh-CN" sz="2400" b="1" strike="noStrike" spc="-1">
                <a:solidFill>
                  <a:schemeClr val="lt2">
                    <a:lumMod val="25000"/>
                  </a:schemeClr>
                </a:solidFill>
                <a:latin typeface="微软雅黑"/>
                <a:ea typeface="微软雅黑"/>
              </a:rPr>
              <a:t>第</a:t>
            </a:r>
            <a:r>
              <a:rPr lang="en-US" sz="2400" b="1" strike="noStrike" spc="-1">
                <a:solidFill>
                  <a:schemeClr val="lt2">
                    <a:lumMod val="25000"/>
                  </a:schemeClr>
                </a:solidFill>
                <a:latin typeface="微软雅黑"/>
                <a:ea typeface="微软雅黑"/>
              </a:rPr>
              <a:t>2</a:t>
            </a:r>
            <a:r>
              <a:rPr lang="zh-CN" sz="2400" b="1" strike="noStrike" spc="-1">
                <a:solidFill>
                  <a:schemeClr val="lt2">
                    <a:lumMod val="25000"/>
                  </a:schemeClr>
                </a:solidFill>
                <a:latin typeface="微软雅黑"/>
                <a:ea typeface="微软雅黑"/>
              </a:rPr>
              <a:t>章  员工培训的策略和方法</a:t>
            </a:r>
            <a:endParaRPr lang="en-US" sz="2400" b="0" strike="noStrike" spc="-1">
              <a:solidFill>
                <a:srgbClr val="000000"/>
              </a:solidFill>
              <a:latin typeface="Arial"/>
            </a:endParaRPr>
          </a:p>
          <a:p>
            <a:r>
              <a:rPr lang="zh-CN" sz="2400" b="1" strike="noStrike" spc="-1">
                <a:solidFill>
                  <a:schemeClr val="lt2">
                    <a:lumMod val="25000"/>
                  </a:schemeClr>
                </a:solidFill>
                <a:latin typeface="微软雅黑"/>
                <a:ea typeface="微软雅黑"/>
              </a:rPr>
              <a:t>第</a:t>
            </a:r>
            <a:r>
              <a:rPr lang="en-US" sz="2400" b="1" strike="noStrike" spc="-1">
                <a:solidFill>
                  <a:schemeClr val="lt2">
                    <a:lumMod val="25000"/>
                  </a:schemeClr>
                </a:solidFill>
                <a:latin typeface="微软雅黑"/>
                <a:ea typeface="微软雅黑"/>
              </a:rPr>
              <a:t>3</a:t>
            </a:r>
            <a:r>
              <a:rPr lang="zh-CN" sz="2400" b="1" strike="noStrike" spc="-1">
                <a:solidFill>
                  <a:schemeClr val="lt2">
                    <a:lumMod val="25000"/>
                  </a:schemeClr>
                </a:solidFill>
                <a:latin typeface="微软雅黑"/>
                <a:ea typeface="微软雅黑"/>
              </a:rPr>
              <a:t>章  员工培训的评估和反馈</a:t>
            </a:r>
            <a:endParaRPr lang="en-US" sz="2400" b="0" strike="noStrike" spc="-1">
              <a:solidFill>
                <a:srgbClr val="000000"/>
              </a:solidFill>
              <a:latin typeface="Arial"/>
            </a:endParaRPr>
          </a:p>
          <a:p>
            <a:r>
              <a:rPr lang="zh-CN" sz="2400" b="1" strike="noStrike" spc="-1">
                <a:solidFill>
                  <a:schemeClr val="lt2">
                    <a:lumMod val="25000"/>
                  </a:schemeClr>
                </a:solidFill>
                <a:latin typeface="微软雅黑"/>
                <a:ea typeface="微软雅黑"/>
              </a:rPr>
              <a:t>第</a:t>
            </a:r>
            <a:r>
              <a:rPr lang="en-US" sz="2400" b="1" strike="noStrike" spc="-1">
                <a:solidFill>
                  <a:schemeClr val="lt2">
                    <a:lumMod val="25000"/>
                  </a:schemeClr>
                </a:solidFill>
                <a:latin typeface="微软雅黑"/>
                <a:ea typeface="微软雅黑"/>
              </a:rPr>
              <a:t>4</a:t>
            </a:r>
            <a:r>
              <a:rPr lang="zh-CN" sz="2400" b="1" strike="noStrike" spc="-1">
                <a:solidFill>
                  <a:schemeClr val="lt2">
                    <a:lumMod val="25000"/>
                  </a:schemeClr>
                </a:solidFill>
                <a:latin typeface="微软雅黑"/>
                <a:ea typeface="微软雅黑"/>
              </a:rPr>
              <a:t>章  员工成长与组织发展的关系</a:t>
            </a:r>
            <a:endParaRPr lang="en-US" sz="2400" b="0" strike="noStrike" spc="-1">
              <a:solidFill>
                <a:srgbClr val="000000"/>
              </a:solidFill>
              <a:latin typeface="Arial"/>
            </a:endParaRPr>
          </a:p>
          <a:p>
            <a:r>
              <a:rPr lang="zh-CN" sz="2400" b="1" strike="noStrike" spc="-1">
                <a:solidFill>
                  <a:schemeClr val="lt2">
                    <a:lumMod val="25000"/>
                  </a:schemeClr>
                </a:solidFill>
                <a:latin typeface="微软雅黑"/>
                <a:ea typeface="微软雅黑"/>
              </a:rPr>
              <a:t>第</a:t>
            </a:r>
            <a:r>
              <a:rPr lang="en-US" sz="2400" b="1" strike="noStrike" spc="-1">
                <a:solidFill>
                  <a:schemeClr val="lt2">
                    <a:lumMod val="25000"/>
                  </a:schemeClr>
                </a:solidFill>
                <a:latin typeface="微软雅黑"/>
                <a:ea typeface="微软雅黑"/>
              </a:rPr>
              <a:t>5</a:t>
            </a:r>
            <a:r>
              <a:rPr lang="zh-CN" sz="2400" b="1" strike="noStrike" spc="-1">
                <a:solidFill>
                  <a:schemeClr val="lt2">
                    <a:lumMod val="25000"/>
                  </a:schemeClr>
                </a:solidFill>
                <a:latin typeface="微软雅黑"/>
                <a:ea typeface="微软雅黑"/>
              </a:rPr>
              <a:t>章  员工培训与跨部门合作</a:t>
            </a:r>
            <a:endParaRPr lang="en-US" sz="2400" b="0" strike="noStrike" spc="-1">
              <a:solidFill>
                <a:srgbClr val="000000"/>
              </a:solidFill>
              <a:latin typeface="Arial"/>
            </a:endParaRPr>
          </a:p>
          <a:p>
            <a:pPr defTabSz="914400">
              <a:lnSpc>
                <a:spcPct val="100000"/>
              </a:lnSpc>
            </a:pPr>
            <a:r>
              <a:rPr lang="zh-CN" sz="2400" b="1" strike="noStrike" spc="-1">
                <a:solidFill>
                  <a:schemeClr val="lt2">
                    <a:lumMod val="25000"/>
                  </a:schemeClr>
                </a:solidFill>
                <a:latin typeface="微软雅黑"/>
                <a:ea typeface="微软雅黑"/>
              </a:rPr>
              <a:t>第</a:t>
            </a:r>
            <a:r>
              <a:rPr lang="en-US" sz="2400" b="1" strike="noStrike" spc="-1">
                <a:solidFill>
                  <a:schemeClr val="lt2">
                    <a:lumMod val="25000"/>
                  </a:schemeClr>
                </a:solidFill>
                <a:latin typeface="微软雅黑"/>
                <a:ea typeface="微软雅黑"/>
              </a:rPr>
              <a:t>6</a:t>
            </a:r>
            <a:r>
              <a:rPr lang="zh-CN" sz="2400" b="1" strike="noStrike" spc="-1">
                <a:solidFill>
                  <a:schemeClr val="lt2">
                    <a:lumMod val="25000"/>
                  </a:schemeClr>
                </a:solidFill>
                <a:latin typeface="微软雅黑"/>
                <a:ea typeface="微软雅黑"/>
              </a:rPr>
              <a:t>章  总结与展望</a:t>
            </a:r>
            <a:endParaRPr lang="en-US" sz="24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4678560" y="1699920"/>
            <a:ext cx="6318360" cy="521640"/>
          </a:xfrm>
          <a:prstGeom prst="rect">
            <a:avLst/>
          </a:prstGeom>
          <a:noFill/>
          <a:ln w="0">
            <a:noFill/>
          </a:ln>
        </p:spPr>
        <p:txBody>
          <a:bodyPr lIns="90000" tIns="46800" rIns="90000" bIns="46800" anchor="t">
            <a:noAutofit/>
          </a:bodyPr>
          <a:lstStyle/>
          <a:p>
            <a:pPr marL="228600" indent="-228600" defTabSz="914400">
              <a:lnSpc>
                <a:spcPct val="150000"/>
              </a:lnSpc>
              <a:spcAft>
                <a:spcPts val="1001"/>
              </a:spcAft>
              <a:buClr>
                <a:srgbClr val="595959"/>
              </a:buClr>
              <a:buFont typeface="Arial"/>
              <a:buChar char="●"/>
              <a:tabLst>
                <a:tab pos="1609560"/>
              </a:tabLst>
            </a:pPr>
            <a:r>
              <a:rPr lang="en-US" sz="4000" b="0" strike="noStrike" spc="148">
                <a:solidFill>
                  <a:schemeClr val="dk1">
                    <a:lumMod val="65000"/>
                    <a:lumOff val="35000"/>
                  </a:schemeClr>
                </a:solidFill>
                <a:latin typeface="Arial"/>
                <a:ea typeface="微软雅黑"/>
              </a:rPr>
              <a:t>01</a:t>
            </a:r>
            <a:endParaRPr lang="en-US" sz="40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3823200" y="2823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4000" b="1" strike="noStrike" spc="299">
                <a:solidFill>
                  <a:schemeClr val="dk1">
                    <a:lumMod val="85000"/>
                    <a:lumOff val="15000"/>
                  </a:schemeClr>
                </a:solidFill>
                <a:latin typeface="Arial"/>
                <a:ea typeface="微软雅黑"/>
              </a:rPr>
              <a:t>第</a:t>
            </a:r>
            <a:r>
              <a:rPr lang="en-US" sz="4000" b="1" strike="noStrike" spc="299">
                <a:solidFill>
                  <a:schemeClr val="dk1">
                    <a:lumMod val="85000"/>
                    <a:lumOff val="15000"/>
                  </a:schemeClr>
                </a:solidFill>
                <a:latin typeface="Arial"/>
                <a:ea typeface="微软雅黑"/>
              </a:rPr>
              <a:t>1</a:t>
            </a:r>
            <a:r>
              <a:rPr lang="zh-CN" sz="4000" b="1" strike="noStrike" spc="299">
                <a:solidFill>
                  <a:schemeClr val="dk1">
                    <a:lumMod val="85000"/>
                    <a:lumOff val="15000"/>
                  </a:schemeClr>
                </a:solidFill>
                <a:latin typeface="Arial"/>
                <a:ea typeface="微软雅黑"/>
              </a:rPr>
              <a:t>章 员工培训和成长的重要性</a:t>
            </a:r>
            <a:endParaRPr lang="en-US" sz="40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7263000" y="577080"/>
            <a:ext cx="336888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为什么员工培训是必要的</a:t>
            </a:r>
            <a:endParaRPr lang="en-US" sz="2200" b="0" strike="noStrike" spc="-1">
              <a:solidFill>
                <a:srgbClr val="000000"/>
              </a:solidFill>
              <a:latin typeface="Arial"/>
            </a:endParaRPr>
          </a:p>
        </p:txBody>
      </p:sp>
      <p:sp>
        <p:nvSpPr>
          <p:cNvPr id="82" name="content"/>
          <p:cNvSpPr/>
          <p:nvPr/>
        </p:nvSpPr>
        <p:spPr>
          <a:xfrm>
            <a:off x="7263000" y="2215440"/>
            <a:ext cx="308952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员工培训是组织发展中不可或缺的一环。通过培训，员工可以掌握新技能，提升绩效和工作效率，增强自信心和工作积极性。</a:t>
            </a:r>
            <a:endParaRPr lang="en-US" sz="18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
        <p:nvSpPr>
          <p:cNvPr id="84" name="image"/>
          <p:cNvSpPr/>
          <p:nvPr/>
        </p:nvSpPr>
        <p:spPr>
          <a:xfrm>
            <a:off x="1036440" y="1335960"/>
            <a:ext cx="4791240" cy="2452680"/>
          </a:xfrm>
          <a:custGeom>
            <a:gdLst>
              <a:gd name="textAreaLeft" fmla="*/ 0 w 4791240"/>
              <a:gd name="textAreaRight" fmla="*/ 4791600 w 4791240"/>
              <a:gd name="textAreaTop" fmla="*/ 0 h 2452680"/>
              <a:gd name="textAreaBottom" fmla="*/ 2453040 h 2452680"/>
            </a:gdLst>
            <a:rect l="textAreaLeft" t="textAreaTop" r="textAreaRight" b="textAreaBottom"/>
            <a:pathLst>
              <a:path w="9868" h="5792">
                <a:moveTo>
                  <a:pt x="0" y="0"/>
                </a:moveTo>
                <a:lnTo>
                  <a:pt x="9868" y="0"/>
                </a:lnTo>
                <a:lnTo>
                  <a:pt x="9868" y="5792"/>
                </a:lnTo>
                <a:lnTo>
                  <a:pt x="0" y="5792"/>
                </a:lnTo>
                <a:lnTo>
                  <a:pt x="0" y="0"/>
                </a:lnTo>
                <a:close/>
              </a:path>
            </a:pathLst>
          </a:custGeom>
          <a:blipFill rotWithShape="0">
            <a:blip r:embed="rId2">
              <a:alphaModFix amt="84000"/>
            </a:blip>
            <a:stretch>
              <a:fillRect/>
            </a:stretch>
          </a:blipFill>
          <a:ln w="3175">
            <a:solidFill>
              <a:srgbClr val="000000">
                <a:lumMod val="40000"/>
                <a:lumOff val="60000"/>
                <a:alpha val="20000"/>
              </a:srgbClr>
            </a:solidFill>
            <a:round/>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5" name="title"/>
          <p:cNvSpPr/>
          <p:nvPr/>
        </p:nvSpPr>
        <p:spPr>
          <a:xfrm>
            <a:off x="666000" y="709200"/>
            <a:ext cx="10968480" cy="705240"/>
          </a:xfrm>
          <a:prstGeom prst="rect">
            <a:avLst/>
          </a:prstGeom>
          <a:noFill/>
          <a:ln w="0">
            <a:noFill/>
          </a:ln>
        </p:spPr>
        <p:style>
          <a:lnRef idx="0"/>
          <a:fillRef idx="0"/>
          <a:effectRef idx="0"/>
          <a:fontRef idx="minor"/>
        </p:style>
        <p:txBody>
          <a:bodyPr lIns="90000" tIns="47160" rIns="90000" bIns="47160" anchor="ctr">
            <a:normAutofit/>
          </a:bodyPr>
          <a:lstStyle/>
          <a:p>
            <a:pPr defTabSz="914400">
              <a:lnSpc>
                <a:spcPct val="100000"/>
              </a:lnSpc>
            </a:pPr>
            <a:r>
              <a:rPr lang="zh-CN" sz="3600" b="1" strike="noStrike" spc="299">
                <a:solidFill>
                  <a:schemeClr val="accent1"/>
                </a:solidFill>
                <a:latin typeface="微软雅黑"/>
                <a:ea typeface="微软雅黑"/>
              </a:rPr>
              <a:t>如何进行有效的员工培训</a:t>
            </a:r>
            <a:endParaRPr lang="en-US" sz="3600" b="0" strike="noStrike" spc="-1">
              <a:solidFill>
                <a:srgbClr val="000000"/>
              </a:solidFill>
              <a:latin typeface="Arial"/>
            </a:endParaRPr>
          </a:p>
        </p:txBody>
      </p:sp>
      <p:sp>
        <p:nvSpPr>
          <p:cNvPr id="86" name="content.1.subtitle"/>
          <p:cNvSpPr/>
          <p:nvPr/>
        </p:nvSpPr>
        <p:spPr>
          <a:xfrm>
            <a:off x="12776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lumMod val="85000"/>
                    <a:lumOff val="15000"/>
                  </a:schemeClr>
                </a:solidFill>
                <a:latin typeface="微软雅黑"/>
                <a:ea typeface="微软雅黑"/>
              </a:rPr>
              <a:t>确保培训有针对性和有效性</a:t>
            </a:r>
            <a:endParaRPr lang="en-US" sz="1600" b="0" strike="noStrike" spc="-1">
              <a:solidFill>
                <a:srgbClr val="000000"/>
              </a:solidFill>
              <a:latin typeface="Arial"/>
            </a:endParaRPr>
          </a:p>
        </p:txBody>
      </p:sp>
      <p:sp>
        <p:nvSpPr>
          <p:cNvPr id="87" name="content.1.title"/>
          <p:cNvSpPr/>
          <p:nvPr/>
        </p:nvSpPr>
        <p:spPr>
          <a:xfrm>
            <a:off x="934200" y="2492280"/>
            <a:ext cx="214596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制定清晰的培训计划和目标</a:t>
            </a:r>
            <a:endParaRPr lang="en-US" sz="2000" b="0" strike="noStrike" spc="-1">
              <a:solidFill>
                <a:srgbClr val="000000"/>
              </a:solidFill>
              <a:latin typeface="Arial"/>
            </a:endParaRPr>
          </a:p>
        </p:txBody>
      </p:sp>
      <p:sp>
        <p:nvSpPr>
          <p:cNvPr id="88" name="content.2.subtitle"/>
          <p:cNvSpPr/>
          <p:nvPr/>
        </p:nvSpPr>
        <p:spPr>
          <a:xfrm>
            <a:off x="907308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lumMod val="85000"/>
                    <a:lumOff val="15000"/>
                  </a:schemeClr>
                </a:solidFill>
                <a:latin typeface="微软雅黑"/>
                <a:ea typeface="微软雅黑"/>
              </a:rPr>
              <a:t>根据员工背景和需求定制培训方案</a:t>
            </a:r>
            <a:endParaRPr lang="en-US" sz="1600" b="0" strike="noStrike" spc="-1">
              <a:solidFill>
                <a:srgbClr val="000000"/>
              </a:solidFill>
              <a:latin typeface="Arial"/>
            </a:endParaRPr>
          </a:p>
        </p:txBody>
      </p:sp>
      <p:sp>
        <p:nvSpPr>
          <p:cNvPr id="89" name="content.2.title"/>
          <p:cNvSpPr/>
          <p:nvPr/>
        </p:nvSpPr>
        <p:spPr>
          <a:xfrm>
            <a:off x="8773920" y="2492280"/>
            <a:ext cx="205452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选择适合员工的培训方式和方法</a:t>
            </a:r>
            <a:endParaRPr lang="en-US" sz="2000" b="0" strike="noStrike" spc="-1">
              <a:solidFill>
                <a:srgbClr val="000000"/>
              </a:solidFill>
              <a:latin typeface="Arial"/>
            </a:endParaRPr>
          </a:p>
        </p:txBody>
      </p:sp>
      <p:sp>
        <p:nvSpPr>
          <p:cNvPr id="90" name="content.3.subtitle"/>
          <p:cNvSpPr/>
          <p:nvPr/>
        </p:nvSpPr>
        <p:spPr>
          <a:xfrm>
            <a:off x="387612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lumMod val="85000"/>
                    <a:lumOff val="15000"/>
                  </a:schemeClr>
                </a:solidFill>
                <a:latin typeface="微软雅黑"/>
                <a:ea typeface="微软雅黑"/>
              </a:rPr>
              <a:t>及时调整培训方案</a:t>
            </a:r>
            <a:endParaRPr lang="en-US" sz="1600" b="0" strike="noStrike" spc="-1">
              <a:solidFill>
                <a:srgbClr val="000000"/>
              </a:solidFill>
              <a:latin typeface="Arial"/>
            </a:endParaRPr>
          </a:p>
        </p:txBody>
      </p:sp>
      <p:sp>
        <p:nvSpPr>
          <p:cNvPr id="91" name="content.3.title"/>
          <p:cNvSpPr/>
          <p:nvPr/>
        </p:nvSpPr>
        <p:spPr>
          <a:xfrm>
            <a:off x="3576960" y="2494440"/>
            <a:ext cx="205704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不断跟踪和评估培训效果</a:t>
            </a:r>
            <a:endParaRPr lang="en-US" sz="2000" b="0" strike="noStrike" spc="-1">
              <a:solidFill>
                <a:srgbClr val="000000"/>
              </a:solidFill>
              <a:latin typeface="Arial"/>
            </a:endParaRPr>
          </a:p>
        </p:txBody>
      </p:sp>
      <p:sp>
        <p:nvSpPr>
          <p:cNvPr id="92" name="content.4.subtitle"/>
          <p:cNvSpPr/>
          <p:nvPr/>
        </p:nvSpPr>
        <p:spPr>
          <a:xfrm>
            <a:off x="647424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lumMod val="85000"/>
                    <a:lumOff val="15000"/>
                  </a:schemeClr>
                </a:solidFill>
                <a:latin typeface="微软雅黑"/>
                <a:ea typeface="微软雅黑"/>
              </a:rPr>
              <a:t> </a:t>
            </a:r>
            <a:endParaRPr lang="en-US" sz="1600" b="0" strike="noStrike" spc="-1">
              <a:solidFill>
                <a:srgbClr val="000000"/>
              </a:solidFill>
              <a:latin typeface="Arial"/>
            </a:endParaRPr>
          </a:p>
        </p:txBody>
      </p:sp>
      <p:sp>
        <p:nvSpPr>
          <p:cNvPr id="93" name="content.4.title"/>
          <p:cNvSpPr/>
          <p:nvPr/>
        </p:nvSpPr>
        <p:spPr>
          <a:xfrm>
            <a:off x="6160680" y="2494440"/>
            <a:ext cx="208620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9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5" name="title"/>
          <p:cNvSpPr/>
          <p:nvPr/>
        </p:nvSpPr>
        <p:spPr>
          <a:xfrm>
            <a:off x="7263000" y="577080"/>
            <a:ext cx="336888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员工培训对组织的影响</a:t>
            </a:r>
            <a:endParaRPr lang="en-US" sz="2200" b="0" strike="noStrike" spc="-1">
              <a:solidFill>
                <a:srgbClr val="000000"/>
              </a:solidFill>
              <a:latin typeface="Arial"/>
            </a:endParaRPr>
          </a:p>
        </p:txBody>
      </p:sp>
      <p:sp>
        <p:nvSpPr>
          <p:cNvPr id="96" name="content"/>
          <p:cNvSpPr/>
          <p:nvPr/>
        </p:nvSpPr>
        <p:spPr>
          <a:xfrm>
            <a:off x="7263000" y="2215440"/>
            <a:ext cx="308952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员工培训不仅可以提升组织的整体绩效和竞争力，还能促进员工的职业发展和个人成长，增强员工满意度和忠诚度。</a:t>
            </a:r>
            <a:endParaRPr lang="en-US" sz="1800" b="0" strike="noStrike" spc="-1">
              <a:solidFill>
                <a:srgbClr val="000000"/>
              </a:solidFill>
              <a:latin typeface="Arial"/>
            </a:endParaRPr>
          </a:p>
        </p:txBody>
      </p:sp>
      <p:sp>
        <p:nvSpPr>
          <p:cNvPr id="9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
        <p:nvSpPr>
          <p:cNvPr id="98" name="image"/>
          <p:cNvSpPr/>
          <p:nvPr/>
        </p:nvSpPr>
        <p:spPr>
          <a:xfrm>
            <a:off x="1036440" y="1335960"/>
            <a:ext cx="4791240" cy="2452680"/>
          </a:xfrm>
          <a:custGeom>
            <a:gdLst>
              <a:gd name="textAreaLeft" fmla="*/ 0 w 4791240"/>
              <a:gd name="textAreaRight" fmla="*/ 4791600 w 4791240"/>
              <a:gd name="textAreaTop" fmla="*/ 0 h 2452680"/>
              <a:gd name="textAreaBottom" fmla="*/ 2453040 h 2452680"/>
            </a:gdLst>
            <a:rect l="textAreaLeft" t="textAreaTop" r="textAreaRight" b="textAreaBottom"/>
            <a:pathLst>
              <a:path w="9868" h="5792">
                <a:moveTo>
                  <a:pt x="0" y="0"/>
                </a:moveTo>
                <a:lnTo>
                  <a:pt x="9868" y="0"/>
                </a:lnTo>
                <a:lnTo>
                  <a:pt x="9868" y="5792"/>
                </a:lnTo>
                <a:lnTo>
                  <a:pt x="0" y="5792"/>
                </a:lnTo>
                <a:lnTo>
                  <a:pt x="0" y="0"/>
                </a:lnTo>
                <a:close/>
              </a:path>
            </a:pathLst>
          </a:custGeom>
          <a:blipFill rotWithShape="0">
            <a:blip r:embed="rId2">
              <a:alphaModFix amt="84000"/>
            </a:blip>
            <a:stretch>
              <a:fillRect/>
            </a:stretch>
          </a:blipFill>
          <a:ln w="3175">
            <a:solidFill>
              <a:srgbClr val="000000">
                <a:lumMod val="40000"/>
                <a:lumOff val="60000"/>
                <a:alpha val="20000"/>
              </a:srgbClr>
            </a:solidFill>
            <a:round/>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9" name="title"/>
          <p:cNvSpPr/>
          <p:nvPr/>
        </p:nvSpPr>
        <p:spPr>
          <a:xfrm>
            <a:off x="666000" y="709200"/>
            <a:ext cx="10968480" cy="705240"/>
          </a:xfrm>
          <a:prstGeom prst="rect">
            <a:avLst/>
          </a:prstGeom>
          <a:noFill/>
          <a:ln w="0">
            <a:noFill/>
          </a:ln>
        </p:spPr>
        <p:style>
          <a:lnRef idx="0"/>
          <a:fillRef idx="0"/>
          <a:effectRef idx="0"/>
          <a:fontRef idx="minor"/>
        </p:style>
        <p:txBody>
          <a:bodyPr lIns="90000" tIns="47160" rIns="90000" bIns="47160" anchor="ctr">
            <a:normAutofit/>
          </a:bodyPr>
          <a:lstStyle/>
          <a:p>
            <a:pPr defTabSz="914400">
              <a:lnSpc>
                <a:spcPct val="100000"/>
              </a:lnSpc>
            </a:pPr>
            <a:r>
              <a:rPr lang="zh-CN" sz="3600" b="1" strike="noStrike" spc="299">
                <a:solidFill>
                  <a:schemeClr val="accent1"/>
                </a:solidFill>
                <a:latin typeface="微软雅黑"/>
                <a:ea typeface="微软雅黑"/>
              </a:rPr>
              <a:t>企业成功案例分享</a:t>
            </a:r>
            <a:endParaRPr lang="en-US" sz="3600" b="0" strike="noStrike" spc="-1">
              <a:solidFill>
                <a:srgbClr val="000000"/>
              </a:solidFill>
              <a:latin typeface="Arial"/>
            </a:endParaRPr>
          </a:p>
        </p:txBody>
      </p:sp>
      <p:sp>
        <p:nvSpPr>
          <p:cNvPr id="100" name="content.1.subtitle"/>
          <p:cNvSpPr/>
          <p:nvPr/>
        </p:nvSpPr>
        <p:spPr>
          <a:xfrm>
            <a:off x="12776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lumMod val="85000"/>
                    <a:lumOff val="15000"/>
                  </a:schemeClr>
                </a:solidFill>
                <a:latin typeface="微软雅黑"/>
                <a:ea typeface="微软雅黑"/>
              </a:rPr>
              <a:t>通过技能培训提高销售团队的业绩</a:t>
            </a:r>
            <a:endParaRPr lang="en-US" sz="1600" b="0" strike="noStrike" spc="-1">
              <a:solidFill>
                <a:srgbClr val="000000"/>
              </a:solidFill>
              <a:latin typeface="Arial"/>
            </a:endParaRPr>
          </a:p>
        </p:txBody>
      </p:sp>
      <p:sp>
        <p:nvSpPr>
          <p:cNvPr id="101" name="content.1.title"/>
          <p:cNvSpPr/>
          <p:nvPr/>
        </p:nvSpPr>
        <p:spPr>
          <a:xfrm>
            <a:off x="934200" y="2492280"/>
            <a:ext cx="214596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公司</a:t>
            </a:r>
            <a:r>
              <a:rPr lang="en-US" sz="2000" b="1" strike="noStrike" spc="-1">
                <a:solidFill>
                  <a:schemeClr val="accent1"/>
                </a:solidFill>
                <a:latin typeface="微软雅黑"/>
                <a:ea typeface="微软雅黑"/>
              </a:rPr>
              <a:t>A</a:t>
            </a:r>
            <a:endParaRPr lang="en-US" sz="2000" b="0" strike="noStrike" spc="-1">
              <a:solidFill>
                <a:srgbClr val="000000"/>
              </a:solidFill>
              <a:latin typeface="Arial"/>
            </a:endParaRPr>
          </a:p>
        </p:txBody>
      </p:sp>
      <p:sp>
        <p:nvSpPr>
          <p:cNvPr id="102" name="content.2.subtitle"/>
          <p:cNvSpPr/>
          <p:nvPr/>
        </p:nvSpPr>
        <p:spPr>
          <a:xfrm>
            <a:off x="907308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lumMod val="85000"/>
                    <a:lumOff val="15000"/>
                  </a:schemeClr>
                </a:solidFill>
                <a:latin typeface="微软雅黑"/>
                <a:ea typeface="微软雅黑"/>
              </a:rPr>
              <a:t>培养优秀管理人才取得成功</a:t>
            </a:r>
            <a:endParaRPr lang="en-US" sz="1600" b="0" strike="noStrike" spc="-1">
              <a:solidFill>
                <a:srgbClr val="000000"/>
              </a:solidFill>
              <a:latin typeface="Arial"/>
            </a:endParaRPr>
          </a:p>
        </p:txBody>
      </p:sp>
      <p:sp>
        <p:nvSpPr>
          <p:cNvPr id="103" name="content.2.title"/>
          <p:cNvSpPr/>
          <p:nvPr/>
        </p:nvSpPr>
        <p:spPr>
          <a:xfrm>
            <a:off x="8773920" y="2492280"/>
            <a:ext cx="205452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公司</a:t>
            </a:r>
            <a:r>
              <a:rPr lang="en-US" sz="2000" b="1" strike="noStrike" spc="-1">
                <a:solidFill>
                  <a:schemeClr val="accent1"/>
                </a:solidFill>
                <a:latin typeface="微软雅黑"/>
                <a:ea typeface="微软雅黑"/>
              </a:rPr>
              <a:t>B</a:t>
            </a:r>
            <a:endParaRPr lang="en-US" sz="2000" b="0" strike="noStrike" spc="-1">
              <a:solidFill>
                <a:srgbClr val="000000"/>
              </a:solidFill>
              <a:latin typeface="Arial"/>
            </a:endParaRPr>
          </a:p>
        </p:txBody>
      </p:sp>
      <p:sp>
        <p:nvSpPr>
          <p:cNvPr id="104" name="content.3.subtitle"/>
          <p:cNvSpPr/>
          <p:nvPr/>
        </p:nvSpPr>
        <p:spPr>
          <a:xfrm>
            <a:off x="387612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lumMod val="85000"/>
                    <a:lumOff val="15000"/>
                  </a:schemeClr>
                </a:solidFill>
                <a:latin typeface="微软雅黑"/>
                <a:ea typeface="微软雅黑"/>
              </a:rPr>
              <a:t>推行员工持续学习计划获得市场竞争优势</a:t>
            </a:r>
            <a:endParaRPr lang="en-US" sz="1600" b="0" strike="noStrike" spc="-1">
              <a:solidFill>
                <a:srgbClr val="000000"/>
              </a:solidFill>
              <a:latin typeface="Arial"/>
            </a:endParaRPr>
          </a:p>
        </p:txBody>
      </p:sp>
      <p:sp>
        <p:nvSpPr>
          <p:cNvPr id="105" name="content.3.title"/>
          <p:cNvSpPr/>
          <p:nvPr/>
        </p:nvSpPr>
        <p:spPr>
          <a:xfrm>
            <a:off x="3576960" y="2494440"/>
            <a:ext cx="205704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公司</a:t>
            </a:r>
            <a:r>
              <a:rPr lang="en-US" sz="2000" b="1" strike="noStrike" spc="-1">
                <a:solidFill>
                  <a:schemeClr val="accent1"/>
                </a:solidFill>
                <a:latin typeface="微软雅黑"/>
                <a:ea typeface="微软雅黑"/>
              </a:rPr>
              <a:t>C</a:t>
            </a:r>
            <a:endParaRPr lang="en-US" sz="2000" b="0" strike="noStrike" spc="-1">
              <a:solidFill>
                <a:srgbClr val="000000"/>
              </a:solidFill>
              <a:latin typeface="Arial"/>
            </a:endParaRPr>
          </a:p>
        </p:txBody>
      </p:sp>
      <p:sp>
        <p:nvSpPr>
          <p:cNvPr id="106" name="content.4.subtitle"/>
          <p:cNvSpPr/>
          <p:nvPr/>
        </p:nvSpPr>
        <p:spPr>
          <a:xfrm>
            <a:off x="647424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lumMod val="85000"/>
                    <a:lumOff val="15000"/>
                  </a:schemeClr>
                </a:solidFill>
                <a:latin typeface="微软雅黑"/>
                <a:ea typeface="微软雅黑"/>
              </a:rPr>
              <a:t> </a:t>
            </a:r>
            <a:endParaRPr lang="en-US" sz="1600" b="0" strike="noStrike" spc="-1">
              <a:solidFill>
                <a:srgbClr val="000000"/>
              </a:solidFill>
              <a:latin typeface="Arial"/>
            </a:endParaRPr>
          </a:p>
        </p:txBody>
      </p:sp>
      <p:sp>
        <p:nvSpPr>
          <p:cNvPr id="107" name="content.4.title"/>
          <p:cNvSpPr/>
          <p:nvPr/>
        </p:nvSpPr>
        <p:spPr>
          <a:xfrm>
            <a:off x="6160680" y="2494440"/>
            <a:ext cx="208620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8" name="title"/>
          <p:cNvSpPr/>
          <p:nvPr/>
        </p:nvSpPr>
        <p:spPr>
          <a:xfrm>
            <a:off x="666000" y="709200"/>
            <a:ext cx="10968480" cy="705240"/>
          </a:xfrm>
          <a:prstGeom prst="rect">
            <a:avLst/>
          </a:prstGeom>
          <a:noFill/>
          <a:ln w="0">
            <a:noFill/>
          </a:ln>
        </p:spPr>
        <p:style>
          <a:lnRef idx="0"/>
          <a:fillRef idx="0"/>
          <a:effectRef idx="0"/>
          <a:fontRef idx="minor"/>
        </p:style>
        <p:txBody>
          <a:bodyPr lIns="90000" tIns="47160" rIns="90000" bIns="47160" anchor="ctr">
            <a:normAutofit/>
          </a:bodyPr>
          <a:lstStyle/>
          <a:p>
            <a:pPr defTabSz="914400">
              <a:lnSpc>
                <a:spcPct val="100000"/>
              </a:lnSpc>
            </a:pPr>
            <a:r>
              <a:rPr lang="zh-CN" sz="3600" b="1" strike="noStrike" spc="299">
                <a:solidFill>
                  <a:schemeClr val="accent1"/>
                </a:solidFill>
                <a:latin typeface="微软雅黑"/>
                <a:ea typeface="微软雅黑"/>
              </a:rPr>
              <a:t>员工培训的重要性</a:t>
            </a:r>
            <a:endParaRPr lang="en-US" sz="3600" b="0" strike="noStrike" spc="-1">
              <a:solidFill>
                <a:srgbClr val="000000"/>
              </a:solidFill>
              <a:latin typeface="Arial"/>
            </a:endParaRPr>
          </a:p>
        </p:txBody>
      </p:sp>
      <p:sp>
        <p:nvSpPr>
          <p:cNvPr id="109" name="content.1.subtitle"/>
          <p:cNvSpPr/>
          <p:nvPr/>
        </p:nvSpPr>
        <p:spPr>
          <a:xfrm>
            <a:off x="12776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lumMod val="85000"/>
                    <a:lumOff val="15000"/>
                  </a:schemeClr>
                </a:solidFill>
                <a:latin typeface="微软雅黑"/>
                <a:ea typeface="微软雅黑"/>
              </a:rPr>
              <a:t>使员工掌握最新技能和知识，提升绩效</a:t>
            </a:r>
            <a:endParaRPr lang="en-US" sz="1600" b="0" strike="noStrike" spc="-1">
              <a:solidFill>
                <a:srgbClr val="000000"/>
              </a:solidFill>
              <a:latin typeface="Arial"/>
            </a:endParaRPr>
          </a:p>
        </p:txBody>
      </p:sp>
      <p:sp>
        <p:nvSpPr>
          <p:cNvPr id="110" name="content.1.title"/>
          <p:cNvSpPr/>
          <p:nvPr/>
        </p:nvSpPr>
        <p:spPr>
          <a:xfrm>
            <a:off x="934200" y="2492280"/>
            <a:ext cx="214596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提升员工技能水平</a:t>
            </a:r>
            <a:endParaRPr lang="en-US" sz="2000" b="0" strike="noStrike" spc="-1">
              <a:solidFill>
                <a:srgbClr val="000000"/>
              </a:solidFill>
              <a:latin typeface="Arial"/>
            </a:endParaRPr>
          </a:p>
        </p:txBody>
      </p:sp>
      <p:sp>
        <p:nvSpPr>
          <p:cNvPr id="111" name="content.2.subtitle"/>
          <p:cNvSpPr/>
          <p:nvPr/>
        </p:nvSpPr>
        <p:spPr>
          <a:xfrm>
            <a:off x="907308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lumMod val="85000"/>
                    <a:lumOff val="15000"/>
                  </a:schemeClr>
                </a:solidFill>
                <a:latin typeface="微软雅黑"/>
                <a:ea typeface="微软雅黑"/>
              </a:rPr>
              <a:t>培训可以加强员工间的沟通和协作能力</a:t>
            </a:r>
            <a:endParaRPr lang="en-US" sz="1600" b="0" strike="noStrike" spc="-1">
              <a:solidFill>
                <a:srgbClr val="000000"/>
              </a:solidFill>
              <a:latin typeface="Arial"/>
            </a:endParaRPr>
          </a:p>
        </p:txBody>
      </p:sp>
      <p:sp>
        <p:nvSpPr>
          <p:cNvPr id="112" name="content.2.title"/>
          <p:cNvSpPr/>
          <p:nvPr/>
        </p:nvSpPr>
        <p:spPr>
          <a:xfrm>
            <a:off x="8773920" y="2492280"/>
            <a:ext cx="205452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促进团队合作</a:t>
            </a:r>
            <a:endParaRPr lang="en-US" sz="2000" b="0" strike="noStrike" spc="-1">
              <a:solidFill>
                <a:srgbClr val="000000"/>
              </a:solidFill>
              <a:latin typeface="Arial"/>
            </a:endParaRPr>
          </a:p>
        </p:txBody>
      </p:sp>
      <p:sp>
        <p:nvSpPr>
          <p:cNvPr id="113" name="content.3.subtitle"/>
          <p:cNvSpPr/>
          <p:nvPr/>
        </p:nvSpPr>
        <p:spPr>
          <a:xfrm>
            <a:off x="387612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lumMod val="85000"/>
                    <a:lumOff val="15000"/>
                  </a:schemeClr>
                </a:solidFill>
                <a:latin typeface="微软雅黑"/>
                <a:ea typeface="微软雅黑"/>
              </a:rPr>
              <a:t>通过培训激励员工，提高工作积极性</a:t>
            </a:r>
            <a:endParaRPr lang="en-US" sz="1600" b="0" strike="noStrike" spc="-1">
              <a:solidFill>
                <a:srgbClr val="000000"/>
              </a:solidFill>
              <a:latin typeface="Arial"/>
            </a:endParaRPr>
          </a:p>
        </p:txBody>
      </p:sp>
      <p:sp>
        <p:nvSpPr>
          <p:cNvPr id="114" name="content.3.title"/>
          <p:cNvSpPr/>
          <p:nvPr/>
        </p:nvSpPr>
        <p:spPr>
          <a:xfrm>
            <a:off x="3576960" y="2494440"/>
            <a:ext cx="205704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员工激励</a:t>
            </a:r>
            <a:endParaRPr lang="en-US" sz="2000" b="0" strike="noStrike" spc="-1">
              <a:solidFill>
                <a:srgbClr val="000000"/>
              </a:solidFill>
              <a:latin typeface="Arial"/>
            </a:endParaRPr>
          </a:p>
        </p:txBody>
      </p:sp>
      <p:sp>
        <p:nvSpPr>
          <p:cNvPr id="115" name="content.4.subtitle"/>
          <p:cNvSpPr/>
          <p:nvPr/>
        </p:nvSpPr>
        <p:spPr>
          <a:xfrm>
            <a:off x="647424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lumMod val="85000"/>
                    <a:lumOff val="15000"/>
                  </a:schemeClr>
                </a:solidFill>
                <a:latin typeface="微软雅黑"/>
                <a:ea typeface="微软雅黑"/>
              </a:rPr>
              <a:t>培训可以让员工跟上市场的发展步伐</a:t>
            </a:r>
            <a:endParaRPr lang="en-US" sz="1600" b="0" strike="noStrike" spc="-1">
              <a:solidFill>
                <a:srgbClr val="000000"/>
              </a:solidFill>
              <a:latin typeface="Arial"/>
            </a:endParaRPr>
          </a:p>
        </p:txBody>
      </p:sp>
      <p:sp>
        <p:nvSpPr>
          <p:cNvPr id="116" name="content.4.title"/>
          <p:cNvSpPr/>
          <p:nvPr/>
        </p:nvSpPr>
        <p:spPr>
          <a:xfrm>
            <a:off x="6160680" y="2494440"/>
            <a:ext cx="208620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保持竞争力</a:t>
            </a:r>
            <a:endParaRPr lang="en-US" sz="20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7" name="title"/>
          <p:cNvSpPr/>
          <p:nvPr/>
        </p:nvSpPr>
        <p:spPr>
          <a:xfrm>
            <a:off x="583560" y="360000"/>
            <a:ext cx="4603320" cy="719640"/>
          </a:xfrm>
          <a:prstGeom prst="rect">
            <a:avLst/>
          </a:prstGeom>
          <a:noFill/>
          <a:ln w="0">
            <a:noFill/>
          </a:ln>
        </p:spPr>
        <p:style>
          <a:lnRef idx="0"/>
          <a:fillRef idx="0"/>
          <a:effectRef idx="0"/>
          <a:fontRef idx="minor"/>
        </p:style>
        <p:txBody>
          <a:bodyPr lIns="0" tIns="0" rIns="0" bIns="0" anchor="b">
            <a:normAutofit/>
          </a:bodyPr>
          <a:lstStyle/>
          <a:p>
            <a:pPr defTabSz="914400">
              <a:lnSpc>
                <a:spcPct val="100000"/>
              </a:lnSpc>
            </a:pPr>
            <a:r>
              <a:rPr lang="zh-CN" sz="3600" b="1" strike="noStrike" spc="299">
                <a:solidFill>
                  <a:schemeClr val="dk1">
                    <a:lumMod val="85000"/>
                    <a:lumOff val="15000"/>
                  </a:schemeClr>
                </a:solidFill>
                <a:latin typeface="Arial"/>
                <a:ea typeface="微软雅黑"/>
              </a:rPr>
              <a:t>员工培训的益处</a:t>
            </a:r>
            <a:endParaRPr lang="en-US" sz="3600" b="0" strike="noStrike" spc="-1">
              <a:solidFill>
                <a:srgbClr val="000000"/>
              </a:solidFill>
              <a:latin typeface="Arial"/>
            </a:endParaRPr>
          </a:p>
        </p:txBody>
      </p:sp>
      <p:sp>
        <p:nvSpPr>
          <p:cNvPr id="118" name="image"/>
          <p:cNvSpPr/>
          <p:nvPr/>
        </p:nvSpPr>
        <p:spPr>
          <a:xfrm>
            <a:off x="7813800" y="0"/>
            <a:ext cx="4377960" cy="4380480"/>
          </a:xfrm>
          <a:custGeom>
            <a:gdLst>
              <a:gd name="textAreaLeft" fmla="*/ 0 w 4377960"/>
              <a:gd name="textAreaRight" fmla="*/ 4378320 w 4377960"/>
              <a:gd name="textAreaTop" fmla="*/ 0 h 4380480"/>
              <a:gd name="textAreaBottom" fmla="*/ 4380840 h 4380480"/>
            </a:gdLst>
            <a:rect l="textAreaLeft" t="textAreaTop" r="textAreaRight" b="textAreaBottom"/>
            <a:pathLst>
              <a:path w="6036950" h="6040857">
                <a:moveTo>
                  <a:pt x="2276483" y="0"/>
                </a:moveTo>
                <a:lnTo>
                  <a:pt x="6036950" y="0"/>
                </a:lnTo>
                <a:lnTo>
                  <a:pt x="6036950" y="2936006"/>
                </a:lnTo>
                <a:lnTo>
                  <a:pt x="4238679" y="5156686"/>
                </a:lnTo>
                <a:cubicBezTo>
                  <a:pt x="3409718" y="6180367"/>
                  <a:pt x="1907854" y="6338220"/>
                  <a:pt x="884172" y="5509259"/>
                </a:cubicBezTo>
                <a:cubicBezTo>
                  <a:pt x="-139509" y="4680298"/>
                  <a:pt x="-297361" y="3178434"/>
                  <a:pt x="531600" y="2154752"/>
                </a:cubicBezTo>
                <a:close/>
              </a:path>
            </a:pathLst>
          </a:custGeom>
          <a:blipFill rotWithShape="0">
            <a:blip r:embed="rId2"/>
            <a:stretch>
              <a:fillRect/>
            </a:stretch>
          </a:blipFill>
          <a:ln w="9525">
            <a:solidFill>
              <a:srgbClr val="000000">
                <a:lumMod val="40000"/>
                <a:lumOff val="60000"/>
                <a:alpha val="50000"/>
              </a:srgbClr>
            </a:solidFill>
            <a:round/>
          </a:ln>
          <a:effectLst>
            <a:outerShdw dist="253959" dir="4201429" algn="ctr" rotWithShape="0">
              <a:schemeClr val="accent1">
                <a:alpha val="15000"/>
              </a:schemeClr>
            </a:outerShdw>
          </a:effectLst>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19" name="content.1.subtitle"/>
          <p:cNvSpPr/>
          <p:nvPr/>
        </p:nvSpPr>
        <p:spPr>
          <a:xfrm>
            <a:off x="1244520" y="2356560"/>
            <a:ext cx="49708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800" b="0" strike="noStrike" spc="-1">
                <a:solidFill>
                  <a:schemeClr val="dk1"/>
                </a:solidFill>
                <a:latin typeface="Arial"/>
                <a:ea typeface="微软雅黑"/>
              </a:rPr>
              <a:t>员工经过培训后工作效率更高</a:t>
            </a:r>
            <a:endParaRPr lang="en-US" sz="1800" b="0" strike="noStrike" spc="-1">
              <a:solidFill>
                <a:srgbClr val="000000"/>
              </a:solidFill>
              <a:latin typeface="Arial"/>
            </a:endParaRPr>
          </a:p>
        </p:txBody>
      </p:sp>
      <p:sp>
        <p:nvSpPr>
          <p:cNvPr id="120" name="content.1.title"/>
          <p:cNvSpPr/>
          <p:nvPr/>
        </p:nvSpPr>
        <p:spPr>
          <a:xfrm>
            <a:off x="1243440" y="1695960"/>
            <a:ext cx="55634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400" b="1" strike="noStrike" spc="-1">
                <a:solidFill>
                  <a:schemeClr val="accent1"/>
                </a:solidFill>
                <a:latin typeface="微软雅黑"/>
                <a:ea typeface="微软雅黑"/>
              </a:rPr>
              <a:t>提高生产力</a:t>
            </a:r>
            <a:endParaRPr lang="en-US" sz="2400" b="0" strike="noStrike" spc="-1">
              <a:solidFill>
                <a:srgbClr val="000000"/>
              </a:solidFill>
              <a:latin typeface="Arial"/>
            </a:endParaRPr>
          </a:p>
        </p:txBody>
      </p:sp>
      <p:sp>
        <p:nvSpPr>
          <p:cNvPr id="121" name="椭圆 6"/>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22" name="椭圆 7"/>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23" name="content.3.subtitle"/>
          <p:cNvSpPr/>
          <p:nvPr/>
        </p:nvSpPr>
        <p:spPr>
          <a:xfrm>
            <a:off x="1333440" y="5376600"/>
            <a:ext cx="578700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共同经历培训可促进团队合作</a:t>
            </a:r>
            <a:endParaRPr lang="en-US" sz="1400" b="0" strike="noStrike" spc="-1">
              <a:solidFill>
                <a:srgbClr val="000000"/>
              </a:solidFill>
              <a:latin typeface="Arial"/>
            </a:endParaRPr>
          </a:p>
        </p:txBody>
      </p:sp>
      <p:sp>
        <p:nvSpPr>
          <p:cNvPr id="124" name="content.3.title"/>
          <p:cNvSpPr/>
          <p:nvPr/>
        </p:nvSpPr>
        <p:spPr>
          <a:xfrm>
            <a:off x="1329840" y="4638600"/>
            <a:ext cx="58834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400" b="1" strike="noStrike" spc="-1">
                <a:solidFill>
                  <a:schemeClr val="accent1"/>
                </a:solidFill>
                <a:latin typeface="微软雅黑"/>
                <a:ea typeface="微软雅黑"/>
              </a:rPr>
              <a:t>增强团队凝聚力</a:t>
            </a:r>
            <a:endParaRPr lang="en-US" sz="2400" b="0" strike="noStrike" spc="-1">
              <a:solidFill>
                <a:srgbClr val="000000"/>
              </a:solidFill>
              <a:latin typeface="Arial"/>
            </a:endParaRPr>
          </a:p>
        </p:txBody>
      </p:sp>
      <p:sp>
        <p:nvSpPr>
          <p:cNvPr id="125" name="椭圆 11"/>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26" name="content.2.subtitle"/>
          <p:cNvSpPr/>
          <p:nvPr/>
        </p:nvSpPr>
        <p:spPr>
          <a:xfrm>
            <a:off x="1330920" y="3866400"/>
            <a:ext cx="54766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800" b="0" strike="noStrike" spc="-1">
                <a:solidFill>
                  <a:schemeClr val="dk1">
                    <a:lumMod val="85000"/>
                    <a:lumOff val="15000"/>
                  </a:schemeClr>
                </a:solidFill>
                <a:latin typeface="微软雅黑"/>
                <a:ea typeface="微软雅黑"/>
              </a:rPr>
              <a:t>具备专业技能的员工犯错较少</a:t>
            </a:r>
            <a:endParaRPr lang="en-US" sz="1800" b="0" strike="noStrike" spc="-1">
              <a:solidFill>
                <a:srgbClr val="000000"/>
              </a:solidFill>
              <a:latin typeface="Arial"/>
            </a:endParaRPr>
          </a:p>
        </p:txBody>
      </p:sp>
      <p:sp>
        <p:nvSpPr>
          <p:cNvPr id="127" name="content.2.title"/>
          <p:cNvSpPr/>
          <p:nvPr/>
        </p:nvSpPr>
        <p:spPr>
          <a:xfrm>
            <a:off x="1329120" y="3128760"/>
            <a:ext cx="562176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400" b="1" strike="noStrike" spc="-1">
                <a:solidFill>
                  <a:schemeClr val="accent1"/>
                </a:solidFill>
                <a:latin typeface="微软雅黑"/>
                <a:ea typeface="微软雅黑"/>
              </a:rPr>
              <a:t>减少错误率</a:t>
            </a:r>
            <a:endParaRPr lang="en-US" sz="24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8" name="PlaceHolder 1"/>
          <p:cNvSpPr>
            <a:spLocks noGrp="1"/>
          </p:cNvSpPr>
          <p:nvPr>
            <p:ph/>
          </p:nvPr>
        </p:nvSpPr>
        <p:spPr>
          <a:xfrm>
            <a:off x="4678560" y="1699920"/>
            <a:ext cx="6318360" cy="521640"/>
          </a:xfrm>
          <a:prstGeom prst="rect">
            <a:avLst/>
          </a:prstGeom>
          <a:noFill/>
          <a:ln w="0">
            <a:noFill/>
          </a:ln>
        </p:spPr>
        <p:txBody>
          <a:bodyPr lIns="90000" tIns="46800" rIns="90000" bIns="46800" anchor="t">
            <a:noAutofit/>
          </a:bodyPr>
          <a:lstStyle/>
          <a:p>
            <a:pPr marL="228600" indent="-228600" defTabSz="914400">
              <a:lnSpc>
                <a:spcPct val="150000"/>
              </a:lnSpc>
              <a:spcAft>
                <a:spcPts val="1001"/>
              </a:spcAft>
              <a:buClr>
                <a:srgbClr val="595959"/>
              </a:buClr>
              <a:buFont typeface="Arial"/>
              <a:buChar char="●"/>
              <a:tabLst>
                <a:tab pos="1609560"/>
              </a:tabLst>
            </a:pPr>
            <a:r>
              <a:rPr lang="en-US" sz="4000" b="0" strike="noStrike" spc="148">
                <a:solidFill>
                  <a:schemeClr val="dk1">
                    <a:lumMod val="65000"/>
                    <a:lumOff val="35000"/>
                  </a:schemeClr>
                </a:solidFill>
                <a:latin typeface="Arial"/>
                <a:ea typeface="微软雅黑"/>
              </a:rPr>
              <a:t>02</a:t>
            </a:r>
            <a:endParaRPr lang="en-US" sz="4000" b="0" strike="noStrike" spc="148">
              <a:solidFill>
                <a:schemeClr val="dk1">
                  <a:lumMod val="65000"/>
                  <a:lumOff val="35000"/>
                </a:schemeClr>
              </a:solidFill>
              <a:latin typeface="Arial"/>
            </a:endParaRPr>
          </a:p>
        </p:txBody>
      </p:sp>
      <p:sp>
        <p:nvSpPr>
          <p:cNvPr id="129" name="PlaceHolder 2"/>
          <p:cNvSpPr>
            <a:spLocks noGrp="1"/>
          </p:cNvSpPr>
          <p:nvPr>
            <p:ph type="title" idx="4294967295"/>
          </p:nvPr>
        </p:nvSpPr>
        <p:spPr>
          <a:xfrm>
            <a:off x="3823200" y="2823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4000" b="1" strike="noStrike" spc="299">
                <a:solidFill>
                  <a:schemeClr val="dk1">
                    <a:lumMod val="85000"/>
                    <a:lumOff val="15000"/>
                  </a:schemeClr>
                </a:solidFill>
                <a:latin typeface="Arial"/>
                <a:ea typeface="微软雅黑"/>
              </a:rPr>
              <a:t>第</a:t>
            </a:r>
            <a:r>
              <a:rPr lang="en-US" sz="4000" b="1" strike="noStrike" spc="299">
                <a:solidFill>
                  <a:schemeClr val="dk1">
                    <a:lumMod val="85000"/>
                    <a:lumOff val="15000"/>
                  </a:schemeClr>
                </a:solidFill>
                <a:latin typeface="Arial"/>
                <a:ea typeface="微软雅黑"/>
              </a:rPr>
              <a:t>2</a:t>
            </a:r>
            <a:r>
              <a:rPr lang="zh-CN" sz="4000" b="1" strike="noStrike" spc="299">
                <a:solidFill>
                  <a:schemeClr val="dk1">
                    <a:lumMod val="85000"/>
                    <a:lumOff val="15000"/>
                  </a:schemeClr>
                </a:solidFill>
                <a:latin typeface="Arial"/>
                <a:ea typeface="微软雅黑"/>
              </a:rPr>
              <a:t>章 员工培训的策略和方法</a:t>
            </a:r>
            <a:endParaRPr lang="en-US" sz="4000" b="0" strike="noStrike" spc="-1">
              <a:solidFill>
                <a:schemeClr val="dk1"/>
              </a:solidFill>
              <a:latin typeface="Arial"/>
            </a:endParaRPr>
          </a:p>
        </p:txBody>
      </p:sp>
      <p:sp>
        <p:nvSpPr>
          <p:cNvPr id="13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31" name="PlaceHolder 1"/>
          <p:cNvSpPr>
            <a:spLocks noGrp="1"/>
          </p:cNvSpPr>
          <p:nvPr>
            <p:ph type="title" idx="4294967295"/>
          </p:nvPr>
        </p:nvSpPr>
        <p:spPr>
          <a:xfrm>
            <a:off x="1101600" y="1220400"/>
            <a:ext cx="5400360" cy="718920"/>
          </a:xfrm>
          <a:prstGeom prst="rect">
            <a:avLst/>
          </a:prstGeom>
          <a:noFill/>
          <a:ln w="0">
            <a:noFill/>
          </a:ln>
        </p:spPr>
        <p:txBody>
          <a:bodyPr lIns="0" tIns="0" rIns="0" bIns="0" anchor="b">
            <a:normAutofit fontScale="84166" lnSpcReduction="20000"/>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制定员工培训计划的关键要素</a:t>
            </a:r>
            <a:endParaRPr lang="en-US" sz="3600" b="0" strike="noStrike" spc="-1">
              <a:solidFill>
                <a:schemeClr val="dk1"/>
              </a:solidFill>
              <a:latin typeface="Arial"/>
            </a:endParaRPr>
          </a:p>
        </p:txBody>
      </p:sp>
      <p:sp>
        <p:nvSpPr>
          <p:cNvPr id="132" name="content"/>
          <p:cNvSpPr/>
          <p:nvPr/>
        </p:nvSpPr>
        <p:spPr>
          <a:xfrm>
            <a:off x="138096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800" b="0" strike="noStrike" spc="-1">
                <a:solidFill>
                  <a:schemeClr val="dk1">
                    <a:lumMod val="85000"/>
                    <a:lumOff val="15000"/>
                  </a:schemeClr>
                </a:solidFill>
                <a:latin typeface="微软雅黑"/>
                <a:ea typeface="微软雅黑"/>
              </a:rPr>
              <a:t>在制定员工培训计划时，需要确保确定培训目标和需求的一致性，设计教学内容和方法要贴近实际工作，同时要合理安排培训时间和地点，以提高员工的参与度和学习效果。</a:t>
            </a:r>
            <a:endParaRPr lang="en-US" sz="18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3" name="title"/>
          <p:cNvSpPr/>
          <p:nvPr/>
        </p:nvSpPr>
        <p:spPr>
          <a:xfrm>
            <a:off x="666000" y="709200"/>
            <a:ext cx="10968480" cy="705240"/>
          </a:xfrm>
          <a:prstGeom prst="rect">
            <a:avLst/>
          </a:prstGeom>
          <a:noFill/>
          <a:ln w="0">
            <a:noFill/>
          </a:ln>
        </p:spPr>
        <p:style>
          <a:lnRef idx="0"/>
          <a:fillRef idx="0"/>
          <a:effectRef idx="0"/>
          <a:fontRef idx="minor"/>
        </p:style>
        <p:txBody>
          <a:bodyPr lIns="90000" tIns="47160" rIns="90000" bIns="47160" anchor="ctr">
            <a:normAutofit/>
          </a:bodyPr>
          <a:lstStyle/>
          <a:p>
            <a:pPr defTabSz="914400">
              <a:lnSpc>
                <a:spcPct val="100000"/>
              </a:lnSpc>
            </a:pPr>
            <a:r>
              <a:rPr lang="zh-CN" sz="3600" b="1" strike="noStrike" spc="299">
                <a:solidFill>
                  <a:schemeClr val="accent1"/>
                </a:solidFill>
                <a:latin typeface="微软雅黑"/>
                <a:ea typeface="微软雅黑"/>
              </a:rPr>
              <a:t>不同类型员工的培训策略</a:t>
            </a:r>
            <a:endParaRPr lang="en-US" sz="3600" b="0" strike="noStrike" spc="-1">
              <a:solidFill>
                <a:srgbClr val="000000"/>
              </a:solidFill>
              <a:latin typeface="Arial"/>
            </a:endParaRPr>
          </a:p>
        </p:txBody>
      </p:sp>
      <p:sp>
        <p:nvSpPr>
          <p:cNvPr id="134" name="content.1.subtitle"/>
          <p:cNvSpPr/>
          <p:nvPr/>
        </p:nvSpPr>
        <p:spPr>
          <a:xfrm>
            <a:off x="12776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lumMod val="85000"/>
                    <a:lumOff val="15000"/>
                  </a:schemeClr>
                </a:solidFill>
                <a:latin typeface="微软雅黑"/>
                <a:ea typeface="微软雅黑"/>
              </a:rPr>
              <a:t>帮助新员工快速适应公司文化和工作环境</a:t>
            </a:r>
            <a:endParaRPr lang="en-US" sz="1600" b="0" strike="noStrike" spc="-1">
              <a:solidFill>
                <a:srgbClr val="000000"/>
              </a:solidFill>
              <a:latin typeface="Arial"/>
            </a:endParaRPr>
          </a:p>
        </p:txBody>
      </p:sp>
      <p:sp>
        <p:nvSpPr>
          <p:cNvPr id="135" name="content.1.title"/>
          <p:cNvSpPr/>
          <p:nvPr/>
        </p:nvSpPr>
        <p:spPr>
          <a:xfrm>
            <a:off x="934200" y="2492280"/>
            <a:ext cx="214596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针对新员工的入职培训</a:t>
            </a:r>
            <a:endParaRPr lang="en-US" sz="2000" b="0" strike="noStrike" spc="-1">
              <a:solidFill>
                <a:srgbClr val="000000"/>
              </a:solidFill>
              <a:latin typeface="Arial"/>
            </a:endParaRPr>
          </a:p>
        </p:txBody>
      </p:sp>
      <p:sp>
        <p:nvSpPr>
          <p:cNvPr id="136" name="content.2.subtitle"/>
          <p:cNvSpPr/>
          <p:nvPr/>
        </p:nvSpPr>
        <p:spPr>
          <a:xfrm>
            <a:off x="907308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lumMod val="85000"/>
                    <a:lumOff val="15000"/>
                  </a:schemeClr>
                </a:solidFill>
                <a:latin typeface="微软雅黑"/>
                <a:ea typeface="微软雅黑"/>
              </a:rPr>
              <a:t>提升管理人员的领导能力和团队管理技巧</a:t>
            </a:r>
            <a:endParaRPr lang="en-US" sz="1600" b="0" strike="noStrike" spc="-1">
              <a:solidFill>
                <a:srgbClr val="000000"/>
              </a:solidFill>
              <a:latin typeface="Arial"/>
            </a:endParaRPr>
          </a:p>
        </p:txBody>
      </p:sp>
      <p:sp>
        <p:nvSpPr>
          <p:cNvPr id="137" name="content.2.title"/>
          <p:cNvSpPr/>
          <p:nvPr/>
        </p:nvSpPr>
        <p:spPr>
          <a:xfrm>
            <a:off x="8773920" y="2492280"/>
            <a:ext cx="205452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针对中层管理人员的领导力培训</a:t>
            </a:r>
            <a:endParaRPr lang="en-US" sz="2000" b="0" strike="noStrike" spc="-1">
              <a:solidFill>
                <a:srgbClr val="000000"/>
              </a:solidFill>
              <a:latin typeface="Arial"/>
            </a:endParaRPr>
          </a:p>
        </p:txBody>
      </p:sp>
      <p:sp>
        <p:nvSpPr>
          <p:cNvPr id="138" name="content.3.subtitle"/>
          <p:cNvSpPr/>
          <p:nvPr/>
        </p:nvSpPr>
        <p:spPr>
          <a:xfrm>
            <a:off x="387612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lumMod val="85000"/>
                    <a:lumOff val="15000"/>
                  </a:schemeClr>
                </a:solidFill>
                <a:latin typeface="微软雅黑"/>
                <a:ea typeface="微软雅黑"/>
              </a:rPr>
              <a:t>提升技术人员的专业知识和技能水平</a:t>
            </a:r>
            <a:endParaRPr lang="en-US" sz="1600" b="0" strike="noStrike" spc="-1">
              <a:solidFill>
                <a:srgbClr val="000000"/>
              </a:solidFill>
              <a:latin typeface="Arial"/>
            </a:endParaRPr>
          </a:p>
        </p:txBody>
      </p:sp>
      <p:sp>
        <p:nvSpPr>
          <p:cNvPr id="139" name="content.3.title"/>
          <p:cNvSpPr/>
          <p:nvPr/>
        </p:nvSpPr>
        <p:spPr>
          <a:xfrm>
            <a:off x="3576960" y="2494440"/>
            <a:ext cx="205704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针对技术人员的专业技能培训</a:t>
            </a:r>
            <a:endParaRPr lang="en-US" sz="2000" b="0" strike="noStrike" spc="-1">
              <a:solidFill>
                <a:srgbClr val="000000"/>
              </a:solidFill>
              <a:latin typeface="Arial"/>
            </a:endParaRPr>
          </a:p>
        </p:txBody>
      </p:sp>
      <p:sp>
        <p:nvSpPr>
          <p:cNvPr id="140" name="content.4.subtitle"/>
          <p:cNvSpPr/>
          <p:nvPr/>
        </p:nvSpPr>
        <p:spPr>
          <a:xfrm>
            <a:off x="647424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lumMod val="85000"/>
                    <a:lumOff val="15000"/>
                  </a:schemeClr>
                </a:solidFill>
                <a:latin typeface="微软雅黑"/>
                <a:ea typeface="微软雅黑"/>
              </a:rPr>
              <a:t> </a:t>
            </a:r>
            <a:endParaRPr lang="en-US" sz="1600" b="0" strike="noStrike" spc="-1">
              <a:solidFill>
                <a:srgbClr val="000000"/>
              </a:solidFill>
              <a:latin typeface="Arial"/>
            </a:endParaRPr>
          </a:p>
        </p:txBody>
      </p:sp>
      <p:sp>
        <p:nvSpPr>
          <p:cNvPr id="141" name="content.4.title"/>
          <p:cNvSpPr/>
          <p:nvPr/>
        </p:nvSpPr>
        <p:spPr>
          <a:xfrm>
            <a:off x="6160680" y="2494440"/>
            <a:ext cx="208620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42" name="title"/>
          <p:cNvSpPr/>
          <p:nvPr/>
        </p:nvSpPr>
        <p:spPr>
          <a:xfrm>
            <a:off x="583560" y="360000"/>
            <a:ext cx="4603320" cy="719640"/>
          </a:xfrm>
          <a:prstGeom prst="rect">
            <a:avLst/>
          </a:prstGeom>
          <a:noFill/>
          <a:ln w="0">
            <a:noFill/>
          </a:ln>
        </p:spPr>
        <p:style>
          <a:lnRef idx="0"/>
          <a:fillRef idx="0"/>
          <a:effectRef idx="0"/>
          <a:fontRef idx="minor"/>
        </p:style>
        <p:txBody>
          <a:bodyPr lIns="0" tIns="0" rIns="0" bIns="0" anchor="b">
            <a:normAutofit fontScale="84166"/>
          </a:bodyPr>
          <a:lstStyle/>
          <a:p>
            <a:pPr defTabSz="914400">
              <a:lnSpc>
                <a:spcPct val="100000"/>
              </a:lnSpc>
            </a:pPr>
            <a:r>
              <a:rPr lang="zh-CN" sz="3600" b="1" strike="noStrike" spc="299">
                <a:solidFill>
                  <a:schemeClr val="dk1">
                    <a:lumMod val="85000"/>
                    <a:lumOff val="15000"/>
                  </a:schemeClr>
                </a:solidFill>
                <a:latin typeface="Arial"/>
                <a:ea typeface="微软雅黑"/>
              </a:rPr>
              <a:t>选择合适的员工培训方法</a:t>
            </a:r>
            <a:endParaRPr lang="en-US" sz="3600" b="0" strike="noStrike" spc="-1">
              <a:solidFill>
                <a:srgbClr val="000000"/>
              </a:solidFill>
              <a:latin typeface="Arial"/>
            </a:endParaRPr>
          </a:p>
        </p:txBody>
      </p:sp>
      <p:sp>
        <p:nvSpPr>
          <p:cNvPr id="143" name="image"/>
          <p:cNvSpPr/>
          <p:nvPr/>
        </p:nvSpPr>
        <p:spPr>
          <a:xfrm>
            <a:off x="7813800" y="0"/>
            <a:ext cx="4377960" cy="4380480"/>
          </a:xfrm>
          <a:custGeom>
            <a:gdLst>
              <a:gd name="textAreaLeft" fmla="*/ 0 w 4377960"/>
              <a:gd name="textAreaRight" fmla="*/ 4378320 w 4377960"/>
              <a:gd name="textAreaTop" fmla="*/ 0 h 4380480"/>
              <a:gd name="textAreaBottom" fmla="*/ 4380840 h 4380480"/>
            </a:gdLst>
            <a:rect l="textAreaLeft" t="textAreaTop" r="textAreaRight" b="textAreaBottom"/>
            <a:pathLst>
              <a:path w="6036950" h="6040857">
                <a:moveTo>
                  <a:pt x="2276483" y="0"/>
                </a:moveTo>
                <a:lnTo>
                  <a:pt x="6036950" y="0"/>
                </a:lnTo>
                <a:lnTo>
                  <a:pt x="6036950" y="2936006"/>
                </a:lnTo>
                <a:lnTo>
                  <a:pt x="4238679" y="5156686"/>
                </a:lnTo>
                <a:cubicBezTo>
                  <a:pt x="3409718" y="6180367"/>
                  <a:pt x="1907854" y="6338220"/>
                  <a:pt x="884172" y="5509259"/>
                </a:cubicBezTo>
                <a:cubicBezTo>
                  <a:pt x="-139509" y="4680298"/>
                  <a:pt x="-297361" y="3178434"/>
                  <a:pt x="531600" y="2154752"/>
                </a:cubicBezTo>
                <a:close/>
              </a:path>
            </a:pathLst>
          </a:custGeom>
          <a:blipFill rotWithShape="0">
            <a:blip r:embed="rId2"/>
            <a:stretch>
              <a:fillRect/>
            </a:stretch>
          </a:blipFill>
          <a:ln w="9525">
            <a:solidFill>
              <a:srgbClr val="000000">
                <a:lumMod val="40000"/>
                <a:lumOff val="60000"/>
                <a:alpha val="50000"/>
              </a:srgbClr>
            </a:solidFill>
            <a:round/>
          </a:ln>
          <a:effectLst>
            <a:outerShdw dist="253959" dir="4201429" algn="ctr" rotWithShape="0">
              <a:schemeClr val="accent1">
                <a:alpha val="15000"/>
              </a:schemeClr>
            </a:outerShdw>
          </a:effectLst>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44" name="content.1.subtitle"/>
          <p:cNvSpPr/>
          <p:nvPr/>
        </p:nvSpPr>
        <p:spPr>
          <a:xfrm>
            <a:off x="1244520" y="2356560"/>
            <a:ext cx="49708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800" b="0" strike="noStrike" spc="-1">
                <a:solidFill>
                  <a:schemeClr val="dk1"/>
                </a:solidFill>
                <a:latin typeface="Arial"/>
                <a:ea typeface="微软雅黑"/>
              </a:rPr>
              <a:t>有利于实时互动和问题解决</a:t>
            </a:r>
            <a:endParaRPr lang="en-US" sz="1800" b="0" strike="noStrike" spc="-1">
              <a:solidFill>
                <a:srgbClr val="000000"/>
              </a:solidFill>
              <a:latin typeface="Arial"/>
            </a:endParaRPr>
          </a:p>
        </p:txBody>
      </p:sp>
      <p:sp>
        <p:nvSpPr>
          <p:cNvPr id="145" name="content.1.title"/>
          <p:cNvSpPr/>
          <p:nvPr/>
        </p:nvSpPr>
        <p:spPr>
          <a:xfrm>
            <a:off x="1243440" y="1695960"/>
            <a:ext cx="55634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400" b="1" strike="noStrike" spc="-1">
                <a:solidFill>
                  <a:schemeClr val="accent1"/>
                </a:solidFill>
                <a:latin typeface="微软雅黑"/>
                <a:ea typeface="微软雅黑"/>
              </a:rPr>
              <a:t>线下面对面培训</a:t>
            </a:r>
            <a:endParaRPr lang="en-US" sz="2400" b="0" strike="noStrike" spc="-1">
              <a:solidFill>
                <a:srgbClr val="000000"/>
              </a:solidFill>
              <a:latin typeface="Arial"/>
            </a:endParaRPr>
          </a:p>
        </p:txBody>
      </p:sp>
      <p:sp>
        <p:nvSpPr>
          <p:cNvPr id="146" name="椭圆 6"/>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47" name="椭圆 7"/>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48" name="content.3.subtitle"/>
          <p:cNvSpPr/>
          <p:nvPr/>
        </p:nvSpPr>
        <p:spPr>
          <a:xfrm>
            <a:off x="1333440" y="5376600"/>
            <a:ext cx="578700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通过实际工作体验提升员工技能</a:t>
            </a:r>
            <a:endParaRPr lang="en-US" sz="1400" b="0" strike="noStrike" spc="-1">
              <a:solidFill>
                <a:srgbClr val="000000"/>
              </a:solidFill>
              <a:latin typeface="Arial"/>
            </a:endParaRPr>
          </a:p>
        </p:txBody>
      </p:sp>
      <p:sp>
        <p:nvSpPr>
          <p:cNvPr id="149" name="content.3.title"/>
          <p:cNvSpPr/>
          <p:nvPr/>
        </p:nvSpPr>
        <p:spPr>
          <a:xfrm>
            <a:off x="1329840" y="4638600"/>
            <a:ext cx="58834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400" b="1" strike="noStrike" spc="-1">
                <a:solidFill>
                  <a:schemeClr val="accent1"/>
                </a:solidFill>
                <a:latin typeface="微软雅黑"/>
                <a:ea typeface="微软雅黑"/>
              </a:rPr>
              <a:t>轮岗实践培训</a:t>
            </a:r>
            <a:endParaRPr lang="en-US" sz="2400" b="0" strike="noStrike" spc="-1">
              <a:solidFill>
                <a:srgbClr val="000000"/>
              </a:solidFill>
              <a:latin typeface="Arial"/>
            </a:endParaRPr>
          </a:p>
        </p:txBody>
      </p:sp>
      <p:sp>
        <p:nvSpPr>
          <p:cNvPr id="150" name="椭圆 11"/>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51" name="content.2.subtitle"/>
          <p:cNvSpPr/>
          <p:nvPr/>
        </p:nvSpPr>
        <p:spPr>
          <a:xfrm>
            <a:off x="1330920" y="3866400"/>
            <a:ext cx="54766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800" b="0" strike="noStrike" spc="-1">
                <a:solidFill>
                  <a:schemeClr val="dk1">
                    <a:lumMod val="85000"/>
                    <a:lumOff val="15000"/>
                  </a:schemeClr>
                </a:solidFill>
                <a:latin typeface="微软雅黑"/>
                <a:ea typeface="微软雅黑"/>
              </a:rPr>
              <a:t>便于跨地域培训和灵活安排学习时间</a:t>
            </a:r>
            <a:endParaRPr lang="en-US" sz="1800" b="0" strike="noStrike" spc="-1">
              <a:solidFill>
                <a:srgbClr val="000000"/>
              </a:solidFill>
              <a:latin typeface="Arial"/>
            </a:endParaRPr>
          </a:p>
        </p:txBody>
      </p:sp>
      <p:sp>
        <p:nvSpPr>
          <p:cNvPr id="152" name="content.2.title"/>
          <p:cNvSpPr/>
          <p:nvPr/>
        </p:nvSpPr>
        <p:spPr>
          <a:xfrm>
            <a:off x="1329120" y="3128760"/>
            <a:ext cx="562176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400" b="1" strike="noStrike" spc="-1">
                <a:solidFill>
                  <a:schemeClr val="accent1"/>
                </a:solidFill>
                <a:latin typeface="微软雅黑"/>
                <a:ea typeface="微软雅黑"/>
              </a:rPr>
              <a:t>在线远程培训</a:t>
            </a:r>
            <a:endParaRPr lang="en-US" sz="24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3" name="title"/>
          <p:cNvSpPr/>
          <p:nvPr/>
        </p:nvSpPr>
        <p:spPr>
          <a:xfrm>
            <a:off x="666000" y="709200"/>
            <a:ext cx="10968480" cy="705240"/>
          </a:xfrm>
          <a:prstGeom prst="rect">
            <a:avLst/>
          </a:prstGeom>
          <a:noFill/>
          <a:ln w="0">
            <a:noFill/>
          </a:ln>
        </p:spPr>
        <p:style>
          <a:lnRef idx="0"/>
          <a:fillRef idx="0"/>
          <a:effectRef idx="0"/>
          <a:fontRef idx="minor"/>
        </p:style>
        <p:txBody>
          <a:bodyPr lIns="90000" tIns="47160" rIns="90000" bIns="47160" anchor="ctr">
            <a:normAutofit fontScale="87500"/>
          </a:bodyPr>
          <a:lstStyle/>
          <a:p>
            <a:pPr defTabSz="914400">
              <a:lnSpc>
                <a:spcPct val="100000"/>
              </a:lnSpc>
            </a:pPr>
            <a:r>
              <a:rPr lang="zh-CN" sz="3600" b="1" strike="noStrike" spc="299">
                <a:solidFill>
                  <a:schemeClr val="accent1"/>
                </a:solidFill>
                <a:latin typeface="微软雅黑"/>
                <a:ea typeface="微软雅黑"/>
              </a:rPr>
              <a:t>实践案例分享：如何根据员工需求选择适合的培训方法</a:t>
            </a:r>
            <a:endParaRPr lang="en-US" sz="3600" b="0" strike="noStrike" spc="-1">
              <a:solidFill>
                <a:srgbClr val="000000"/>
              </a:solidFill>
              <a:latin typeface="Arial"/>
            </a:endParaRPr>
          </a:p>
        </p:txBody>
      </p:sp>
      <p:sp>
        <p:nvSpPr>
          <p:cNvPr id="154" name="content.1.subtitle"/>
          <p:cNvSpPr/>
          <p:nvPr/>
        </p:nvSpPr>
        <p:spPr>
          <a:xfrm>
            <a:off x="12776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lumMod val="85000"/>
                    <a:lumOff val="15000"/>
                  </a:schemeClr>
                </a:solidFill>
                <a:latin typeface="微软雅黑"/>
                <a:ea typeface="微软雅黑"/>
              </a:rPr>
              <a:t>提高学习效率，适应新员工学习习惯</a:t>
            </a:r>
            <a:endParaRPr lang="en-US" sz="1600" b="0" strike="noStrike" spc="-1">
              <a:solidFill>
                <a:srgbClr val="000000"/>
              </a:solidFill>
              <a:latin typeface="Arial"/>
            </a:endParaRPr>
          </a:p>
        </p:txBody>
      </p:sp>
      <p:sp>
        <p:nvSpPr>
          <p:cNvPr id="155" name="content.1.title"/>
          <p:cNvSpPr/>
          <p:nvPr/>
        </p:nvSpPr>
        <p:spPr>
          <a:xfrm>
            <a:off x="934200" y="2492280"/>
            <a:ext cx="214596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公司</a:t>
            </a:r>
            <a:r>
              <a:rPr lang="en-US" sz="2000" b="1" strike="noStrike" spc="-1">
                <a:solidFill>
                  <a:schemeClr val="accent1"/>
                </a:solidFill>
                <a:latin typeface="微软雅黑"/>
                <a:ea typeface="微软雅黑"/>
              </a:rPr>
              <a:t>X</a:t>
            </a:r>
            <a:r>
              <a:rPr lang="zh-CN" sz="2000" b="1" strike="noStrike" spc="-1">
                <a:solidFill>
                  <a:schemeClr val="accent1"/>
                </a:solidFill>
                <a:latin typeface="微软雅黑"/>
                <a:ea typeface="微软雅黑"/>
              </a:rPr>
              <a:t>通过在线视频教学培训新员工，节省了培训时间成本</a:t>
            </a:r>
            <a:endParaRPr lang="en-US" sz="2000" b="0" strike="noStrike" spc="-1">
              <a:solidFill>
                <a:srgbClr val="000000"/>
              </a:solidFill>
              <a:latin typeface="Arial"/>
            </a:endParaRPr>
          </a:p>
        </p:txBody>
      </p:sp>
      <p:sp>
        <p:nvSpPr>
          <p:cNvPr id="156" name="content.2.subtitle"/>
          <p:cNvSpPr/>
          <p:nvPr/>
        </p:nvSpPr>
        <p:spPr>
          <a:xfrm>
            <a:off x="907308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lumMod val="85000"/>
                    <a:lumOff val="15000"/>
                  </a:schemeClr>
                </a:solidFill>
                <a:latin typeface="微软雅黑"/>
                <a:ea typeface="微软雅黑"/>
              </a:rPr>
              <a:t>促进团队间交流，分享学习经验</a:t>
            </a:r>
            <a:endParaRPr lang="en-US" sz="1600" b="0" strike="noStrike" spc="-1">
              <a:solidFill>
                <a:srgbClr val="000000"/>
              </a:solidFill>
              <a:latin typeface="Arial"/>
            </a:endParaRPr>
          </a:p>
        </p:txBody>
      </p:sp>
      <p:sp>
        <p:nvSpPr>
          <p:cNvPr id="157" name="content.2.title"/>
          <p:cNvSpPr/>
          <p:nvPr/>
        </p:nvSpPr>
        <p:spPr>
          <a:xfrm>
            <a:off x="8773920" y="2492280"/>
            <a:ext cx="205452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公司</a:t>
            </a:r>
            <a:r>
              <a:rPr lang="en-US" sz="2000" b="1" strike="noStrike" spc="-1">
                <a:solidFill>
                  <a:schemeClr val="accent1"/>
                </a:solidFill>
                <a:latin typeface="微软雅黑"/>
                <a:ea typeface="微软雅黑"/>
              </a:rPr>
              <a:t>Y</a:t>
            </a:r>
            <a:r>
              <a:rPr lang="zh-CN" sz="2000" b="1" strike="noStrike" spc="-1">
                <a:solidFill>
                  <a:schemeClr val="accent1"/>
                </a:solidFill>
                <a:latin typeface="微软雅黑"/>
                <a:ea typeface="微软雅黑"/>
              </a:rPr>
              <a:t>通过组织定期的内部交流分享会，激发员工学习动力</a:t>
            </a:r>
            <a:endParaRPr lang="en-US" sz="2000" b="0" strike="noStrike" spc="-1">
              <a:solidFill>
                <a:srgbClr val="000000"/>
              </a:solidFill>
              <a:latin typeface="Arial"/>
            </a:endParaRPr>
          </a:p>
        </p:txBody>
      </p:sp>
      <p:sp>
        <p:nvSpPr>
          <p:cNvPr id="158" name="content.3.subtitle"/>
          <p:cNvSpPr/>
          <p:nvPr/>
        </p:nvSpPr>
        <p:spPr>
          <a:xfrm>
            <a:off x="387612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lumMod val="85000"/>
                    <a:lumOff val="15000"/>
                  </a:schemeClr>
                </a:solidFill>
                <a:latin typeface="微软雅黑"/>
                <a:ea typeface="微软雅黑"/>
              </a:rPr>
              <a:t>引入外部专业资源，提高员工技能水平</a:t>
            </a:r>
            <a:endParaRPr lang="en-US" sz="1600" b="0" strike="noStrike" spc="-1">
              <a:solidFill>
                <a:srgbClr val="000000"/>
              </a:solidFill>
              <a:latin typeface="Arial"/>
            </a:endParaRPr>
          </a:p>
        </p:txBody>
      </p:sp>
      <p:sp>
        <p:nvSpPr>
          <p:cNvPr id="159" name="content.3.title"/>
          <p:cNvSpPr/>
          <p:nvPr/>
        </p:nvSpPr>
        <p:spPr>
          <a:xfrm>
            <a:off x="3576960" y="2494440"/>
            <a:ext cx="205704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公司</a:t>
            </a:r>
            <a:r>
              <a:rPr lang="en-US" sz="2000" b="1" strike="noStrike" spc="-1">
                <a:solidFill>
                  <a:schemeClr val="accent1"/>
                </a:solidFill>
                <a:latin typeface="微软雅黑"/>
                <a:ea typeface="微软雅黑"/>
              </a:rPr>
              <a:t>Z</a:t>
            </a:r>
            <a:r>
              <a:rPr lang="zh-CN" sz="2000" b="1" strike="noStrike" spc="-1">
                <a:solidFill>
                  <a:schemeClr val="accent1"/>
                </a:solidFill>
                <a:latin typeface="微软雅黑"/>
                <a:ea typeface="微软雅黑"/>
              </a:rPr>
              <a:t>通过外部专业培训机构的帮助，提升员工的专业技能水平</a:t>
            </a:r>
            <a:endParaRPr lang="en-US" sz="2000" b="0" strike="noStrike" spc="-1">
              <a:solidFill>
                <a:srgbClr val="000000"/>
              </a:solidFill>
              <a:latin typeface="Arial"/>
            </a:endParaRPr>
          </a:p>
        </p:txBody>
      </p:sp>
      <p:sp>
        <p:nvSpPr>
          <p:cNvPr id="160" name="content.4.subtitle"/>
          <p:cNvSpPr/>
          <p:nvPr/>
        </p:nvSpPr>
        <p:spPr>
          <a:xfrm>
            <a:off x="647424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lumMod val="85000"/>
                    <a:lumOff val="15000"/>
                  </a:schemeClr>
                </a:solidFill>
                <a:latin typeface="微软雅黑"/>
                <a:ea typeface="微软雅黑"/>
              </a:rPr>
              <a:t> </a:t>
            </a:r>
            <a:endParaRPr lang="en-US" sz="1600" b="0" strike="noStrike" spc="-1">
              <a:solidFill>
                <a:srgbClr val="000000"/>
              </a:solidFill>
              <a:latin typeface="Arial"/>
            </a:endParaRPr>
          </a:p>
        </p:txBody>
      </p:sp>
      <p:sp>
        <p:nvSpPr>
          <p:cNvPr id="161" name="content.4.title"/>
          <p:cNvSpPr/>
          <p:nvPr/>
        </p:nvSpPr>
        <p:spPr>
          <a:xfrm>
            <a:off x="6160680" y="2494440"/>
            <a:ext cx="208620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3" name="title"/>
          <p:cNvSpPr/>
          <p:nvPr/>
        </p:nvSpPr>
        <p:spPr>
          <a:xfrm>
            <a:off x="7263000" y="577080"/>
            <a:ext cx="336888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如何有效设计员工培训计划</a:t>
            </a:r>
            <a:endParaRPr lang="en-US" sz="2200" b="0" strike="noStrike" spc="-1">
              <a:solidFill>
                <a:srgbClr val="000000"/>
              </a:solidFill>
              <a:latin typeface="Arial"/>
            </a:endParaRPr>
          </a:p>
        </p:txBody>
      </p:sp>
      <p:sp>
        <p:nvSpPr>
          <p:cNvPr id="164" name="content"/>
          <p:cNvSpPr/>
          <p:nvPr/>
        </p:nvSpPr>
        <p:spPr>
          <a:xfrm>
            <a:off x="7263000" y="2215440"/>
            <a:ext cx="308952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在制定员工培训计划时，需要充分考虑员工的实际需求和公司目标，合理安排培训内容和时间，以确保培训的有效性和可持续性。同时，不同类型员工的培训策略也需要根据具体情况进行调整，以达到最佳的培训效果。</a:t>
            </a:r>
            <a:endParaRPr lang="en-US" sz="1800" b="0" strike="noStrike" spc="-1">
              <a:solidFill>
                <a:srgbClr val="000000"/>
              </a:solidFill>
              <a:latin typeface="Arial"/>
            </a:endParaRPr>
          </a:p>
        </p:txBody>
      </p:sp>
      <p:sp>
        <p:nvSpPr>
          <p:cNvPr id="16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
        <p:nvSpPr>
          <p:cNvPr id="166" name="image"/>
          <p:cNvSpPr/>
          <p:nvPr/>
        </p:nvSpPr>
        <p:spPr>
          <a:xfrm>
            <a:off x="1036440" y="1335960"/>
            <a:ext cx="4791240" cy="2452680"/>
          </a:xfrm>
          <a:custGeom>
            <a:gdLst>
              <a:gd name="textAreaLeft" fmla="*/ 0 w 4791240"/>
              <a:gd name="textAreaRight" fmla="*/ 4791600 w 4791240"/>
              <a:gd name="textAreaTop" fmla="*/ 0 h 2452680"/>
              <a:gd name="textAreaBottom" fmla="*/ 2453040 h 2452680"/>
            </a:gdLst>
            <a:rect l="textAreaLeft" t="textAreaTop" r="textAreaRight" b="textAreaBottom"/>
            <a:pathLst>
              <a:path w="9868" h="5792">
                <a:moveTo>
                  <a:pt x="0" y="0"/>
                </a:moveTo>
                <a:lnTo>
                  <a:pt x="9868" y="0"/>
                </a:lnTo>
                <a:lnTo>
                  <a:pt x="9868" y="5792"/>
                </a:lnTo>
                <a:lnTo>
                  <a:pt x="0" y="5792"/>
                </a:lnTo>
                <a:lnTo>
                  <a:pt x="0" y="0"/>
                </a:lnTo>
                <a:close/>
              </a:path>
            </a:pathLst>
          </a:custGeom>
          <a:blipFill rotWithShape="0">
            <a:blip r:embed="rId2">
              <a:alphaModFix amt="84000"/>
            </a:blip>
            <a:stretch>
              <a:fillRect/>
            </a:stretch>
          </a:blipFill>
          <a:ln w="3175">
            <a:solidFill>
              <a:srgbClr val="000000">
                <a:lumMod val="40000"/>
                <a:lumOff val="60000"/>
                <a:alpha val="20000"/>
              </a:srgbClr>
            </a:solidFill>
            <a:round/>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7" name="PlaceHolder 1"/>
          <p:cNvSpPr>
            <a:spLocks noGrp="1"/>
          </p:cNvSpPr>
          <p:nvPr>
            <p:ph/>
          </p:nvPr>
        </p:nvSpPr>
        <p:spPr>
          <a:xfrm>
            <a:off x="4678560" y="1699920"/>
            <a:ext cx="6318360" cy="521640"/>
          </a:xfrm>
          <a:prstGeom prst="rect">
            <a:avLst/>
          </a:prstGeom>
          <a:noFill/>
          <a:ln w="0">
            <a:noFill/>
          </a:ln>
        </p:spPr>
        <p:txBody>
          <a:bodyPr lIns="90000" tIns="46800" rIns="90000" bIns="46800" anchor="t">
            <a:noAutofit/>
          </a:bodyPr>
          <a:lstStyle/>
          <a:p>
            <a:pPr marL="228600" indent="-228600" defTabSz="914400">
              <a:lnSpc>
                <a:spcPct val="150000"/>
              </a:lnSpc>
              <a:spcAft>
                <a:spcPts val="1001"/>
              </a:spcAft>
              <a:buClr>
                <a:srgbClr val="595959"/>
              </a:buClr>
              <a:buFont typeface="Arial"/>
              <a:buChar char="●"/>
              <a:tabLst>
                <a:tab pos="1609560"/>
              </a:tabLst>
            </a:pPr>
            <a:r>
              <a:rPr lang="en-US" sz="4000" b="0" strike="noStrike" spc="148">
                <a:solidFill>
                  <a:schemeClr val="dk1">
                    <a:lumMod val="65000"/>
                    <a:lumOff val="35000"/>
                  </a:schemeClr>
                </a:solidFill>
                <a:latin typeface="Arial"/>
                <a:ea typeface="微软雅黑"/>
              </a:rPr>
              <a:t>03</a:t>
            </a:r>
            <a:endParaRPr lang="en-US" sz="4000" b="0" strike="noStrike" spc="148">
              <a:solidFill>
                <a:schemeClr val="dk1">
                  <a:lumMod val="65000"/>
                  <a:lumOff val="35000"/>
                </a:schemeClr>
              </a:solidFill>
              <a:latin typeface="Arial"/>
            </a:endParaRPr>
          </a:p>
        </p:txBody>
      </p:sp>
      <p:sp>
        <p:nvSpPr>
          <p:cNvPr id="168" name="PlaceHolder 2"/>
          <p:cNvSpPr>
            <a:spLocks noGrp="1"/>
          </p:cNvSpPr>
          <p:nvPr>
            <p:ph type="title" idx="4294967295"/>
          </p:nvPr>
        </p:nvSpPr>
        <p:spPr>
          <a:xfrm>
            <a:off x="3823200" y="2823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4000" b="1" strike="noStrike" spc="299">
                <a:solidFill>
                  <a:schemeClr val="dk1">
                    <a:lumMod val="85000"/>
                    <a:lumOff val="15000"/>
                  </a:schemeClr>
                </a:solidFill>
                <a:latin typeface="Arial"/>
                <a:ea typeface="微软雅黑"/>
              </a:rPr>
              <a:t>第三章 员工培训的评估和反馈</a:t>
            </a:r>
            <a:endParaRPr lang="en-US" sz="4000" b="0" strike="noStrike" spc="-1">
              <a:solidFill>
                <a:schemeClr val="dk1"/>
              </a:solidFill>
              <a:latin typeface="Arial"/>
            </a:endParaRPr>
          </a:p>
        </p:txBody>
      </p:sp>
      <p:sp>
        <p:nvSpPr>
          <p:cNvPr id="16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1" name="title"/>
          <p:cNvSpPr/>
          <p:nvPr/>
        </p:nvSpPr>
        <p:spPr>
          <a:xfrm>
            <a:off x="7263000" y="577080"/>
            <a:ext cx="336888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员工培训有效性评估的指标和方法</a:t>
            </a:r>
            <a:endParaRPr lang="en-US" sz="2200" b="0" strike="noStrike" spc="-1">
              <a:solidFill>
                <a:srgbClr val="000000"/>
              </a:solidFill>
              <a:latin typeface="Arial"/>
            </a:endParaRPr>
          </a:p>
        </p:txBody>
      </p:sp>
      <p:sp>
        <p:nvSpPr>
          <p:cNvPr id="172" name="content"/>
          <p:cNvSpPr/>
          <p:nvPr/>
        </p:nvSpPr>
        <p:spPr>
          <a:xfrm>
            <a:off x="7263000" y="2215440"/>
            <a:ext cx="308952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员工培训的有效性评估是确保培训计划顺利实施并达到预期目标的重要一环。主要指标包括员工学习成绩和掌握程度、员工工作表现和绩效改善以及培训对组织业绩和效益的影响。</a:t>
            </a:r>
            <a:endParaRPr lang="en-US" sz="1800" b="0" strike="noStrike" spc="-1">
              <a:solidFill>
                <a:srgbClr val="000000"/>
              </a:solidFill>
              <a:latin typeface="Arial"/>
            </a:endParaRPr>
          </a:p>
        </p:txBody>
      </p:sp>
      <p:sp>
        <p:nvSpPr>
          <p:cNvPr id="17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
        <p:nvSpPr>
          <p:cNvPr id="174" name="image"/>
          <p:cNvSpPr/>
          <p:nvPr/>
        </p:nvSpPr>
        <p:spPr>
          <a:xfrm>
            <a:off x="1036440" y="1335960"/>
            <a:ext cx="4791240" cy="2452680"/>
          </a:xfrm>
          <a:custGeom>
            <a:gdLst>
              <a:gd name="textAreaLeft" fmla="*/ 0 w 4791240"/>
              <a:gd name="textAreaRight" fmla="*/ 4791600 w 4791240"/>
              <a:gd name="textAreaTop" fmla="*/ 0 h 2452680"/>
              <a:gd name="textAreaBottom" fmla="*/ 2453040 h 2452680"/>
            </a:gdLst>
            <a:rect l="textAreaLeft" t="textAreaTop" r="textAreaRight" b="textAreaBottom"/>
            <a:pathLst>
              <a:path w="9868" h="5792">
                <a:moveTo>
                  <a:pt x="0" y="0"/>
                </a:moveTo>
                <a:lnTo>
                  <a:pt x="9868" y="0"/>
                </a:lnTo>
                <a:lnTo>
                  <a:pt x="9868" y="5792"/>
                </a:lnTo>
                <a:lnTo>
                  <a:pt x="0" y="5792"/>
                </a:lnTo>
                <a:lnTo>
                  <a:pt x="0" y="0"/>
                </a:lnTo>
                <a:close/>
              </a:path>
            </a:pathLst>
          </a:custGeom>
          <a:blipFill rotWithShape="0">
            <a:blip r:embed="rId2">
              <a:alphaModFix amt="84000"/>
            </a:blip>
            <a:stretch>
              <a:fillRect/>
            </a:stretch>
          </a:blipFill>
          <a:ln w="3175">
            <a:solidFill>
              <a:srgbClr val="000000">
                <a:lumMod val="40000"/>
                <a:lumOff val="60000"/>
                <a:alpha val="20000"/>
              </a:srgbClr>
            </a:solidFill>
            <a:round/>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5" name="title"/>
          <p:cNvSpPr/>
          <p:nvPr/>
        </p:nvSpPr>
        <p:spPr>
          <a:xfrm>
            <a:off x="666000" y="709200"/>
            <a:ext cx="10968480" cy="705240"/>
          </a:xfrm>
          <a:prstGeom prst="rect">
            <a:avLst/>
          </a:prstGeom>
          <a:noFill/>
          <a:ln w="0">
            <a:noFill/>
          </a:ln>
        </p:spPr>
        <p:style>
          <a:lnRef idx="0"/>
          <a:fillRef idx="0"/>
          <a:effectRef idx="0"/>
          <a:fontRef idx="minor"/>
        </p:style>
        <p:txBody>
          <a:bodyPr lIns="90000" tIns="47160" rIns="90000" bIns="47160" anchor="ctr">
            <a:normAutofit/>
          </a:bodyPr>
          <a:lstStyle/>
          <a:p>
            <a:pPr defTabSz="914400">
              <a:lnSpc>
                <a:spcPct val="100000"/>
              </a:lnSpc>
            </a:pPr>
            <a:r>
              <a:rPr lang="zh-CN" sz="3600" b="1" strike="noStrike" spc="299">
                <a:solidFill>
                  <a:schemeClr val="accent1"/>
                </a:solidFill>
                <a:latin typeface="微软雅黑"/>
                <a:ea typeface="微软雅黑"/>
              </a:rPr>
              <a:t>如何进行员工培训后的跟踪和反馈</a:t>
            </a:r>
            <a:endParaRPr lang="en-US" sz="3600" b="0" strike="noStrike" spc="-1">
              <a:solidFill>
                <a:srgbClr val="000000"/>
              </a:solidFill>
              <a:latin typeface="Arial"/>
            </a:endParaRPr>
          </a:p>
        </p:txBody>
      </p:sp>
      <p:sp>
        <p:nvSpPr>
          <p:cNvPr id="176" name="content.1.subtitle"/>
          <p:cNvSpPr/>
          <p:nvPr/>
        </p:nvSpPr>
        <p:spPr>
          <a:xfrm>
            <a:off x="12776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lumMod val="85000"/>
                    <a:lumOff val="15000"/>
                  </a:schemeClr>
                </a:solidFill>
                <a:latin typeface="微软雅黑"/>
                <a:ea typeface="微软雅黑"/>
              </a:rPr>
              <a:t>记录每位员工的培训情况和成果</a:t>
            </a:r>
            <a:endParaRPr lang="en-US" sz="1600" b="0" strike="noStrike" spc="-1">
              <a:solidFill>
                <a:srgbClr val="000000"/>
              </a:solidFill>
              <a:latin typeface="Arial"/>
            </a:endParaRPr>
          </a:p>
        </p:txBody>
      </p:sp>
      <p:sp>
        <p:nvSpPr>
          <p:cNvPr id="177" name="content.1.title"/>
          <p:cNvSpPr/>
          <p:nvPr/>
        </p:nvSpPr>
        <p:spPr>
          <a:xfrm>
            <a:off x="934200" y="2492280"/>
            <a:ext cx="214596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建立员工培训档案和数据库</a:t>
            </a:r>
            <a:endParaRPr lang="en-US" sz="2000" b="0" strike="noStrike" spc="-1">
              <a:solidFill>
                <a:srgbClr val="000000"/>
              </a:solidFill>
              <a:latin typeface="Arial"/>
            </a:endParaRPr>
          </a:p>
        </p:txBody>
      </p:sp>
      <p:sp>
        <p:nvSpPr>
          <p:cNvPr id="178" name="content.2.subtitle"/>
          <p:cNvSpPr/>
          <p:nvPr/>
        </p:nvSpPr>
        <p:spPr>
          <a:xfrm>
            <a:off x="907308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lumMod val="85000"/>
                    <a:lumOff val="15000"/>
                  </a:schemeClr>
                </a:solidFill>
                <a:latin typeface="微软雅黑"/>
                <a:ea typeface="微软雅黑"/>
              </a:rPr>
              <a:t>了解员工对培训效果和改进建议</a:t>
            </a:r>
            <a:endParaRPr lang="en-US" sz="1600" b="0" strike="noStrike" spc="-1">
              <a:solidFill>
                <a:srgbClr val="000000"/>
              </a:solidFill>
              <a:latin typeface="Arial"/>
            </a:endParaRPr>
          </a:p>
        </p:txBody>
      </p:sp>
      <p:sp>
        <p:nvSpPr>
          <p:cNvPr id="179" name="content.2.title"/>
          <p:cNvSpPr/>
          <p:nvPr/>
        </p:nvSpPr>
        <p:spPr>
          <a:xfrm>
            <a:off x="8773920" y="2492280"/>
            <a:ext cx="205452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定期对员工进行培训后跟踪调查</a:t>
            </a:r>
            <a:endParaRPr lang="en-US" sz="2000" b="0" strike="noStrike" spc="-1">
              <a:solidFill>
                <a:srgbClr val="000000"/>
              </a:solidFill>
              <a:latin typeface="Arial"/>
            </a:endParaRPr>
          </a:p>
        </p:txBody>
      </p:sp>
      <p:sp>
        <p:nvSpPr>
          <p:cNvPr id="180" name="content.3.subtitle"/>
          <p:cNvSpPr/>
          <p:nvPr/>
        </p:nvSpPr>
        <p:spPr>
          <a:xfrm>
            <a:off x="387612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lumMod val="85000"/>
                    <a:lumOff val="15000"/>
                  </a:schemeClr>
                </a:solidFill>
                <a:latin typeface="微软雅黑"/>
                <a:ea typeface="微软雅黑"/>
              </a:rPr>
              <a:t>持续改进培训计划，提升培训效果</a:t>
            </a:r>
            <a:endParaRPr lang="en-US" sz="1600" b="0" strike="noStrike" spc="-1">
              <a:solidFill>
                <a:srgbClr val="000000"/>
              </a:solidFill>
              <a:latin typeface="Arial"/>
            </a:endParaRPr>
          </a:p>
        </p:txBody>
      </p:sp>
      <p:sp>
        <p:nvSpPr>
          <p:cNvPr id="181" name="content.3.title"/>
          <p:cNvSpPr/>
          <p:nvPr/>
        </p:nvSpPr>
        <p:spPr>
          <a:xfrm>
            <a:off x="3576960" y="2494440"/>
            <a:ext cx="205704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接受员工对培训的反馈意见和建议</a:t>
            </a:r>
            <a:endParaRPr lang="en-US" sz="2000" b="0" strike="noStrike" spc="-1">
              <a:solidFill>
                <a:srgbClr val="000000"/>
              </a:solidFill>
              <a:latin typeface="Arial"/>
            </a:endParaRPr>
          </a:p>
        </p:txBody>
      </p:sp>
      <p:sp>
        <p:nvSpPr>
          <p:cNvPr id="182" name="content.4.subtitle"/>
          <p:cNvSpPr/>
          <p:nvPr/>
        </p:nvSpPr>
        <p:spPr>
          <a:xfrm>
            <a:off x="647424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lumMod val="85000"/>
                    <a:lumOff val="15000"/>
                  </a:schemeClr>
                </a:solidFill>
                <a:latin typeface="微软雅黑"/>
                <a:ea typeface="微软雅黑"/>
              </a:rPr>
              <a:t> </a:t>
            </a:r>
            <a:endParaRPr lang="en-US" sz="1600" b="0" strike="noStrike" spc="-1">
              <a:solidFill>
                <a:srgbClr val="000000"/>
              </a:solidFill>
              <a:latin typeface="Arial"/>
            </a:endParaRPr>
          </a:p>
        </p:txBody>
      </p:sp>
      <p:sp>
        <p:nvSpPr>
          <p:cNvPr id="183" name="content.4.title"/>
          <p:cNvSpPr/>
          <p:nvPr/>
        </p:nvSpPr>
        <p:spPr>
          <a:xfrm>
            <a:off x="6160680" y="2494440"/>
            <a:ext cx="208620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4" name="矩形 4"/>
          <p:cNvSpPr/>
          <p:nvPr/>
        </p:nvSpPr>
        <p:spPr>
          <a:xfrm>
            <a:off x="3462120" y="224784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5" name="content.2.title"/>
          <p:cNvSpPr/>
          <p:nvPr/>
        </p:nvSpPr>
        <p:spPr>
          <a:xfrm>
            <a:off x="3678120" y="2247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chemeClr val="dk1"/>
                </a:solidFill>
                <a:latin typeface="微软雅黑"/>
                <a:ea typeface="微软雅黑"/>
              </a:rPr>
              <a:t>不断更新培训内容和方法，跟上市场和行业发展</a:t>
            </a:r>
            <a:endParaRPr lang="en-US" sz="2000" b="0" strike="noStrike" spc="-1">
              <a:solidFill>
                <a:srgbClr val="000000"/>
              </a:solidFill>
              <a:latin typeface="Arial"/>
            </a:endParaRPr>
          </a:p>
        </p:txBody>
      </p:sp>
      <p:sp>
        <p:nvSpPr>
          <p:cNvPr id="186" name="content.2.content"/>
          <p:cNvSpPr/>
          <p:nvPr/>
        </p:nvSpPr>
        <p:spPr>
          <a:xfrm>
            <a:off x="3665160" y="3231360"/>
            <a:ext cx="2067120" cy="2919240"/>
          </a:xfrm>
          <a:prstGeom prst="rect">
            <a:avLst/>
          </a:prstGeom>
          <a:noFill/>
          <a:ln w="0">
            <a:noFill/>
          </a:ln>
        </p:spPr>
        <p:style>
          <a:lnRef idx="0"/>
          <a:fillRef idx="0"/>
          <a:effectRef idx="0"/>
          <a:fontRef idx="minor"/>
        </p:style>
        <p:txBody>
          <a:bodyPr lIns="0" tIns="0" rIns="0" bIns="0" anchor="t">
            <a:noAutofit/>
          </a:bodyPr>
          <a:lstStyle/>
          <a:p>
            <a:r>
              <a:rPr lang="zh-CN" sz="1800" b="0" strike="noStrike" spc="-1">
                <a:solidFill>
                  <a:schemeClr val="dk1">
                    <a:lumMod val="85000"/>
                    <a:lumOff val="15000"/>
                  </a:schemeClr>
                </a:solidFill>
                <a:latin typeface="微软雅黑"/>
                <a:ea typeface="微软雅黑"/>
              </a:rPr>
              <a:t>关注行业最新趋势</a:t>
            </a:r>
            <a:endParaRPr lang="en-US" sz="1800" b="0" strike="noStrike" spc="-1">
              <a:solidFill>
                <a:srgbClr val="000000"/>
              </a:solidFill>
              <a:latin typeface="Arial"/>
            </a:endParaRPr>
          </a:p>
          <a:p>
            <a:pPr defTabSz="914400">
              <a:lnSpc>
                <a:spcPct val="150000"/>
              </a:lnSpc>
              <a:tabLst>
                <a:tab pos="0"/>
              </a:tabLst>
            </a:pPr>
            <a:r>
              <a:rPr lang="zh-CN" sz="1800" b="0" strike="noStrike" spc="-1">
                <a:solidFill>
                  <a:schemeClr val="dk1">
                    <a:lumMod val="85000"/>
                    <a:lumOff val="15000"/>
                  </a:schemeClr>
                </a:solidFill>
                <a:latin typeface="微软雅黑"/>
                <a:ea typeface="微软雅黑"/>
              </a:rPr>
              <a:t>调整培训内容以适应变化的需求</a:t>
            </a:r>
            <a:endParaRPr lang="en-US" sz="1800" b="0" strike="noStrike" spc="-1">
              <a:solidFill>
                <a:srgbClr val="000000"/>
              </a:solidFill>
              <a:latin typeface="Arial"/>
            </a:endParaRPr>
          </a:p>
        </p:txBody>
      </p:sp>
      <p:sp>
        <p:nvSpPr>
          <p:cNvPr id="187" name="矩形 7"/>
          <p:cNvSpPr/>
          <p:nvPr/>
        </p:nvSpPr>
        <p:spPr>
          <a:xfrm>
            <a:off x="6197040" y="224784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8" name="content.3.title"/>
          <p:cNvSpPr/>
          <p:nvPr/>
        </p:nvSpPr>
        <p:spPr>
          <a:xfrm>
            <a:off x="6499800" y="2247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chemeClr val="dk1"/>
                </a:solidFill>
                <a:latin typeface="微软雅黑"/>
                <a:ea typeface="微软雅黑"/>
              </a:rPr>
              <a:t>建立良好的员工培训机制，实现持续学习和成长</a:t>
            </a:r>
            <a:endParaRPr lang="en-US" sz="2000" b="0" strike="noStrike" spc="-1">
              <a:solidFill>
                <a:srgbClr val="000000"/>
              </a:solidFill>
              <a:latin typeface="Arial"/>
            </a:endParaRPr>
          </a:p>
        </p:txBody>
      </p:sp>
      <p:sp>
        <p:nvSpPr>
          <p:cNvPr id="189" name="content.3.content"/>
          <p:cNvSpPr/>
          <p:nvPr/>
        </p:nvSpPr>
        <p:spPr>
          <a:xfrm>
            <a:off x="6413040" y="3231360"/>
            <a:ext cx="2095920" cy="865800"/>
          </a:xfrm>
          <a:prstGeom prst="rect">
            <a:avLst/>
          </a:prstGeom>
          <a:noFill/>
          <a:ln w="0">
            <a:noFill/>
          </a:ln>
        </p:spPr>
        <p:style>
          <a:lnRef idx="0"/>
          <a:fillRef idx="0"/>
          <a:effectRef idx="0"/>
          <a:fontRef idx="minor"/>
        </p:style>
        <p:txBody>
          <a:bodyPr lIns="0" tIns="0" rIns="0" bIns="0" anchor="t">
            <a:noAutofit/>
          </a:bodyPr>
          <a:lstStyle/>
          <a:p>
            <a:r>
              <a:rPr lang="zh-CN" sz="1800" b="0" strike="noStrike" spc="-1">
                <a:solidFill>
                  <a:schemeClr val="dk1">
                    <a:lumMod val="85000"/>
                    <a:lumOff val="15000"/>
                  </a:schemeClr>
                </a:solidFill>
                <a:latin typeface="微软雅黑"/>
                <a:ea typeface="微软雅黑"/>
              </a:rPr>
              <a:t>为员工提供学习机会和成长通道</a:t>
            </a:r>
            <a:endParaRPr lang="en-US" sz="1800" b="0" strike="noStrike" spc="-1">
              <a:solidFill>
                <a:srgbClr val="000000"/>
              </a:solidFill>
              <a:latin typeface="Arial"/>
            </a:endParaRPr>
          </a:p>
          <a:p>
            <a:pPr defTabSz="914400">
              <a:lnSpc>
                <a:spcPct val="150000"/>
              </a:lnSpc>
              <a:tabLst>
                <a:tab pos="0"/>
              </a:tabLst>
            </a:pPr>
            <a:r>
              <a:rPr lang="zh-CN" sz="1800" b="0" strike="noStrike" spc="-1">
                <a:solidFill>
                  <a:schemeClr val="dk1">
                    <a:lumMod val="85000"/>
                    <a:lumOff val="15000"/>
                  </a:schemeClr>
                </a:solidFill>
                <a:latin typeface="微软雅黑"/>
                <a:ea typeface="微软雅黑"/>
              </a:rPr>
              <a:t>激励员工自我提升和发展</a:t>
            </a:r>
            <a:endParaRPr lang="en-US" sz="1800" b="0" strike="noStrike" spc="-1">
              <a:solidFill>
                <a:srgbClr val="000000"/>
              </a:solidFill>
              <a:latin typeface="Arial"/>
            </a:endParaRPr>
          </a:p>
        </p:txBody>
      </p:sp>
      <p:sp>
        <p:nvSpPr>
          <p:cNvPr id="190" name="矩形 10"/>
          <p:cNvSpPr/>
          <p:nvPr/>
        </p:nvSpPr>
        <p:spPr>
          <a:xfrm>
            <a:off x="8930520" y="224784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1" name="content.4.title"/>
          <p:cNvSpPr/>
          <p:nvPr/>
        </p:nvSpPr>
        <p:spPr>
          <a:xfrm>
            <a:off x="9166320" y="2247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92" name="content.4.content"/>
          <p:cNvSpPr/>
          <p:nvPr/>
        </p:nvSpPr>
        <p:spPr>
          <a:xfrm>
            <a:off x="9166320" y="3231360"/>
            <a:ext cx="2076840" cy="8658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800" b="0" strike="noStrike" spc="-1">
                <a:solidFill>
                  <a:schemeClr val="dk1">
                    <a:lumMod val="85000"/>
                    <a:lumOff val="15000"/>
                  </a:schemeClr>
                </a:solidFill>
                <a:latin typeface="微软雅黑"/>
                <a:ea typeface="微软雅黑"/>
              </a:rPr>
              <a:t> </a:t>
            </a:r>
            <a:endParaRPr lang="en-US" sz="1800" b="0" strike="noStrike" spc="-1">
              <a:solidFill>
                <a:srgbClr val="000000"/>
              </a:solidFill>
              <a:latin typeface="Arial"/>
            </a:endParaRPr>
          </a:p>
        </p:txBody>
      </p:sp>
      <p:sp>
        <p:nvSpPr>
          <p:cNvPr id="193" name="title"/>
          <p:cNvSpPr/>
          <p:nvPr/>
        </p:nvSpPr>
        <p:spPr>
          <a:xfrm>
            <a:off x="454680" y="533520"/>
            <a:ext cx="10799640" cy="719640"/>
          </a:xfrm>
          <a:prstGeom prst="rect">
            <a:avLst/>
          </a:prstGeom>
          <a:noFill/>
          <a:ln w="0">
            <a:noFill/>
          </a:ln>
        </p:spPr>
        <p:style>
          <a:lnRef idx="0"/>
          <a:fillRef idx="0"/>
          <a:effectRef idx="0"/>
          <a:fontRef idx="minor"/>
        </p:style>
        <p:txBody>
          <a:bodyPr lIns="90000" tIns="47160" rIns="90000" bIns="47160" anchor="ctr">
            <a:normAutofit/>
          </a:bodyPr>
          <a:lstStyle/>
          <a:p>
            <a:pPr defTabSz="914400">
              <a:lnSpc>
                <a:spcPct val="100000"/>
              </a:lnSpc>
            </a:pPr>
            <a:r>
              <a:rPr lang="zh-CN" sz="3600" b="1" strike="noStrike" spc="299">
                <a:solidFill>
                  <a:schemeClr val="dk1">
                    <a:lumMod val="85000"/>
                    <a:lumOff val="15000"/>
                  </a:schemeClr>
                </a:solidFill>
                <a:latin typeface="Arial"/>
                <a:ea typeface="微软雅黑"/>
              </a:rPr>
              <a:t>持续改进员工培训计划的重要性</a:t>
            </a:r>
            <a:endParaRPr lang="en-US" sz="3600" b="0" strike="noStrike" spc="-1">
              <a:solidFill>
                <a:srgbClr val="000000"/>
              </a:solidFill>
              <a:latin typeface="Arial"/>
            </a:endParaRPr>
          </a:p>
        </p:txBody>
      </p:sp>
      <p:sp>
        <p:nvSpPr>
          <p:cNvPr id="194" name="矩形 14"/>
          <p:cNvSpPr/>
          <p:nvPr/>
        </p:nvSpPr>
        <p:spPr>
          <a:xfrm>
            <a:off x="718200" y="224784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5" name="content.1.title"/>
          <p:cNvSpPr/>
          <p:nvPr/>
        </p:nvSpPr>
        <p:spPr>
          <a:xfrm>
            <a:off x="870840" y="2247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chemeClr val="dk1"/>
                </a:solidFill>
                <a:latin typeface="微软雅黑"/>
                <a:ea typeface="微软雅黑"/>
              </a:rPr>
              <a:t>分析培训效果及时调整培训策略</a:t>
            </a:r>
            <a:endParaRPr lang="en-US" sz="2000" b="0" strike="noStrike" spc="-1">
              <a:solidFill>
                <a:srgbClr val="000000"/>
              </a:solidFill>
              <a:latin typeface="Arial"/>
            </a:endParaRPr>
          </a:p>
        </p:txBody>
      </p:sp>
      <p:sp>
        <p:nvSpPr>
          <p:cNvPr id="196" name="content.1.content"/>
          <p:cNvSpPr/>
          <p:nvPr/>
        </p:nvSpPr>
        <p:spPr>
          <a:xfrm>
            <a:off x="870480" y="3231360"/>
            <a:ext cx="2082960" cy="2987280"/>
          </a:xfrm>
          <a:prstGeom prst="rect">
            <a:avLst/>
          </a:prstGeom>
          <a:noFill/>
          <a:ln w="0">
            <a:noFill/>
          </a:ln>
        </p:spPr>
        <p:style>
          <a:lnRef idx="0"/>
          <a:fillRef idx="0"/>
          <a:effectRef idx="0"/>
          <a:fontRef idx="minor"/>
        </p:style>
        <p:txBody>
          <a:bodyPr lIns="0" tIns="0" rIns="0" bIns="0" anchor="t">
            <a:noAutofit/>
          </a:bodyPr>
          <a:lstStyle/>
          <a:p>
            <a:r>
              <a:rPr lang="zh-CN" sz="1800" b="0" strike="noStrike" spc="-1">
                <a:solidFill>
                  <a:schemeClr val="dk1">
                    <a:lumMod val="85000"/>
                    <a:lumOff val="15000"/>
                  </a:schemeClr>
                </a:solidFill>
                <a:latin typeface="微软雅黑"/>
                <a:ea typeface="微软雅黑"/>
              </a:rPr>
              <a:t>根据评估结果进行培训计划调整</a:t>
            </a:r>
            <a:endParaRPr lang="en-US" sz="1800" b="0" strike="noStrike" spc="-1">
              <a:solidFill>
                <a:srgbClr val="000000"/>
              </a:solidFill>
              <a:latin typeface="Arial"/>
            </a:endParaRPr>
          </a:p>
          <a:p>
            <a:pPr defTabSz="914400">
              <a:lnSpc>
                <a:spcPct val="150000"/>
              </a:lnSpc>
              <a:tabLst>
                <a:tab pos="0"/>
              </a:tabLst>
            </a:pPr>
            <a:r>
              <a:rPr lang="zh-CN" sz="1800" b="0" strike="noStrike" spc="-1">
                <a:solidFill>
                  <a:schemeClr val="dk1">
                    <a:lumMod val="85000"/>
                    <a:lumOff val="15000"/>
                  </a:schemeClr>
                </a:solidFill>
                <a:latin typeface="微软雅黑"/>
                <a:ea typeface="微软雅黑"/>
              </a:rPr>
              <a:t>及时解决培训中存在的问题</a:t>
            </a:r>
            <a:endParaRPr lang="en-US" sz="1800" b="0" strike="noStrike" spc="-1">
              <a:solidFill>
                <a:srgbClr val="000000"/>
              </a:solidFill>
              <a:latin typeface="Arial"/>
            </a:endParaRPr>
          </a:p>
        </p:txBody>
      </p:sp>
      <p:sp>
        <p:nvSpPr>
          <p:cNvPr id="197" name="流程图: 联系 1"/>
          <p:cNvSpPr/>
          <p:nvPr/>
        </p:nvSpPr>
        <p:spPr>
          <a:xfrm>
            <a:off x="789480" y="1596960"/>
            <a:ext cx="509040" cy="509040"/>
          </a:xfrm>
          <a:prstGeom prst="flowChartConnector">
            <a:avLst/>
          </a:prstGeom>
          <a:solidFill>
            <a:srgbClr val="4874CB"/>
          </a:solidFill>
          <a:ln>
            <a:solidFill>
              <a:srgbClr val="2E54A1"/>
            </a:solid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r>
              <a:rPr lang="en-US" sz="2300" b="0" strike="noStrike" spc="-1">
                <a:solidFill>
                  <a:schemeClr val="lt1"/>
                </a:solidFill>
                <a:latin typeface="微软雅黑"/>
                <a:ea typeface="微软雅黑"/>
              </a:rPr>
              <a:t>1</a:t>
            </a:r>
            <a:endParaRPr lang="en-US" sz="2300" b="0" strike="noStrike" spc="-1">
              <a:solidFill>
                <a:srgbClr val="FFFFFF"/>
              </a:solidFill>
              <a:latin typeface="Arial"/>
            </a:endParaRPr>
          </a:p>
        </p:txBody>
      </p:sp>
      <p:sp>
        <p:nvSpPr>
          <p:cNvPr id="198" name="流程图: 联系 2"/>
          <p:cNvSpPr/>
          <p:nvPr/>
        </p:nvSpPr>
        <p:spPr>
          <a:xfrm>
            <a:off x="3769200" y="1596960"/>
            <a:ext cx="509040" cy="509040"/>
          </a:xfrm>
          <a:prstGeom prst="flowChartConnector">
            <a:avLst/>
          </a:prstGeom>
          <a:solidFill>
            <a:srgbClr val="4874CB"/>
          </a:solidFill>
          <a:ln>
            <a:solidFill>
              <a:srgbClr val="2E54A1"/>
            </a:solid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r>
              <a:rPr lang="en-US" sz="2300" b="0" strike="noStrike" spc="-1">
                <a:solidFill>
                  <a:schemeClr val="lt1"/>
                </a:solidFill>
                <a:latin typeface="微软雅黑"/>
                <a:ea typeface="微软雅黑"/>
              </a:rPr>
              <a:t>2</a:t>
            </a:r>
            <a:endParaRPr lang="en-US" sz="2300" b="0" strike="noStrike" spc="-1">
              <a:solidFill>
                <a:srgbClr val="FFFFFF"/>
              </a:solidFill>
              <a:latin typeface="Arial"/>
            </a:endParaRPr>
          </a:p>
        </p:txBody>
      </p:sp>
      <p:sp>
        <p:nvSpPr>
          <p:cNvPr id="199" name="流程图: 联系 3"/>
          <p:cNvSpPr/>
          <p:nvPr/>
        </p:nvSpPr>
        <p:spPr>
          <a:xfrm>
            <a:off x="6499800" y="1596960"/>
            <a:ext cx="509040" cy="509040"/>
          </a:xfrm>
          <a:prstGeom prst="flowChartConnector">
            <a:avLst/>
          </a:prstGeom>
          <a:solidFill>
            <a:srgbClr val="4874CB"/>
          </a:solidFill>
          <a:ln>
            <a:solidFill>
              <a:srgbClr val="2E54A1"/>
            </a:solid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r>
              <a:rPr lang="en-US" sz="2300" b="0" strike="noStrike" spc="-1">
                <a:solidFill>
                  <a:schemeClr val="lt1"/>
                </a:solidFill>
                <a:latin typeface="微软雅黑"/>
                <a:ea typeface="微软雅黑"/>
              </a:rPr>
              <a:t>3</a:t>
            </a:r>
            <a:endParaRPr lang="en-US" sz="2300" b="0" strike="noStrike" spc="-1">
              <a:solidFill>
                <a:srgbClr val="FFFFFF"/>
              </a:solidFill>
              <a:latin typeface="Arial"/>
            </a:endParaRPr>
          </a:p>
        </p:txBody>
      </p:sp>
      <p:sp>
        <p:nvSpPr>
          <p:cNvPr id="200" name="流程图: 联系 17"/>
          <p:cNvSpPr/>
          <p:nvPr/>
        </p:nvSpPr>
        <p:spPr>
          <a:xfrm>
            <a:off x="9230400" y="1596960"/>
            <a:ext cx="509040" cy="509040"/>
          </a:xfrm>
          <a:prstGeom prst="flowChartConnector">
            <a:avLst/>
          </a:prstGeom>
          <a:solidFill>
            <a:srgbClr val="4874CB"/>
          </a:solidFill>
          <a:ln>
            <a:solidFill>
              <a:srgbClr val="2E54A1"/>
            </a:solid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r>
              <a:rPr lang="en-US" sz="2300" b="0" strike="noStrike" spc="-1">
                <a:solidFill>
                  <a:schemeClr val="lt1"/>
                </a:solidFill>
                <a:latin typeface="微软雅黑"/>
                <a:ea typeface="微软雅黑"/>
              </a:rPr>
              <a:t>4</a:t>
            </a:r>
            <a:endParaRPr lang="en-US" sz="2300" b="0" strike="noStrike" spc="-1">
              <a:solidFill>
                <a:srgbClr val="FFFFFF"/>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https://d.book118.com/286214211222010100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125</Paragraphs>
  <Slides>20</Slides>
  <Notes>5</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工作汇报工作过程中的员工培训与成长记录</vt:lpstr>
      <vt:lpstr>目录</vt:lpstr>
      <vt:lpstr>第1章 员工培训和成长的重要性</vt:lpstr>
      <vt:lpstr> </vt:lpstr>
      <vt:lpstr>PowerPoint Presentation</vt:lpstr>
      <vt:lpstr> </vt:lpstr>
      <vt:lpstr>PowerPoint Presentation</vt:lpstr>
      <vt:lpstr>PowerPoint Presentation</vt:lpstr>
      <vt:lpstr>PowerPoint Presentation</vt:lpstr>
      <vt:lpstr>第2章 员工培训的策略和方法</vt:lpstr>
      <vt:lpstr>制定员工培训计划的关键要素</vt:lpstr>
      <vt:lpstr>PowerPoint Presentation</vt:lpstr>
      <vt:lpstr>PowerPoint Presentation</vt:lpstr>
      <vt:lpstr>PowerPoint Presentation</vt:lpstr>
      <vt:lpstr> </vt:lpstr>
      <vt:lpstr>第三章 员工培训的评估和反馈</vt:lpstr>
      <vt:lpstr> </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2024-09-25T03:03:35.441</cp:lastPrinted>
  <dcterms:created xsi:type="dcterms:W3CDTF">2024-09-24T19:03:35Z</dcterms:created>
  <dcterms:modified xsi:type="dcterms:W3CDTF">2024-09-24T19:03:37Z</dcterms:modified>
</cp:coreProperties>
</file>