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12D3E1-C086-4A62-BFBC-BD72A8818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ED7A1A-54E2-49E7-A8D7-15B60987C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9C9B9-7F7A-4C05-BE1E-FAF0ED966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2D4564-24CB-4679-852F-1F33B03DA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A90E5E-8FAF-406E-85E0-C2EBA20F6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4E6564-D92E-4748-B163-C3E20E6E5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845169-1F8B-4DD9-88C8-A1DAE9EFC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CF3E05-146D-41FF-B576-A419028AF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D13076-977C-4889-8310-70EE55EFC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3E0D5D-C328-4F64-A806-4E9B24398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55BA10-4704-4AF9-8565-46AB5CD68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21523122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护理常见的ppt课件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护理技能与操作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护理伦理与法律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护理教育与培训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护理是一门关注人类健康、疾病和死亡的学科，它涉及到对患者的照顾、病情观察、康复指导等方面。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护理在医疗保健体系中扮演着至关重要的角色，它能够提供患者必要的医疗照顾，协助医生进行治疗，提高患者的治疗效果和生活质量。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21" r="1492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339" r="1533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护理的基本原则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护理工作需要从整体的角度出发，全面考虑患者的生理、心理和社会需求。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护理人员应尊重患者的人格尊严和隐私，关注患者的感受和需求。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护理工作应遵循科学的方法和程序，确保护理行为的准确性和有效性。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护理人员应保持与医生的治疗方案一致，确保患者得到连贯、协调的护理服务。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整体性原则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人性化原则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科学性原则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一致性原则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77" r="314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313" r="3431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提高患者的治疗效果和生活质量，促进患者的身心健康。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提供患者必要的医疗照顾，协助医生进行治疗，监测患者的病情变化，评估患者的健康状况，为患者提供康复指导和生活支持。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注意保暖，避免受凉。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遵医嘱治疗，按时服药。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总结词：感冒是常见的呼吸道疾病，需要从生活、饮食、药物等方面进行护理。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多喝水，保持室内空气湿润。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饮食清淡，多吃蔬菜水果。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6302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60531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78017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1021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总结词：高血压需要长期控制，合理的护理措施对于控制血压非常重要。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31854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02770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502382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02110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06078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57202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0243446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56542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定期监测血压，记录血压情况。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76302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260531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758967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021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饮食低盐、低脂、低热量。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31854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02770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50120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02110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适量运动，保持体重在正常范围。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806078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0757202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24344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256542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避免情绪波动，保持心情愉悦。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糖尿病护理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总结词：糖尿病是一种慢性代谢性疾病，需要从饮食、运动、药物等方面进行护理。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控制饮食，定时定量进餐。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监测血糖，记录血糖情况。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遵医嘱治疗，按时服药。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适量运动，保持身体健康。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768485" y="3856609"/>
            <a:ext cx="1333631" cy="1748539"/>
          </a:xfrm>
          <a:custGeom>
            <a:rect l="l" t="t" r="r" b="b"/>
            <a:pathLst>
              <a:path w="110" h="145">
                <a:moveTo>
                  <a:pt x="26" y="3"/>
                </a:moveTo>
                <a:cubicBezTo>
                  <a:pt x="14" y="0"/>
                  <a:pt x="0" y="30"/>
                  <a:pt x="12" y="68"/>
                </a:cubicBezTo>
                <a:cubicBezTo>
                  <a:pt x="26" y="112"/>
                  <a:pt x="50" y="142"/>
                  <a:pt x="81" y="143"/>
                </a:cubicBezTo>
                <a:cubicBezTo>
                  <a:pt x="110" y="145"/>
                  <a:pt x="111" y="119"/>
                  <a:pt x="93" y="78"/>
                </a:cubicBezTo>
                <a:cubicBezTo>
                  <a:pt x="76" y="43"/>
                  <a:pt x="38" y="5"/>
                  <a:pt x="26" y="3"/>
                </a:cubicBezTo>
                <a:close/>
              </a:path>
            </a:pathLst>
          </a:cu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359093" y="3744415"/>
            <a:ext cx="1466995" cy="1157930"/>
          </a:xfrm>
          <a:custGeom>
            <a:rect l="l" t="t" r="r" b="b"/>
            <a:pathLst>
              <a:path w="122" h="96">
                <a:moveTo>
                  <a:pt x="2" y="5"/>
                </a:moveTo>
                <a:cubicBezTo>
                  <a:pt x="0" y="13"/>
                  <a:pt x="34" y="53"/>
                  <a:pt x="69" y="74"/>
                </a:cubicBezTo>
                <a:cubicBezTo>
                  <a:pt x="103" y="94"/>
                  <a:pt x="122" y="96"/>
                  <a:pt x="119" y="75"/>
                </a:cubicBezTo>
                <a:cubicBezTo>
                  <a:pt x="116" y="55"/>
                  <a:pt x="97" y="37"/>
                  <a:pt x="67" y="19"/>
                </a:cubicBezTo>
                <a:cubicBezTo>
                  <a:pt x="52" y="10"/>
                  <a:pt x="36" y="4"/>
                  <a:pt x="24" y="2"/>
                </a:cubicBezTo>
                <a:cubicBezTo>
                  <a:pt x="11" y="0"/>
                  <a:pt x="2" y="1"/>
                  <a:pt x="2" y="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205397" y="2290121"/>
            <a:ext cx="973763" cy="1049970"/>
          </a:xfrm>
          <a:custGeom>
            <a:rect l="l" t="t" r="r" b="b"/>
            <a:pathLst>
              <a:path w="81" h="87">
                <a:moveTo>
                  <a:pt x="62" y="84"/>
                </a:moveTo>
                <a:cubicBezTo>
                  <a:pt x="73" y="87"/>
                  <a:pt x="81" y="66"/>
                  <a:pt x="71" y="45"/>
                </a:cubicBezTo>
                <a:cubicBezTo>
                  <a:pt x="60" y="24"/>
                  <a:pt x="47" y="12"/>
                  <a:pt x="27" y="6"/>
                </a:cubicBezTo>
                <a:cubicBezTo>
                  <a:pt x="6" y="0"/>
                  <a:pt x="0" y="8"/>
                  <a:pt x="8" y="29"/>
                </a:cubicBezTo>
                <a:cubicBezTo>
                  <a:pt x="16" y="50"/>
                  <a:pt x="50" y="82"/>
                  <a:pt x="62" y="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017829" y="2436186"/>
            <a:ext cx="1661748" cy="1047853"/>
          </a:xfrm>
          <a:custGeom>
            <a:rect l="l" t="t" r="r" b="b"/>
            <a:pathLst>
              <a:path w="138" h="87">
                <a:moveTo>
                  <a:pt x="135" y="83"/>
                </a:moveTo>
                <a:cubicBezTo>
                  <a:pt x="138" y="76"/>
                  <a:pt x="111" y="43"/>
                  <a:pt x="79" y="25"/>
                </a:cubicBezTo>
                <a:cubicBezTo>
                  <a:pt x="48" y="6"/>
                  <a:pt x="25" y="0"/>
                  <a:pt x="13" y="12"/>
                </a:cubicBezTo>
                <a:cubicBezTo>
                  <a:pt x="0" y="25"/>
                  <a:pt x="16" y="43"/>
                  <a:pt x="52" y="64"/>
                </a:cubicBezTo>
                <a:cubicBezTo>
                  <a:pt x="71" y="75"/>
                  <a:pt x="91" y="81"/>
                  <a:pt x="107" y="84"/>
                </a:cubicBezTo>
                <a:cubicBezTo>
                  <a:pt x="123" y="87"/>
                  <a:pt x="134" y="87"/>
                  <a:pt x="135" y="8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102952" y="2918834"/>
            <a:ext cx="988580" cy="749374"/>
          </a:xfrm>
          <a:custGeom>
            <a:rect l="l" t="t" r="r" b="b"/>
            <a:pathLst>
              <a:path w="82" h="62">
                <a:moveTo>
                  <a:pt x="7" y="44"/>
                </a:moveTo>
                <a:cubicBezTo>
                  <a:pt x="14" y="51"/>
                  <a:pt x="24" y="54"/>
                  <a:pt x="36" y="57"/>
                </a:cubicBezTo>
                <a:cubicBezTo>
                  <a:pt x="49" y="59"/>
                  <a:pt x="58" y="62"/>
                  <a:pt x="69" y="56"/>
                </a:cubicBezTo>
                <a:cubicBezTo>
                  <a:pt x="80" y="50"/>
                  <a:pt x="82" y="37"/>
                  <a:pt x="64" y="20"/>
                </a:cubicBezTo>
                <a:cubicBezTo>
                  <a:pt x="47" y="4"/>
                  <a:pt x="32" y="0"/>
                  <a:pt x="16" y="5"/>
                </a:cubicBezTo>
                <a:cubicBezTo>
                  <a:pt x="0" y="10"/>
                  <a:pt x="0" y="37"/>
                  <a:pt x="7" y="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53309" y="3532728"/>
            <a:ext cx="1706201" cy="1166398"/>
          </a:xfrm>
          <a:custGeom>
            <a:rect l="l" t="t" r="r" b="b"/>
            <a:pathLst>
              <a:path w="142" h="97">
                <a:moveTo>
                  <a:pt x="132" y="19"/>
                </a:moveTo>
                <a:cubicBezTo>
                  <a:pt x="127" y="14"/>
                  <a:pt x="114" y="8"/>
                  <a:pt x="98" y="5"/>
                </a:cubicBezTo>
                <a:cubicBezTo>
                  <a:pt x="82" y="1"/>
                  <a:pt x="62" y="0"/>
                  <a:pt x="47" y="5"/>
                </a:cubicBezTo>
                <a:cubicBezTo>
                  <a:pt x="13" y="15"/>
                  <a:pt x="0" y="34"/>
                  <a:pt x="22" y="63"/>
                </a:cubicBezTo>
                <a:cubicBezTo>
                  <a:pt x="46" y="94"/>
                  <a:pt x="78" y="97"/>
                  <a:pt x="110" y="80"/>
                </a:cubicBezTo>
                <a:cubicBezTo>
                  <a:pt x="138" y="66"/>
                  <a:pt x="142" y="30"/>
                  <a:pt x="132" y="19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V="1">
            <a:off x="6809988" y="3084536"/>
            <a:ext cx="1552602" cy="211102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V="1">
            <a:off x="5698628" y="1934486"/>
            <a:ext cx="1403489" cy="514401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 flipV="1">
            <a:off x="3435689" y="2328225"/>
            <a:ext cx="1297644" cy="4445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3435689" y="4002674"/>
            <a:ext cx="1570721" cy="776892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6790935" y="5349006"/>
            <a:ext cx="13463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9085628" y="4002674"/>
            <a:ext cx="1280710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7493738" y="4320205"/>
            <a:ext cx="13463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TextBox 15"/>
          <p:cNvSpPr txBox="1"/>
          <p:nvPr/>
        </p:nvSpPr>
        <p:spPr>
          <a:xfrm>
            <a:off x="7211507" y="1101490"/>
            <a:ext cx="2257425" cy="118863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注意休息，避免过度劳累。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55968" y="2436186"/>
            <a:ext cx="2257425" cy="1138879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饮食低盐、低脂、低热量。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939120" y="3744415"/>
            <a:ext cx="2257425" cy="1166398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控制情绪，避免情绪波动。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271740" y="5067174"/>
            <a:ext cx="2257425" cy="120495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遵医嘱治疗，按时服药。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4842" y="1594651"/>
            <a:ext cx="2257425" cy="13909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总结词：心脏病需要从生活、饮食、药物等方面进行护理，避免病情加重。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94842" y="4060187"/>
            <a:ext cx="225742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心脏病护理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护理技能与操作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https://d.book118.com/286215231221010034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2024-09-04T07:54:08.883</cp:lastPrinted>
  <dcterms:created xsi:type="dcterms:W3CDTF">2024-09-03T23:54:08Z</dcterms:created>
  <dcterms:modified xsi:type="dcterms:W3CDTF">2024-09-03T23:54:10Z</dcterms:modified>
</cp:coreProperties>
</file>