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225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00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2" Type="http://schemas.openxmlformats.org/officeDocument/2006/relationships/image" Target="../media/image1.png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24EC57-A289-4D19-AE19-A0BF52C02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2D946-F731-44BD-B446-656A1F2BF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F4DB0-3937-42F7-90EC-47AAD7899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1FF377-C2CE-47B4-ADA5-C062BDDAD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092EAA-BE05-4C51-9485-DF0F029A7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861014-393F-408D-8978-58CBE21F1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C2BDC8-4ABF-472D-99CA-B53B96C28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8D8DC8-5F7C-4B69-BAB9-511A7AF62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BF65E8-FB60-409D-BA83-92AC659AD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FCAA1-E267-47EB-A985-6468785B3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8AEAB-FB84-4857-A6EB-A2B8623AA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5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6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678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" descr="C:/Users/kingsoft/AppData/Local/Temp/fig2wpp/@png2x_bg1-2083&amp;10884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90" name="Rectangle 17_#color-2083&amp;10168"/>
          <p:cNvSpPr/>
          <p:nvPr userDrawn="1">
            <p:custDataLst>
              <p:tags r:id="rId3"/>
            </p:custDataLst>
          </p:nvPr>
        </p:nvSpPr>
        <p:spPr>
          <a:xfrm>
            <a:off x="1527048" y="1655064"/>
            <a:ext cx="978408" cy="118872"/>
          </a:xfrm>
          <a:prstGeom prst="roundRect">
            <a:avLst>
              <a:gd name="adj" fmla="val 48462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 anchor="b">
            <a:normAutofit/>
          </a:bodyPr>
          <a:lstStyle>
            <a:lvl1pPr>
              <a:defRPr sz="4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0" name="bg_#color-2083&amp;10185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9" name="图片 8" descr="C:/Users/kingsoft/AppData/Local/Temp/fig2wpp/@png2x_bg-2083&amp;11381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588" y="0"/>
            <a:ext cx="12188825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619250" y="3598545"/>
            <a:ext cx="9735185" cy="2066925"/>
          </a:xfrm>
        </p:spPr>
        <p:txBody>
          <a:bodyPr wrap="square" anchor="t">
            <a:normAutofit/>
          </a:bodyPr>
          <a:lstStyle>
            <a:lvl1pPr algn="l">
              <a:defRPr sz="5400">
                <a:solidFill>
                  <a:srgbClr val="FFFFFF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619250" y="441960"/>
            <a:ext cx="10325100" cy="3040380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11900" b="1">
                <a:solidFill>
                  <a:srgbClr val="FFFFFF"/>
                </a:solidFill>
                <a:latin typeface="+mj-lt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61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198" y="1316350"/>
            <a:ext cx="10515000" cy="213965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198" y="465900"/>
            <a:ext cx="10514999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784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C:/Users/kingsoft/AppData/Local/Temp/fig2wpp/Vector_#color-2083&amp;11386.png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22568" r:id="rId2"/>
    <p:sldLayoutId id="2147522569" r:id="rId3"/>
    <p:sldLayoutId id="2147522570" r:id="rId4"/>
    <p:sldLayoutId id="2147522571" r:id="rId5"/>
    <p:sldLayoutId id="2147522572" r:id="rId6"/>
    <p:sldLayoutId id="2147522573" r:id="rId7"/>
    <p:sldLayoutId id="2147522574" r:id="rId8"/>
    <p:sldLayoutId id="2147522575" r:id="rId9"/>
    <p:sldLayoutId id="2147522576" r:id="rId10"/>
    <p:sldLayoutId id="214752257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image" Target="../media/image4.png" /><Relationship Id="rId13" Type="http://schemas.openxmlformats.org/officeDocument/2006/relationships/tags" Target="../tags/tag85.xml" /><Relationship Id="rId14" Type="http://schemas.openxmlformats.org/officeDocument/2006/relationships/tags" Target="../tags/tag86.xml" /><Relationship Id="rId15" Type="http://schemas.openxmlformats.org/officeDocument/2006/relationships/tags" Target="../tags/tag87.xml" /><Relationship Id="rId16" Type="http://schemas.openxmlformats.org/officeDocument/2006/relationships/tags" Target="../tags/tag88.xml" /><Relationship Id="rId17" Type="http://schemas.openxmlformats.org/officeDocument/2006/relationships/tags" Target="../tags/tag89.xml" /><Relationship Id="rId18" Type="http://schemas.openxmlformats.org/officeDocument/2006/relationships/tags" Target="../tags/tag90.xml" /><Relationship Id="rId19" Type="http://schemas.openxmlformats.org/officeDocument/2006/relationships/tags" Target="../tags/tag91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92.xml" /><Relationship Id="rId21" Type="http://schemas.openxmlformats.org/officeDocument/2006/relationships/tags" Target="../tags/tag93.xml" /><Relationship Id="rId22" Type="http://schemas.openxmlformats.org/officeDocument/2006/relationships/tags" Target="../tags/tag94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18" Type="http://schemas.openxmlformats.org/officeDocument/2006/relationships/tags" Target="../tags/tag145.xml" /><Relationship Id="rId19" Type="http://schemas.openxmlformats.org/officeDocument/2006/relationships/tags" Target="../tags/tag146.xml" /><Relationship Id="rId2" Type="http://schemas.openxmlformats.org/officeDocument/2006/relationships/tags" Target="../tags/tag129.xml" /><Relationship Id="rId20" Type="http://schemas.openxmlformats.org/officeDocument/2006/relationships/tags" Target="../tags/tag147.xml" /><Relationship Id="rId21" Type="http://schemas.openxmlformats.org/officeDocument/2006/relationships/tags" Target="../tags/tag148.xml" /><Relationship Id="rId22" Type="http://schemas.openxmlformats.org/officeDocument/2006/relationships/tags" Target="../tags/tag149.xml" /><Relationship Id="rId23" Type="http://schemas.openxmlformats.org/officeDocument/2006/relationships/tags" Target="../tags/tag150.xml" /><Relationship Id="rId24" Type="http://schemas.openxmlformats.org/officeDocument/2006/relationships/tags" Target="../tags/tag151.xml" /><Relationship Id="rId25" Type="http://schemas.openxmlformats.org/officeDocument/2006/relationships/tags" Target="../tags/tag152.xml" /><Relationship Id="rId26" Type="http://schemas.openxmlformats.org/officeDocument/2006/relationships/tags" Target="../tags/tag153.xml" /><Relationship Id="rId27" Type="http://schemas.openxmlformats.org/officeDocument/2006/relationships/tags" Target="../tags/tag154.xml" /><Relationship Id="rId28" Type="http://schemas.openxmlformats.org/officeDocument/2006/relationships/tags" Target="../tags/tag155.xml" /><Relationship Id="rId29" Type="http://schemas.openxmlformats.org/officeDocument/2006/relationships/tags" Target="../tags/tag156.xml" /><Relationship Id="rId3" Type="http://schemas.openxmlformats.org/officeDocument/2006/relationships/tags" Target="../tags/tag130.xml" /><Relationship Id="rId30" Type="http://schemas.openxmlformats.org/officeDocument/2006/relationships/tags" Target="../tags/tag157.xml" /><Relationship Id="rId31" Type="http://schemas.openxmlformats.org/officeDocument/2006/relationships/tags" Target="../tags/tag158.xml" /><Relationship Id="rId32" Type="http://schemas.openxmlformats.org/officeDocument/2006/relationships/tags" Target="../tags/tag159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18" Type="http://schemas.openxmlformats.org/officeDocument/2006/relationships/tags" Target="../tags/tag195.xml" /><Relationship Id="rId19" Type="http://schemas.openxmlformats.org/officeDocument/2006/relationships/tags" Target="../tags/tag196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224154131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>
            <a:normAutofit/>
          </a:bodyPr>
          <a:lstStyle/>
          <a:p>
            <a:r>
              <a:rPr lang="zh-CN" altLang="en-US"/>
              <a:t>心理健康教学培训中的人际关系和沟通技巧培养</a:t>
            </a:r>
            <a:endParaRPr lang="zh-CN" altLang="en-US"/>
          </a:p>
        </p:txBody>
      </p:sp>
      <p:sp>
        <p:nvSpPr>
          <p:cNvPr id="1048650" name="年份"/>
          <p:cNvSpPr>
            <a:spLocks noGrp="1"/>
          </p:cNvSpPr>
          <p:nvPr>
            <p:ph type="body" sz="quarter" idx="15"/>
            <p:custDataLst>
              <p:tags r:id="rId3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>
            <a:normAutofit/>
          </a:bodyPr>
          <a:lstStyle/>
          <a:p>
            <a:r>
              <a:rPr lang="en-US" altLang="zh-CN"/>
              <a:t>20XX</a:t>
            </a:r>
            <a:endParaRPr lang="en-US" altLang="zh-CN"/>
          </a:p>
        </p:txBody>
      </p:sp>
      <p:sp>
        <p:nvSpPr>
          <p:cNvPr id="1048652" name="文本占位符 14"/>
          <p:cNvSpPr>
            <a:spLocks noGrp="1"/>
          </p:cNvSpPr>
          <p:nvPr>
            <p:ph type="body" sz="quarter" idx="18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2" name="序号"/>
          <p:cNvSpPr txBox="1"/>
          <p:nvPr>
            <p:custDataLst>
              <p:tags r:id="rId4"/>
            </p:custDataLst>
          </p:nvPr>
        </p:nvSpPr>
        <p:spPr>
          <a:xfrm>
            <a:off x="1561178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lt"/>
                <a:ea typeface="+mj-ea"/>
              </a:rPr>
              <a:t>01</a:t>
            </a:r>
            <a:endParaRPr lang="en-US" sz="4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5"/>
            </p:custDataLst>
          </p:nvPr>
        </p:nvSpPr>
        <p:spPr>
          <a:xfrm>
            <a:off x="1553727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1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11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6"/>
            </p:custDataLst>
          </p:nvPr>
        </p:nvSpPr>
        <p:spPr>
          <a:xfrm>
            <a:off x="3300486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lt"/>
                <a:ea typeface="+mj-ea"/>
              </a:rPr>
              <a:t>02</a:t>
            </a:r>
            <a:endParaRPr lang="en-US" sz="4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7"/>
            </p:custDataLst>
          </p:nvPr>
        </p:nvSpPr>
        <p:spPr>
          <a:xfrm>
            <a:off x="3293035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1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心理健康教学培训中人际关系的重要性</a:t>
            </a:r>
            <a:endParaRPr lang="zh-CN" altLang="en-US" sz="11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0" name="序号"/>
          <p:cNvSpPr txBox="1"/>
          <p:nvPr>
            <p:custDataLst>
              <p:tags r:id="rId8"/>
            </p:custDataLst>
          </p:nvPr>
        </p:nvSpPr>
        <p:spPr>
          <a:xfrm>
            <a:off x="5039794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lt"/>
                <a:ea typeface="+mj-ea"/>
              </a:rPr>
              <a:t>03</a:t>
            </a:r>
            <a:endParaRPr lang="en-US" sz="4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9"/>
            </p:custDataLst>
          </p:nvPr>
        </p:nvSpPr>
        <p:spPr>
          <a:xfrm>
            <a:off x="5032343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1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沟通技巧在心理健康教学中的作用</a:t>
            </a:r>
            <a:endParaRPr lang="zh-CN" altLang="en-US" sz="11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10"/>
            </p:custDataLst>
          </p:nvPr>
        </p:nvSpPr>
        <p:spPr>
          <a:xfrm>
            <a:off x="6779102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lt"/>
                <a:ea typeface="+mj-ea"/>
              </a:rPr>
              <a:t>04</a:t>
            </a:r>
            <a:endParaRPr lang="en-US" sz="4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11"/>
            </p:custDataLst>
          </p:nvPr>
        </p:nvSpPr>
        <p:spPr>
          <a:xfrm>
            <a:off x="6771651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1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心理健康教学中人际关系与沟通技巧的结合</a:t>
            </a:r>
            <a:endParaRPr lang="zh-CN" altLang="en-US" sz="11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pic>
        <p:nvPicPr>
          <p:cNvPr id="2097165" name="图片 22" descr="C:/Users/kingsoft/AppData/Local/Temp/fig2wpp/@png2x_Line 1 (Stroke)_#color-2083&amp;11019.png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077914" y="3368114"/>
            <a:ext cx="23063" cy="687048"/>
          </a:xfrm>
          <a:prstGeom prst="rect">
            <a:avLst/>
          </a:prstGeom>
        </p:spPr>
      </p:pic>
      <p:pic>
        <p:nvPicPr>
          <p:cNvPr id="2097167" name="图片 23" descr="C:/Users/kingsoft/AppData/Local/Temp/fig2wpp/@png2x_Line 2 (Stroke)_#color-2083&amp;11020.png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4817222" y="3368114"/>
            <a:ext cx="23063" cy="687048"/>
          </a:xfrm>
          <a:prstGeom prst="rect">
            <a:avLst/>
          </a:prstGeom>
        </p:spPr>
      </p:pic>
      <p:pic>
        <p:nvPicPr>
          <p:cNvPr id="2097169" name="图片 24" descr="C:/Users/kingsoft/AppData/Local/Temp/fig2wpp/@png2x_Line 3 (Stroke)_#color-2083&amp;11021.png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6556530" y="3368114"/>
            <a:ext cx="23063" cy="687048"/>
          </a:xfrm>
          <a:prstGeom prst="rect">
            <a:avLst/>
          </a:prstGeom>
        </p:spPr>
      </p:pic>
      <p:sp>
        <p:nvSpPr>
          <p:cNvPr id="1048818" name="序号"/>
          <p:cNvSpPr txBox="1"/>
          <p:nvPr>
            <p:custDataLst>
              <p:tags r:id="rId16"/>
            </p:custDataLst>
          </p:nvPr>
        </p:nvSpPr>
        <p:spPr>
          <a:xfrm>
            <a:off x="8518410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lt"/>
                <a:ea typeface="+mj-ea"/>
              </a:rPr>
              <a:t>05</a:t>
            </a:r>
            <a:endParaRPr lang="en-US" sz="4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7"/>
            </p:custDataLst>
          </p:nvPr>
        </p:nvSpPr>
        <p:spPr>
          <a:xfrm>
            <a:off x="8510959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7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实践应用：人际关系和沟通技巧的实际操作与体验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pic>
        <p:nvPicPr>
          <p:cNvPr id="2097171" name="图片 11" descr="C:/Users/kingsoft/AppData/Local/Temp/fig2wpp/@png2x_Line 3 (Stroke)_#color-2083&amp;11021.png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95838" y="3368114"/>
            <a:ext cx="23063" cy="687048"/>
          </a:xfrm>
          <a:prstGeom prst="rect">
            <a:avLst/>
          </a:prstGeom>
        </p:spPr>
      </p:pic>
      <p:sp>
        <p:nvSpPr>
          <p:cNvPr id="1048822" name="序号"/>
          <p:cNvSpPr txBox="1"/>
          <p:nvPr>
            <p:custDataLst>
              <p:tags r:id="rId19"/>
            </p:custDataLst>
          </p:nvPr>
        </p:nvSpPr>
        <p:spPr>
          <a:xfrm>
            <a:off x="10257722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lt"/>
                <a:ea typeface="+mj-ea"/>
              </a:rPr>
              <a:t>06</a:t>
            </a:r>
            <a:endParaRPr lang="en-US" sz="4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20"/>
            </p:custDataLst>
          </p:nvPr>
        </p:nvSpPr>
        <p:spPr>
          <a:xfrm>
            <a:off x="10250271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7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评估与反馈：对人际关系和沟通技巧培养的效果评估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pic>
        <p:nvPicPr>
          <p:cNvPr id="2097173" name="图片 19" descr="C:/Users/kingsoft/AppData/Local/Temp/fig2wpp/@png2x_Line 3 (Stroke)_#color-2083&amp;11021.png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0035146" y="3368114"/>
            <a:ext cx="23063" cy="687048"/>
          </a:xfrm>
          <a:prstGeom prst="rect">
            <a:avLst/>
          </a:prstGeom>
        </p:spPr>
      </p:pic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8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心理健康教学培训中人际关系的重要性</a:t>
            </a:r>
            <a:endParaRPr lang="zh-CN" altLang="en-US"/>
          </a:p>
        </p:txBody>
      </p:sp>
      <p:sp>
        <p:nvSpPr>
          <p:cNvPr id="10489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人际关系对心理健康的影响</a:t>
            </a:r>
            <a:endParaRPr lang="zh-CN" altLang="en-US"/>
          </a:p>
        </p:txBody>
      </p:sp>
      <p:sp>
        <p:nvSpPr>
          <p:cNvPr id="104896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良好的人际关系有助于个体建立自信、自尊和自我价值感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良好的人际关系有助于提高个体的心理健康水平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人际关系紧张可能导致心理压力、焦虑、抑郁等心理问题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人际关系对个体的社会适应能力、人际关系处理能力等方面也有重要影响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建立良好人际关系的必要性</a:t>
            </a:r>
            <a:endParaRPr lang="zh-CN" altLang="en-US"/>
          </a:p>
        </p:txBody>
      </p:sp>
      <p:sp>
        <p:nvSpPr>
          <p:cNvPr id="104903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4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团队合作：良好的人际关系有助于建立团队合作，提高工作效率和成果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社交能力：良好的人际关系有助于提高社交能力，更好地适应社会环境和人际关系变化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心理健康：良好的人际关系有助于保持心理健康，减少心理压力和焦虑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沟通技巧：良好的人际关系有助于提高沟通技巧，更好地理解和应对他人的需求和感受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心理健康教学中人际关系培养的方法</a:t>
            </a:r>
            <a:endParaRPr lang="zh-CN" altLang="en-US"/>
          </a:p>
        </p:txBody>
      </p:sp>
      <p:sp>
        <p:nvSpPr>
          <p:cNvPr id="104909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建立信任：通过分享个人信息和倾听他人，建立信任关系。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自我认知：了解自己的优点和缺点，接受并尊重他人。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团队合作：鼓励团队合作，培养集体荣誉感和责任感。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积极沟通：使用积极的语言和肢体语言，表达自己的感受和需求。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冲突解决：学会处理冲突，寻求双赢的解决方案。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同理心：站在对方的角度思考问题，理解他人的感受和需求。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沟通技巧在心理健康教学中的作用</a:t>
            </a:r>
            <a:endParaRPr lang="zh-CN" altLang="en-US"/>
          </a:p>
        </p:txBody>
      </p:sp>
      <p:sp>
        <p:nvSpPr>
          <p:cNvPr id="10491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有效沟通对于心理健康的益处</a:t>
            </a:r>
            <a:endParaRPr lang="zh-CN" altLang="en-US"/>
          </a:p>
        </p:txBody>
      </p:sp>
      <p:sp>
        <p:nvSpPr>
          <p:cNvPr id="1049242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建立信任：通过有效沟通，教师和学生可以建立信任关系，从而更好地进行心理健康教学。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提高理解：有效沟通可以帮助教师更好地理解学生的心理状态，从而更好地进行心理健康教学。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解决问题：有效沟通可以帮助教师和学生共同解决问题，从而更好地进行心理健康教学。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促进成长：有效沟通可以帮助学生更好地认识自己，促进他们的成长和发展。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常见沟通障碍及其影响</a:t>
            </a:r>
            <a:endParaRPr lang="zh-CN" altLang="en-US"/>
          </a:p>
        </p:txBody>
      </p:sp>
      <p:sp>
        <p:nvSpPr>
          <p:cNvPr id="104928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8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9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解决方法：提高语言表达能力、学会倾听、控制情绪等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沟通技巧：积极倾听、有效提问、非语言沟通等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沟通障碍：语言表达不清、理解错误、情绪波动等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影响：导致误解、冲突、关系破裂等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提升沟通技巧的策略和技巧</a:t>
            </a:r>
            <a:endParaRPr lang="zh-CN" altLang="en-US"/>
          </a:p>
        </p:txBody>
      </p:sp>
      <p:sp>
        <p:nvSpPr>
          <p:cNvPr id="1049342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情绪管理：保持冷静和耐心，避免情绪化的沟通。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48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0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积极反馈：对学生的表现给予积极的反馈和肯定，增强他们的自信心。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54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角色扮演：通过角色扮演让学生体验不同的沟通场景，提高他们的沟通技巧。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60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2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倾听：认真倾听学生的想法和感受，给予积极的反馈和回应。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66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提问：通过提问引导学生思考，了解他们的需求和困惑。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72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74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非语言沟通：注意自己的肢体语言、表情和语调，以传达关心和支持。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心理健康教学中人际关系与沟通技巧的结合</a:t>
            </a:r>
            <a:endParaRPr lang="zh-CN" altLang="en-US"/>
          </a:p>
        </p:txBody>
      </p:sp>
      <p:sp>
        <p:nvSpPr>
          <p:cNvPr id="10494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https://d.book118.com/286224154131010035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2"/>
  <p:tag name="KSO_WM_UNIT_INDEX" val="2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8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4"/>
</p:tagLst>
</file>

<file path=ppt/tags/tag75.xml><?xml version="1.0" encoding="utf-8"?>
<p:tagLst xmlns:p="http://schemas.openxmlformats.org/presentationml/2006/main">
  <p:tag name="KSO_WM_BEAUTIFY_FLAG" val="#wm#"/>
  <p:tag name="KSO_WM_SLIDE_ID" val="custom20233188_1"/>
  <p:tag name="KSO_WM_SLIDE_INDEX" val="1"/>
  <p:tag name="KSO_WM_SLIDE_ITEM_CNT" val="0"/>
  <p:tag name="KSO_WM_SLIDE_LAYOUT" val="a_f"/>
  <p:tag name="KSO_WM_SLIDE_LAYOUT_CNT" val="1_2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2_1"/>
  <p:tag name="KSO_WM_UNIT_INDEX" val="1_2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3_1"/>
  <p:tag name="KSO_WM_UNIT_INDEX" val="1_3_1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4_1"/>
  <p:tag name="KSO_WM_UNIT_INDEX" val="1_4_1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5_1"/>
  <p:tag name="KSO_WM_UNIT_INDEX" val="1_5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6_1"/>
  <p:tag name="KSO_WM_UNIT_INDEX" val="1_6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6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2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9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20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0">
      <a:dk1>
        <a:srgbClr val="000000"/>
      </a:dk1>
      <a:lt1>
        <a:srgbClr val="FFFFFF"/>
      </a:lt1>
      <a:dk2>
        <a:srgbClr val="00042D"/>
      </a:dk2>
      <a:lt2>
        <a:srgbClr val="FFFFFF"/>
      </a:lt2>
      <a:accent1>
        <a:srgbClr val="2D42FF"/>
      </a:accent1>
      <a:accent2>
        <a:srgbClr val="5475FF"/>
      </a:accent2>
      <a:accent3>
        <a:srgbClr val="6E4AFF"/>
      </a:accent3>
      <a:accent4>
        <a:srgbClr val="75BD42"/>
      </a:accent4>
      <a:accent5>
        <a:srgbClr val="30C0B4"/>
      </a:accent5>
      <a:accent6>
        <a:srgbClr val="8C73EE"/>
      </a:accent6>
      <a:hlink>
        <a:srgbClr val="658BD5"/>
      </a:hlink>
      <a:folHlink>
        <a:srgbClr val="A16AA5"/>
      </a:folHlink>
    </a:clrScheme>
    <a:fontScheme name="自定义 34">
      <a:majorFont>
        <a:latin typeface="MiSans Heavy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MiSans Heavy</vt:lpstr>
      <vt:lpstr>微软雅黑</vt:lpstr>
      <vt:lpstr>Calibri Light</vt:lpstr>
      <vt:lpstr>Wingdings</vt:lpstr>
      <vt:lpstr>Office Theme</vt:lpstr>
      <vt:lpstr>心理健康教学培训中的人际关系和沟通技巧培养</vt:lpstr>
      <vt:lpstr>目录</vt:lpstr>
      <vt:lpstr>单击此处添加章节标题</vt:lpstr>
      <vt:lpstr>心理健康教学培训中人际关系的重要性</vt:lpstr>
      <vt:lpstr>人际关系对心理健康的影响</vt:lpstr>
      <vt:lpstr>建立良好人际关系的必要性</vt:lpstr>
      <vt:lpstr>心理健康教学中人际关系培养的方法</vt:lpstr>
      <vt:lpstr>沟通技巧在心理健康教学中的作用</vt:lpstr>
      <vt:lpstr>有效沟通对于心理健康的益处</vt:lpstr>
      <vt:lpstr>常见沟通障碍及其影响</vt:lpstr>
      <vt:lpstr>提升沟通技巧的策略和技巧</vt:lpstr>
      <vt:lpstr>心理健康教学中人际关系与沟通技巧的结合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2024-09-05T10:32:39.770</cp:lastPrinted>
  <dcterms:created xsi:type="dcterms:W3CDTF">2024-09-05T02:32:39Z</dcterms:created>
  <dcterms:modified xsi:type="dcterms:W3CDTF">2024-09-05T02:32:41Z</dcterms:modified>
</cp:coreProperties>
</file>