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F3F804-031B-4AEF-AEE0-1BED09E74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FA581-802B-4E73-9ED8-103C30DB7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D3DDBC-3C88-4E3D-9EE9-DA6D256BC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1F93DC-E362-48C3-B5B4-355CF3292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30C77E-E35D-4C15-9F19-0A3FFBDF09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E71A54-4FCB-42D1-B356-6CE2A18EFB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55813C-F0E0-4A18-AE9B-1B704A41AF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F0CF2D-9ED0-49C9-97EB-CAE60BC863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5CB73-93C5-440C-90D7-5DE4197EDE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8522D-B04E-4DCD-B4B0-85D7773A3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E8AA6-42FD-43A6-A2B3-D963AC135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emf"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 Id="rId3" Type="http://schemas.openxmlformats.org/officeDocument/2006/relationships/image" Target="../media/image1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05116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我们的部编版道德与法治六年级上册国家机构课件\n## 1.国家机构的概述及重要性\n### 1.1国家机构的定义与分类\n### 1.2国家机构的基本职能与作用\n### 1.3国家机构在社会发展中的重要性\n## 2.全国人民代表大会及其常务委员会\n### 2.1全国人民代表大会的性质与职权\n### 2.2全国人民代表大会常务委员会的性质与职权\n### 2.3全国人民代表大会及其常务委员会的工作机制\n## 3.中华人民共和国主席\n### 3.1中华人民共和国主席的性质与职权\n### 3.2中华人民共和国主席的产生与任期\n### 3.3中华人民共和国主席的工作机制\n## 4.国务院\n### 4.1国务院的性质与职权\n### 4.2国务院的组织结构与工作机制\n### 4.3国务院与地方人民政府的关系\n## 5.中央军事委员会\n### 5.1中央军事委员会的性质与职权\n### 5.2中央军事委员会的组织结构与工作机制\n### 5.3中央军事委员会与地方军事机构的关系\n## 6.人民法院与人民检察院\n### 6.1人民法院的性质与职权\n### 6.2人民检察院的性质与职权\n### 6.3人民法院与人民检察院的工作机制\n## 7.地方各级人民代表大会及其常务委员会\n### 7.1地方各级人民代表大会的性质与职权\n### 7.2地方各级人民代表大会常务委员会的性质与职权\n### 7.3地方各级人民代表大会及其常务委员会的工作机制\n## 8.地方各级人民政府\n### 8.1地方各级人民政府的性质与职权\n### 8.2地方各级人民政府的组织结构与工作机制\n### 8.3地方各级人民政府与同级人民代表大会的关系\n## 9.民族自治地方的自治机关\n### 9.1民族自治地方自治机关的性质与职权\n### 9.2民族自治地方自治机关的组织结构与工作机制\n### 9.3民族自治地方自治机关在社会发展中的作用\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4800"/>
              <a:t>我们的部编版道德与法治六年级上册国家机构课件</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descr="{&quot;isTemplate&quot;:true,&quot;type&quot;:2}"/>
        <p:cNvGrpSpPr/>
        <p:nvPr/>
      </p:nvGrpSpPr>
      <p:grpSpPr>
        <a:xfrm>
          <a:off x="0" y="0"/>
          <a:ext cx="0" cy="0"/>
        </a:xfrm>
      </p:grpSpPr>
      <p:sp>
        <p:nvSpPr>
          <p:cNvPr id="102"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03"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04"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国家机构的概述及重要性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pic>
        <p:nvPicPr>
          <p:cNvPr id="23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3" name="Group 598"/>
            <p:cNvGrpSpPr/>
            <p:nvPr/>
          </p:nvGrpSpPr>
          <p:grpSpPr>
            <a:xfrm>
              <a:off x="763829" y="1414808"/>
              <a:ext cx="6972294" cy="2337649"/>
              <a:chOff x="763829" y="1414808"/>
              <a:chExt cx="6972294" cy="2337649"/>
            </a:xfrm>
          </p:grpSpPr>
          <p:sp>
            <p:nvSpPr>
              <p:cNvPr id="23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国家机构是国家为实现其职能而建立的各种组织</a:t>
                </a:r>
                <a:endParaRPr/>
              </a:p>
            </p:txBody>
          </p:sp>
          <p:sp>
            <p:nvSpPr>
              <p:cNvPr id="23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国家权力机关，如全国人民代表大会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国家行政机关，如国务院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国家审判机关，如人民法院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国家检察机关，如人民检察院</a:t>
                </a:r>
                <a:endParaRPr/>
              </a:p>
            </p:txBody>
          </p:sp>
          <p:sp>
            <p:nvSpPr>
              <p:cNvPr id="23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0" name="Group 591"/>
            <p:cNvGrpSpPr/>
            <p:nvPr/>
          </p:nvGrpSpPr>
          <p:grpSpPr>
            <a:xfrm>
              <a:off x="689593" y="3949139"/>
              <a:ext cx="7078256" cy="2128975"/>
              <a:chOff x="689593" y="3949139"/>
              <a:chExt cx="7078256" cy="2128975"/>
            </a:xfrm>
          </p:grpSpPr>
          <p:sp>
            <p:nvSpPr>
              <p:cNvPr id="24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国家机构的分类</a:t>
                </a:r>
                <a:endParaRPr/>
              </a:p>
            </p:txBody>
          </p:sp>
          <p:sp>
            <p:nvSpPr>
              <p:cNvPr id="24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中央国家机构，如全国人民代表大会及其常务委员会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地方国家机构，如地方各级人民代表大会及其常务委员会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民族自治地方自治机关，如民族自治地方的自治机关</a:t>
                </a:r>
                <a:endParaRPr/>
              </a:p>
            </p:txBody>
          </p:sp>
          <p:sp>
            <p:nvSpPr>
              <p:cNvPr id="24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国家机构的定义与分类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5" name="" descr="{&quot;isTemplate&quot;:true,&quot;type&quot;:3}"/>
        <p:cNvGrpSpPr/>
        <p:nvPr/>
      </p:nvGrpSpPr>
      <p:grpSpPr>
        <a:xfrm>
          <a:off x="0" y="0"/>
          <a:ext cx="0" cy="0"/>
        </a:xfrm>
      </p:grpSpPr>
      <p:sp>
        <p:nvSpPr>
          <p:cNvPr id="33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国家机构的基本职能与作用</a:t>
            </a:r>
            <a:endParaRPr lang="en-US" altLang="zh-CN" sz="2800" b="1">
              <a:latin typeface="+mj-ea"/>
              <a:ea typeface="+mj-ea"/>
            </a:endParaRPr>
          </a:p>
        </p:txBody>
      </p:sp>
      <p:grpSp>
        <p:nvGrpSpPr>
          <p:cNvPr id="33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38" name=""/>
            <p:cNvGrpSpPr/>
            <p:nvPr/>
          </p:nvGrpSpPr>
          <p:grpSpPr>
            <a:xfrm>
              <a:off x="660399" y="2074672"/>
              <a:ext cx="5100082" cy="4536540"/>
              <a:chOff x="660399" y="2074672"/>
              <a:chExt cx="5100082" cy="4536540"/>
            </a:xfrm>
          </p:grpSpPr>
          <p:sp>
            <p:nvSpPr>
              <p:cNvPr id="33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4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国家机构的基本职能</a:t>
                </a:r>
                <a:endParaRPr lang="en-US" altLang="zh-CN" sz="2000" b="1">
                  <a:latin typeface="Microsoft YaHei" panose="020b0503020204020204" pitchFamily="34" charset="-122"/>
                  <a:ea typeface="Microsoft YaHei" panose="020b0503020204020204" pitchFamily="34" charset="-122"/>
                </a:endParaRPr>
              </a:p>
            </p:txBody>
          </p:sp>
          <p:sp>
            <p:nvSpPr>
              <p:cNvPr id="34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维护国家主权和领土完整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保障国家安全和社会稳定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保护公民的基本权利和自由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促进国家经济发展和社会进步</a:t>
                </a:r>
                <a:endParaRPr/>
              </a:p>
            </p:txBody>
          </p:sp>
          <p:pic>
            <p:nvPicPr>
              <p:cNvPr id="34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43" name=""/>
            <p:cNvGrpSpPr/>
            <p:nvPr/>
          </p:nvGrpSpPr>
          <p:grpSpPr>
            <a:xfrm>
              <a:off x="6431519" y="2074672"/>
              <a:ext cx="5100082" cy="4536540"/>
              <a:chOff x="660399" y="2074672"/>
              <a:chExt cx="5100082" cy="4536540"/>
            </a:xfrm>
          </p:grpSpPr>
          <p:sp>
            <p:nvSpPr>
              <p:cNvPr id="34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4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国家机构的作用</a:t>
                </a:r>
                <a:endParaRPr lang="en-US" altLang="zh-CN" sz="2000" b="1">
                  <a:latin typeface="Microsoft YaHei" panose="020b0503020204020204" pitchFamily="34" charset="-122"/>
                  <a:ea typeface="Microsoft YaHei" panose="020b0503020204020204" pitchFamily="34" charset="-122"/>
                </a:endParaRPr>
              </a:p>
            </p:txBody>
          </p:sp>
          <p:sp>
            <p:nvSpPr>
              <p:cNvPr id="34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反映人民意愿，实现人民民主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组织和领导国家各项事业，推动社会发展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维护国家法制的统一和尊严，保障社会公平正义</a:t>
                </a:r>
                <a:endParaRPr/>
              </a:p>
            </p:txBody>
          </p:sp>
          <p:pic>
            <p:nvPicPr>
              <p:cNvPr id="34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48" name="" descr="{&quot;isTemplate&quot;:true,&quot;type&quot;:3}"/>
        <p:cNvGrpSpPr/>
        <p:nvPr/>
      </p:nvGrpSpPr>
      <p:grpSpPr>
        <a:xfrm>
          <a:off x="0" y="0"/>
          <a:ext cx="0" cy="0"/>
        </a:xfrm>
      </p:grpSpPr>
      <p:sp>
        <p:nvSpPr>
          <p:cNvPr id="349"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350"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351" name="Group 474"/>
            <p:cNvGrpSpPr/>
            <p:nvPr/>
          </p:nvGrpSpPr>
          <p:grpSpPr>
            <a:xfrm>
              <a:off x="454962" y="1575832"/>
              <a:ext cx="5829300" cy="1489352"/>
              <a:chOff x="454963" y="1575832"/>
              <a:chExt cx="5829300" cy="1489352"/>
            </a:xfrm>
          </p:grpSpPr>
          <p:sp>
            <p:nvSpPr>
              <p:cNvPr id="352"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国家机构代表人民行使国家权力，实现人民民主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国家机构组织和领导国家各项事业，推动社会发展</a:t>
                </a:r>
                <a:endParaRPr/>
              </a:p>
            </p:txBody>
          </p:sp>
          <p:sp>
            <p:nvSpPr>
              <p:cNvPr id="353"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国家机构是国家政治生活的重要组成部分</a:t>
                </a:r>
                <a:endParaRPr/>
              </a:p>
            </p:txBody>
          </p:sp>
        </p:grpSp>
        <p:grpSp>
          <p:nvGrpSpPr>
            <p:cNvPr id="354" name="Group 477"/>
            <p:cNvGrpSpPr/>
            <p:nvPr/>
          </p:nvGrpSpPr>
          <p:grpSpPr>
            <a:xfrm>
              <a:off x="454962" y="3071702"/>
              <a:ext cx="5829300" cy="1489351"/>
              <a:chOff x="454963" y="3071702"/>
              <a:chExt cx="5829300" cy="1489351"/>
            </a:xfrm>
          </p:grpSpPr>
          <p:sp>
            <p:nvSpPr>
              <p:cNvPr id="355"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国家机构保障国家安全和社会稳定，为经济发展创造良好环境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国家机构推动国家经济发展，提高人民生活水平</a:t>
                </a:r>
                <a:endParaRPr/>
              </a:p>
            </p:txBody>
          </p:sp>
          <p:sp>
            <p:nvSpPr>
              <p:cNvPr id="356"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国家机构对维护社会稳定和经济发展具有重要意义</a:t>
                </a:r>
                <a:endParaRPr/>
              </a:p>
            </p:txBody>
          </p:sp>
        </p:grpSp>
        <p:grpSp>
          <p:nvGrpSpPr>
            <p:cNvPr id="357" name="Group 480"/>
            <p:cNvGrpSpPr/>
            <p:nvPr/>
          </p:nvGrpSpPr>
          <p:grpSpPr>
            <a:xfrm>
              <a:off x="454962" y="4660638"/>
              <a:ext cx="6019800" cy="1489352"/>
              <a:chOff x="454963" y="4660638"/>
              <a:chExt cx="6019800" cy="1489352"/>
            </a:xfrm>
          </p:grpSpPr>
          <p:sp>
            <p:nvSpPr>
              <p:cNvPr id="358"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国家机构保护公民的基本权利和自由，实现社会公平正义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国家机构维护法制的统一和尊严，保障公民的合法权益</a:t>
                </a:r>
                <a:endParaRPr/>
              </a:p>
            </p:txBody>
          </p:sp>
          <p:sp>
            <p:nvSpPr>
              <p:cNvPr id="359"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国家机构对保障公民权利和自由具有重要意义</a:t>
                </a:r>
                <a:endParaRPr/>
              </a:p>
            </p:txBody>
          </p:sp>
        </p:grpSp>
      </p:grpSp>
      <p:pic>
        <p:nvPicPr>
          <p:cNvPr id="360"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361"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2"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3"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国家机构在社会发展中的重要性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5" name="" descr="{&quot;isTemplate&quot;:true,&quot;type&quot;:2}"/>
        <p:cNvGrpSpPr/>
        <p:nvPr/>
      </p:nvGrpSpPr>
      <p:grpSpPr>
        <a:xfrm>
          <a:off x="0" y="0"/>
          <a:ext cx="0" cy="0"/>
        </a:xfrm>
      </p:grpSpPr>
      <p:sp>
        <p:nvSpPr>
          <p:cNvPr id="366"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367"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368"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全国人民代表大会及其常务委员会</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9" name="" descr="{&quot;isTemplate&quot;:true,&quot;type&quot;:3}"/>
        <p:cNvGrpSpPr/>
        <p:nvPr/>
      </p:nvGrpSpPr>
      <p:grpSpPr>
        <a:xfrm>
          <a:off x="0" y="0"/>
          <a:ext cx="0" cy="0"/>
        </a:xfrm>
      </p:grpSpPr>
      <p:grpSp>
        <p:nvGrpSpPr>
          <p:cNvPr id="37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71" name="Group 686"/>
            <p:cNvGrpSpPr/>
            <p:nvPr/>
          </p:nvGrpSpPr>
          <p:grpSpPr>
            <a:xfrm>
              <a:off x="1075314" y="1520189"/>
              <a:ext cx="9868911" cy="2072418"/>
              <a:chOff x="1075314" y="1520189"/>
              <a:chExt cx="9868911" cy="2072418"/>
            </a:xfrm>
          </p:grpSpPr>
          <p:sp>
            <p:nvSpPr>
              <p:cNvPr id="37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全国人民代表大会是中华人民共和国的最高国家权力机关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代表全体中国人民行使国家权力</a:t>
                </a:r>
                <a:endParaRPr/>
              </a:p>
            </p:txBody>
          </p:sp>
          <p:sp>
            <p:nvSpPr>
              <p:cNvPr id="37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全国人民代表大会的性质</a:t>
                </a:r>
                <a:endParaRPr/>
              </a:p>
            </p:txBody>
          </p:sp>
          <p:sp>
            <p:nvSpPr>
              <p:cNvPr id="37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7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376" name="Group 691"/>
            <p:cNvGrpSpPr/>
            <p:nvPr/>
          </p:nvGrpSpPr>
          <p:grpSpPr>
            <a:xfrm>
              <a:off x="1075314" y="3881882"/>
              <a:ext cx="9868911" cy="2072418"/>
              <a:chOff x="1075314" y="3881882"/>
              <a:chExt cx="9868911" cy="2072418"/>
            </a:xfrm>
          </p:grpSpPr>
          <p:sp>
            <p:nvSpPr>
              <p:cNvPr id="37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制定和修改宪法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制定和修改法律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审查和批准国民经济和社会发展计划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审查和批准国家预算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监督宪法的实施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监督国务院、中央军事委员会、最高人民法院、最高人民检察院的工作</a:t>
                </a:r>
                <a:endParaRPr/>
              </a:p>
            </p:txBody>
          </p:sp>
          <p:sp>
            <p:nvSpPr>
              <p:cNvPr id="37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全国人民代表大会的职权</a:t>
                </a:r>
                <a:endParaRPr/>
              </a:p>
            </p:txBody>
          </p:sp>
          <p:sp>
            <p:nvSpPr>
              <p:cNvPr id="37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8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38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全国人民代表大会的性质与职权</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82" name="" descr="{&quot;isTemplate&quot;:true,&quot;type&quot;:3}"/>
        <p:cNvGrpSpPr/>
        <p:nvPr/>
      </p:nvGrpSpPr>
      <p:grpSpPr>
        <a:xfrm>
          <a:off x="0" y="0"/>
          <a:ext cx="0" cy="0"/>
        </a:xfrm>
      </p:grpSpPr>
      <p:grpSp>
        <p:nvGrpSpPr>
          <p:cNvPr id="383"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84" name="Group 686"/>
            <p:cNvGrpSpPr/>
            <p:nvPr/>
          </p:nvGrpSpPr>
          <p:grpSpPr>
            <a:xfrm>
              <a:off x="1075314" y="1520189"/>
              <a:ext cx="9868911" cy="2072418"/>
              <a:chOff x="1075314" y="1520189"/>
              <a:chExt cx="9868911" cy="2072418"/>
            </a:xfrm>
          </p:grpSpPr>
          <p:sp>
            <p:nvSpPr>
              <p:cNvPr id="385"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全国人民代表大会常务委员会是全国人民代表大会的常设机关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负责全国人民代表大会闭会期间的国家事务</a:t>
                </a:r>
                <a:endParaRPr/>
              </a:p>
            </p:txBody>
          </p:sp>
          <p:sp>
            <p:nvSpPr>
              <p:cNvPr id="386"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全国人民代表大会常务委员会的性质</a:t>
                </a:r>
                <a:endParaRPr/>
              </a:p>
            </p:txBody>
          </p:sp>
          <p:sp>
            <p:nvSpPr>
              <p:cNvPr id="387"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88"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389" name="Group 691"/>
            <p:cNvGrpSpPr/>
            <p:nvPr/>
          </p:nvGrpSpPr>
          <p:grpSpPr>
            <a:xfrm>
              <a:off x="1075314" y="3881882"/>
              <a:ext cx="9868911" cy="2072418"/>
              <a:chOff x="1075314" y="3881882"/>
              <a:chExt cx="9868911" cy="2072418"/>
            </a:xfrm>
          </p:grpSpPr>
          <p:sp>
            <p:nvSpPr>
              <p:cNvPr id="390"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解释宪法和法律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制定和修改除宪法和法律以外的其他法律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审查和批准国民经济和社会发展计划、国家预算的部分调整方案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监督国务院、中央军事委员会、最高人民法院、最高人民检察院的工作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决定授予国家的勋章和荣誉称号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决定特赦</a:t>
                </a:r>
                <a:endParaRPr/>
              </a:p>
            </p:txBody>
          </p:sp>
          <p:sp>
            <p:nvSpPr>
              <p:cNvPr id="391"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全国人民代表大会常务委员会的职权</a:t>
                </a:r>
                <a:endParaRPr/>
              </a:p>
            </p:txBody>
          </p:sp>
          <p:sp>
            <p:nvSpPr>
              <p:cNvPr id="392"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93"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3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全国人民代表大会常务委员会的性质与职权</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95" name="" descr="{&quot;isTemplate&quot;:true,&quot;type&quot;:3}"/>
        <p:cNvGrpSpPr/>
        <p:nvPr/>
      </p:nvGrpSpPr>
      <p:grpSpPr>
        <a:xfrm>
          <a:off x="0" y="0"/>
          <a:ext cx="0" cy="0"/>
        </a:xfrm>
      </p:grpSpPr>
      <p:pic>
        <p:nvPicPr>
          <p:cNvPr id="39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9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98" name="Group 598"/>
            <p:cNvGrpSpPr/>
            <p:nvPr/>
          </p:nvGrpSpPr>
          <p:grpSpPr>
            <a:xfrm>
              <a:off x="763829" y="1414808"/>
              <a:ext cx="6972294" cy="2337649"/>
              <a:chOff x="763829" y="1414808"/>
              <a:chExt cx="6972294" cy="2337649"/>
            </a:xfrm>
          </p:grpSpPr>
          <p:sp>
            <p:nvSpPr>
              <p:cNvPr id="39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全国人民代表大会的工作机制</a:t>
                </a:r>
                <a:endParaRPr/>
              </a:p>
            </p:txBody>
          </p:sp>
          <p:sp>
            <p:nvSpPr>
              <p:cNvPr id="40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全国人民代表大会会议每年至少举行一次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全国人民代表大会代表按照选举法和地方组织法的规定选举产生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全国人民代表大会会议议程由主席团决定</a:t>
                </a:r>
                <a:endParaRPr/>
              </a:p>
            </p:txBody>
          </p:sp>
          <p:sp>
            <p:nvSpPr>
              <p:cNvPr id="40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0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0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40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05" name="Group 591"/>
            <p:cNvGrpSpPr/>
            <p:nvPr/>
          </p:nvGrpSpPr>
          <p:grpSpPr>
            <a:xfrm>
              <a:off x="689593" y="3949139"/>
              <a:ext cx="7078256" cy="2128975"/>
              <a:chOff x="689593" y="3949139"/>
              <a:chExt cx="7078256" cy="2128975"/>
            </a:xfrm>
          </p:grpSpPr>
          <p:sp>
            <p:nvSpPr>
              <p:cNvPr id="40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全国人民代表大会常务委员会的工作机制</a:t>
                </a:r>
                <a:endParaRPr/>
              </a:p>
            </p:txBody>
          </p:sp>
          <p:sp>
            <p:nvSpPr>
              <p:cNvPr id="40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全国人民代表大会常务委员会会议每两个月至少举行一次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全国人民代表大会常务委员会委员长、副委员长、秘书长组成委员长会议，处理常务委员会的重要日常工作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全国人民代表大会常务委员会设立专门委员会，负责研究、审议和拟订有关议案</a:t>
                </a:r>
                <a:endParaRPr/>
              </a:p>
            </p:txBody>
          </p:sp>
          <p:sp>
            <p:nvSpPr>
              <p:cNvPr id="40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0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1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41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1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全国人民代表大会及其常务委员会的工作机制</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中华人民共和国主席</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中华人民共和国主席的性质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中华人民共和国主席是中华人民共和国的国家代表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代表中华人民共和国行使国家元首的职权</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中华人民共和国主席的职权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公布法律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发布命令   -任免国务院总理、副总理、国务委员等国务院组成人员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任免中央军事委员会主席、副主席等中央军事委员会组成人员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任免最高人民法院院长、副院长等最高人民法院组成人员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任免最高人民检察院检察长、副检察长等最高人民检察院组成人员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授予国家的勋章和荣誉称号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发布特赦令</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中华人民共和国主席的性质与职权</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 name="" descr="{&quot;isTemplate&quot;:true,&quot;type&quot;:3}"/>
        <p:cNvGrpSpPr/>
        <p:nvPr/>
      </p:nvGrpSpPr>
      <p:grpSpPr>
        <a:xfrm>
          <a:off x="0" y="0"/>
          <a:ext cx="0" cy="0"/>
        </a:xfrm>
      </p:grpSpPr>
      <p:sp>
        <p:nvSpPr>
          <p:cNvPr id="1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中华人民共和国主席的产生与任期</a:t>
            </a:r>
            <a:endParaRPr lang="en-US" altLang="zh-CN" sz="2800" b="1">
              <a:latin typeface="+mj-ea"/>
              <a:ea typeface="+mj-ea"/>
            </a:endParaRPr>
          </a:p>
        </p:txBody>
      </p:sp>
      <p:grpSp>
        <p:nvGrpSpPr>
          <p:cNvPr id="1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6" name=""/>
            <p:cNvGrpSpPr/>
            <p:nvPr/>
          </p:nvGrpSpPr>
          <p:grpSpPr>
            <a:xfrm>
              <a:off x="660399" y="2074672"/>
              <a:ext cx="5100082" cy="4536540"/>
              <a:chOff x="660399" y="2074672"/>
              <a:chExt cx="5100082" cy="4536540"/>
            </a:xfrm>
          </p:grpSpPr>
          <p:sp>
            <p:nvSpPr>
              <p:cNvPr id="1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中华人民共和国主席的产生</a:t>
                </a:r>
                <a:endParaRPr lang="en-US" altLang="zh-CN" sz="2000" b="1">
                  <a:latin typeface="Microsoft YaHei" panose="020b0503020204020204" pitchFamily="34" charset="-122"/>
                  <a:ea typeface="Microsoft YaHei" panose="020b0503020204020204" pitchFamily="34" charset="-122"/>
                </a:endParaRPr>
              </a:p>
            </p:txBody>
          </p:sp>
          <p:sp>
            <p:nvSpPr>
              <p:cNvPr id="1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中华人民共和国主席由全国人民代表大会选举产生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有选举权和被选举权的年满45周岁的中华人民共和国公民可以被选为中华人民共和国主席</a:t>
                </a:r>
                <a:endParaRPr/>
              </a:p>
            </p:txBody>
          </p:sp>
          <p:pic>
            <p:nvPicPr>
              <p:cNvPr id="2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 name=""/>
            <p:cNvGrpSpPr/>
            <p:nvPr/>
          </p:nvGrpSpPr>
          <p:grpSpPr>
            <a:xfrm>
              <a:off x="6431519" y="2074672"/>
              <a:ext cx="5100082" cy="4536540"/>
              <a:chOff x="660399" y="2074672"/>
              <a:chExt cx="5100082" cy="4536540"/>
            </a:xfrm>
          </p:grpSpPr>
          <p:sp>
            <p:nvSpPr>
              <p:cNvPr id="2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中华人民共和国主席的任期</a:t>
                </a:r>
                <a:endParaRPr lang="en-US" altLang="zh-CN" sz="2000" b="1">
                  <a:latin typeface="Microsoft YaHei" panose="020b0503020204020204" pitchFamily="34" charset="-122"/>
                  <a:ea typeface="Microsoft YaHei" panose="020b0503020204020204" pitchFamily="34" charset="-122"/>
                </a:endParaRPr>
              </a:p>
            </p:txBody>
          </p:sp>
          <p:sp>
            <p:nvSpPr>
              <p:cNvPr id="2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中华人民共和国主席的任期同全国人民代表大会的任期相同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中华人民共和国主席连续任职不得超过两届</a:t>
                </a:r>
                <a:endParaRPr/>
              </a:p>
            </p:txBody>
          </p:sp>
          <p:pic>
            <p:nvPicPr>
              <p:cNvPr id="2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 name="" descr="{&quot;isTemplate&quot;:true,&quot;type&quot;:3}"/>
        <p:cNvGrpSpPr/>
        <p:nvPr/>
      </p:nvGrpSpPr>
      <p:grpSpPr>
        <a:xfrm>
          <a:off x="0" y="0"/>
          <a:ext cx="0" cy="0"/>
        </a:xfrm>
      </p:grpSpPr>
      <p:sp>
        <p:nvSpPr>
          <p:cNvPr id="2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中华人民共和国主席的工作机制</a:t>
            </a:r>
            <a:endParaRPr lang="en-US" sz="3600" b="1">
              <a:latin typeface="微软雅黑"/>
              <a:ea typeface="微软雅黑"/>
            </a:endParaRPr>
          </a:p>
        </p:txBody>
      </p:sp>
      <p:sp>
        <p:nvSpPr>
          <p:cNvPr id="2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中华人民共和国主席的工作机制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中华人民共和国主席根据全国人民代表大会的决定和全国人民代表大会常务委员会的决定，公布法律、发布命令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任免国务院总理、副总理、国务委员等国务院组成人员，任免中央军事委员会主席、副主席等中央军事委员会组成人员，任免最高人民法院院长、副院长等最高人民法院组成人员，任免最高人民检察院检察长、副检察长等最高人民检察院组成人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中华人民共和国主席授予国家的勋章和荣誉称号，发布特赦令</a:t>
            </a:r>
            <a:endParaRPr/>
          </a:p>
        </p:txBody>
      </p:sp>
      <p:cxnSp>
        <p:nvCxnSpPr>
          <p:cNvPr id="3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 name="" descr="{&quot;isTemplate&quot;:true,&quot;type&quot;:2}"/>
        <p:cNvGrpSpPr/>
        <p:nvPr/>
      </p:nvGrpSpPr>
      <p:grpSpPr>
        <a:xfrm>
          <a:off x="0" y="0"/>
          <a:ext cx="0" cy="0"/>
        </a:xfrm>
      </p:grpSpPr>
      <p:sp>
        <p:nvSpPr>
          <p:cNvPr id="33"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34"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04</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35"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国务院</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cxnSp>
        <p:nvCxnSpPr>
          <p:cNvPr id="37" name="Tencent"/>
          <p:cNvCxnSpPr/>
          <p:nvPr/>
        </p:nvCxnSpPr>
        <p:spPr>
          <a:xfrm>
            <a:off x="-44450" y="3581415"/>
            <a:ext cx="12280900" cy="0"/>
          </a:xfrm>
          <a:prstGeom prst="line">
            <a:avLst/>
          </a:prstGeom>
          <a:ln w="31750" cap="sq">
            <a:solidFill>
              <a:schemeClr val="accent1">
                <a:alpha val="20000"/>
              </a:schemeClr>
            </a:solidFill>
            <a:headEnd type="none"/>
          </a:ln>
        </p:spPr>
        <p:style>
          <a:lnRef idx="1">
            <a:schemeClr val="accent1"/>
          </a:lnRef>
          <a:fillRef idx="0">
            <a:schemeClr val="accent1"/>
          </a:fillRef>
          <a:effectRef idx="0">
            <a:schemeClr val="accent1"/>
          </a:effectRef>
          <a:fontRef idx="minor">
            <a:schemeClr val="tx1"/>
          </a:fontRef>
        </p:style>
      </p:cxnSp>
      <p:sp>
        <p:nvSpPr>
          <p:cNvPr id="38" name="椭圆 48"/>
          <p:cNvSpPr>
            <a:spLocks noChangeAspect="1"/>
          </p:cNvSpPr>
          <p:nvPr/>
        </p:nvSpPr>
        <p:spPr>
          <a:xfrm>
            <a:off x="2309327" y="3491415"/>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sz="2800">
              <a:latin typeface="+mj-ea"/>
              <a:ea typeface="+mj-ea"/>
            </a:endParaRPr>
          </a:p>
        </p:txBody>
      </p:sp>
      <p:sp>
        <p:nvSpPr>
          <p:cNvPr id="39" name="椭圆 19"/>
          <p:cNvSpPr>
            <a:spLocks noChangeAspect="1"/>
          </p:cNvSpPr>
          <p:nvPr/>
        </p:nvSpPr>
        <p:spPr>
          <a:xfrm>
            <a:off x="7774073" y="3491415"/>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sz="2800">
              <a:latin typeface="+mj-ea"/>
              <a:ea typeface="+mj-ea"/>
            </a:endParaRPr>
          </a:p>
        </p:txBody>
      </p:sp>
      <p:grpSp>
        <p:nvGrpSpPr>
          <p:cNvPr id="40" name="" descr="{&quot;isTemplate&quot;:true,&quot;type&quot;:&quot;list&quot;,&quot;alignment&quot;:&quot;left&quot;,&quot;alignmentVertical&quot;:&quot;top&quot;,&quot;canOmit&quot;:false,&quot;scalable&quot;:false,&quot;minItemsCount&quot;:-1}"/>
          <p:cNvGrpSpPr/>
          <p:nvPr/>
        </p:nvGrpSpPr>
        <p:grpSpPr>
          <a:xfrm>
            <a:off x="2220427" y="3862280"/>
            <a:ext cx="8180555" cy="1994071"/>
            <a:chOff x="2220427" y="3862280"/>
            <a:chExt cx="8180555" cy="1994071"/>
          </a:xfrm>
        </p:grpSpPr>
        <p:grpSp>
          <p:nvGrpSpPr>
            <p:cNvPr id="41" name=""/>
            <p:cNvGrpSpPr/>
            <p:nvPr/>
          </p:nvGrpSpPr>
          <p:grpSpPr>
            <a:xfrm>
              <a:off x="2220427" y="3862280"/>
              <a:ext cx="2715809" cy="1994071"/>
              <a:chOff x="2220427" y="3862280"/>
              <a:chExt cx="2715809" cy="1994071"/>
            </a:xfrm>
          </p:grpSpPr>
          <p:sp>
            <p:nvSpPr>
              <p:cNvPr id="42" name="Tencent" descr="{&quot;isTemplate&quot;:true,&quot;type&quot;:&quot;title&quot;,&quot;canOmit&quot;:false,&quot;range&quot;:0}"/>
              <p:cNvSpPr txBox="1"/>
              <p:nvPr/>
            </p:nvSpPr>
            <p:spPr>
              <a:xfrm>
                <a:off x="2220427" y="3862280"/>
                <a:ext cx="2715809" cy="40011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国务院的性质</a:t>
                </a:r>
                <a:endParaRPr lang="en-US" altLang="zh-CN" sz="2000" b="1">
                  <a:latin typeface="Microsoft YaHei" panose="020b0503020204020204" pitchFamily="34" charset="-122"/>
                  <a:ea typeface="Microsoft YaHei" panose="020b0503020204020204" pitchFamily="34" charset="-122"/>
                </a:endParaRPr>
              </a:p>
            </p:txBody>
          </p:sp>
          <p:sp>
            <p:nvSpPr>
              <p:cNvPr id="43" name="Tencent" descr="{&quot;isTemplate&quot;:true,&quot;type&quot;:&quot;content&quot;,&quot;canOmit&quot;:true,&quot;range&quot;:0}"/>
              <p:cNvSpPr txBox="1"/>
              <p:nvPr/>
            </p:nvSpPr>
            <p:spPr>
              <a:xfrm>
                <a:off x="2220427" y="4366977"/>
                <a:ext cx="2664000" cy="1489374"/>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国务院是中华人民共和国的最高国家行政机关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负责组织、领导和监督国家行政工作</a:t>
                </a:r>
                <a:endParaRPr/>
              </a:p>
            </p:txBody>
          </p:sp>
        </p:grpSp>
        <p:grpSp>
          <p:nvGrpSpPr>
            <p:cNvPr id="44" name=""/>
            <p:cNvGrpSpPr/>
            <p:nvPr/>
          </p:nvGrpSpPr>
          <p:grpSpPr>
            <a:xfrm>
              <a:off x="7685173" y="3862280"/>
              <a:ext cx="2715809" cy="1994071"/>
              <a:chOff x="7685173" y="3862280"/>
              <a:chExt cx="2715809" cy="1994071"/>
            </a:xfrm>
          </p:grpSpPr>
          <p:sp>
            <p:nvSpPr>
              <p:cNvPr id="45" name="Tencent" descr="{&quot;isTemplate&quot;:true,&quot;type&quot;:&quot;title&quot;,&quot;canOmit&quot;:false,&quot;range&quot;:0}"/>
              <p:cNvSpPr txBox="1"/>
              <p:nvPr/>
            </p:nvSpPr>
            <p:spPr>
              <a:xfrm>
                <a:off x="7685173" y="3862280"/>
                <a:ext cx="2715809" cy="40011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国务院的职权</a:t>
                </a:r>
                <a:endParaRPr lang="en-US" altLang="zh-CN" sz="2000" b="1">
                  <a:latin typeface="Microsoft YaHei" panose="020b0503020204020204" pitchFamily="34" charset="-122"/>
                  <a:ea typeface="Microsoft YaHei" panose="020b0503020204020204" pitchFamily="34" charset="-122"/>
                </a:endParaRPr>
              </a:p>
            </p:txBody>
          </p:sp>
          <p:sp>
            <p:nvSpPr>
              <p:cNvPr id="46" name="Tencent" descr="{&quot;isTemplate&quot;:true,&quot;type&quot;:&quot;content&quot;,&quot;canOmit&quot;:true,&quot;range&quot;:0}"/>
              <p:cNvSpPr txBox="1"/>
              <p:nvPr/>
            </p:nvSpPr>
            <p:spPr>
              <a:xfrm>
                <a:off x="7685173" y="4366977"/>
                <a:ext cx="2664000" cy="1489374"/>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制定和组织实施法律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制定和实施行政政策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管理国家行政事务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负责国家安全和国防建设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负责外交事务</a:t>
                </a:r>
                <a:endParaRPr/>
              </a:p>
            </p:txBody>
          </p:sp>
        </p:grpSp>
      </p:grpSp>
      <p:sp>
        <p:nvSpPr>
          <p:cNvPr id="4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国务院的性质与职权</a:t>
            </a:r>
            <a:endParaRPr lang="en-US" sz="2800" b="1">
              <a:latin typeface="微软雅黑"/>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8" name="" descr="{&quot;isTemplate&quot;:true,&quot;type&quot;:3}"/>
        <p:cNvGrpSpPr/>
        <p:nvPr/>
      </p:nvGrpSpPr>
      <p:grpSpPr>
        <a:xfrm>
          <a:off x="0" y="0"/>
          <a:ext cx="0" cy="0"/>
        </a:xfrm>
      </p:grpSpPr>
      <p:pic>
        <p:nvPicPr>
          <p:cNvPr id="4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5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51" name="Group 598"/>
            <p:cNvGrpSpPr/>
            <p:nvPr/>
          </p:nvGrpSpPr>
          <p:grpSpPr>
            <a:xfrm>
              <a:off x="763829" y="1414808"/>
              <a:ext cx="6972294" cy="2337649"/>
              <a:chOff x="763829" y="1414808"/>
              <a:chExt cx="6972294" cy="2337649"/>
            </a:xfrm>
          </p:grpSpPr>
          <p:sp>
            <p:nvSpPr>
              <p:cNvPr id="5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国务院的组织结构</a:t>
                </a:r>
                <a:endParaRPr/>
              </a:p>
            </p:txBody>
          </p:sp>
          <p:sp>
            <p:nvSpPr>
              <p:cNvPr id="5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国务院由总理、副总理、国务委员等组成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国务院设立各部委，负责管理和指导国家行政工作</a:t>
                </a:r>
                <a:endParaRPr/>
              </a:p>
            </p:txBody>
          </p:sp>
          <p:sp>
            <p:nvSpPr>
              <p:cNvPr id="5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8" name="Group 591"/>
            <p:cNvGrpSpPr/>
            <p:nvPr/>
          </p:nvGrpSpPr>
          <p:grpSpPr>
            <a:xfrm>
              <a:off x="689593" y="3949139"/>
              <a:ext cx="7078256" cy="2128975"/>
              <a:chOff x="689593" y="3949139"/>
              <a:chExt cx="7078256" cy="2128975"/>
            </a:xfrm>
          </p:grpSpPr>
          <p:sp>
            <p:nvSpPr>
              <p:cNvPr id="5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国务院的工作机制</a:t>
                </a:r>
                <a:endParaRPr/>
              </a:p>
            </p:txBody>
          </p:sp>
          <p:sp>
            <p:nvSpPr>
              <p:cNvPr id="6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国务院实行总理负责制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国务院全体会议由总理、副总理、国务委员组成，讨论决定国务院工作中的重大问题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国务院各部委实行部长、厅长负责制</a:t>
                </a:r>
                <a:endParaRPr/>
              </a:p>
            </p:txBody>
          </p:sp>
          <p:sp>
            <p:nvSpPr>
              <p:cNvPr id="6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6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6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6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6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国务院的组织结构与工作机制</a:t>
            </a:r>
            <a:endParaRPr lang="en-US" altLang="zh-CN" sz="2800" b="1">
              <a:latin typeface="+mj-ea"/>
              <a:ea typeface="+mj-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6" name="" descr="{&quot;isTemplate&quot;:true,&quot;type&quot;:3}"/>
        <p:cNvGrpSpPr/>
        <p:nvPr/>
      </p:nvGrpSpPr>
      <p:grpSpPr>
        <a:xfrm>
          <a:off x="0" y="0"/>
          <a:ext cx="0" cy="0"/>
        </a:xfrm>
      </p:grpSpPr>
      <p:sp>
        <p:nvSpPr>
          <p:cNvPr id="6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国务院与地方人民政府的关系</a:t>
            </a:r>
            <a:endParaRPr lang="en-US" altLang="zh-CN" sz="2800" b="1">
              <a:latin typeface="+mj-ea"/>
              <a:ea typeface="+mj-ea"/>
            </a:endParaRPr>
          </a:p>
        </p:txBody>
      </p:sp>
      <p:grpSp>
        <p:nvGrpSpPr>
          <p:cNvPr id="6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69" name=""/>
            <p:cNvGrpSpPr/>
            <p:nvPr/>
          </p:nvGrpSpPr>
          <p:grpSpPr>
            <a:xfrm>
              <a:off x="660399" y="2074672"/>
              <a:ext cx="5100082" cy="4536540"/>
              <a:chOff x="660399" y="2074672"/>
              <a:chExt cx="5100082" cy="4536540"/>
            </a:xfrm>
          </p:grpSpPr>
          <p:sp>
            <p:nvSpPr>
              <p:cNvPr id="7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国务院与地方人民政府的关系</a:t>
                </a:r>
                <a:endParaRPr lang="en-US" altLang="zh-CN" sz="2000" b="1">
                  <a:latin typeface="Microsoft YaHei" panose="020b0503020204020204" pitchFamily="34" charset="-122"/>
                  <a:ea typeface="Microsoft YaHei" panose="020b0503020204020204" pitchFamily="34" charset="-122"/>
                </a:endParaRPr>
              </a:p>
            </p:txBody>
          </p:sp>
          <p:sp>
            <p:nvSpPr>
              <p:cNvPr id="7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国务院领导地方各级人民政府的工作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地方各级人民政府服从国务院的领导</a:t>
                </a:r>
                <a:endParaRPr/>
              </a:p>
            </p:txBody>
          </p:sp>
          <p:pic>
            <p:nvPicPr>
              <p:cNvPr id="7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74" name=""/>
            <p:cNvGrpSpPr/>
            <p:nvPr/>
          </p:nvGrpSpPr>
          <p:grpSpPr>
            <a:xfrm>
              <a:off x="6431519" y="2074672"/>
              <a:ext cx="5100082" cy="4536540"/>
              <a:chOff x="660399" y="2074672"/>
              <a:chExt cx="5100082" cy="4536540"/>
            </a:xfrm>
          </p:grpSpPr>
          <p:sp>
            <p:nvSpPr>
              <p:cNvPr id="7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国务院对地方人民政府的领导和监督</a:t>
                </a:r>
                <a:endParaRPr lang="en-US" altLang="zh-CN" sz="2000" b="1">
                  <a:latin typeface="Microsoft YaHei" panose="020b0503020204020204" pitchFamily="34" charset="-122"/>
                  <a:ea typeface="Microsoft YaHei" panose="020b0503020204020204" pitchFamily="34" charset="-122"/>
                </a:endParaRPr>
              </a:p>
            </p:txBody>
          </p:sp>
          <p:sp>
            <p:nvSpPr>
              <p:cNvPr id="7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国务院制定和实施法律、政策，指导地方人民政府的工作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国务院对地方人民政府的工作进行监督，纠正违反法律、政策的行为</a:t>
                </a:r>
                <a:endParaRPr/>
              </a:p>
            </p:txBody>
          </p:sp>
          <p:pic>
            <p:nvPicPr>
              <p:cNvPr id="7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descr="{&quot;isTemplate&quot;:true,&quot;type&quot;:2}"/>
        <p:cNvGrpSpPr/>
        <p:nvPr/>
      </p:nvGrpSpPr>
      <p:grpSpPr>
        <a:xfrm>
          <a:off x="0" y="0"/>
          <a:ext cx="0" cy="0"/>
        </a:xfrm>
      </p:grpSpPr>
      <p:sp>
        <p:nvSpPr>
          <p:cNvPr id="8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05</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8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中央军事委员会</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descr="{&quot;isTemplate&quot;:true,&quot;type&quot;:3}"/>
        <p:cNvGrpSpPr/>
        <p:nvPr/>
      </p:nvGrpSpPr>
      <p:grpSpPr>
        <a:xfrm>
          <a:off x="0" y="0"/>
          <a:ext cx="0" cy="0"/>
        </a:xfrm>
      </p:grpSpPr>
      <p:pic>
        <p:nvPicPr>
          <p:cNvPr id="8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8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86" name="Group 598"/>
            <p:cNvGrpSpPr/>
            <p:nvPr/>
          </p:nvGrpSpPr>
          <p:grpSpPr>
            <a:xfrm>
              <a:off x="763829" y="1414808"/>
              <a:ext cx="6972294" cy="2337649"/>
              <a:chOff x="763829" y="1414808"/>
              <a:chExt cx="6972294" cy="2337649"/>
            </a:xfrm>
          </p:grpSpPr>
          <p:sp>
            <p:nvSpPr>
              <p:cNvPr id="8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中央军事委员会的性质</a:t>
                </a:r>
                <a:endParaRPr/>
              </a:p>
            </p:txBody>
          </p:sp>
          <p:sp>
            <p:nvSpPr>
              <p:cNvPr id="8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中央军事委员会是中华人民共和国的最高军事领导机关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负责领导全国武装力量</a:t>
                </a:r>
                <a:endParaRPr/>
              </a:p>
            </p:txBody>
          </p:sp>
          <p:sp>
            <p:nvSpPr>
              <p:cNvPr id="8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9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93" name="Group 591"/>
            <p:cNvGrpSpPr/>
            <p:nvPr/>
          </p:nvGrpSpPr>
          <p:grpSpPr>
            <a:xfrm>
              <a:off x="689593" y="3949139"/>
              <a:ext cx="7078256" cy="2128975"/>
              <a:chOff x="689593" y="3949139"/>
              <a:chExt cx="7078256" cy="2128975"/>
            </a:xfrm>
          </p:grpSpPr>
          <p:sp>
            <p:nvSpPr>
              <p:cNvPr id="9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中央军事委员会的职权</a:t>
                </a:r>
                <a:endParaRPr/>
              </a:p>
            </p:txBody>
          </p:sp>
          <p:sp>
            <p:nvSpPr>
              <p:cNvPr id="9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制定军事战略、方针和政策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领导全国武装力量的建设和发展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负责国防建设和国家安全</a:t>
                </a:r>
                <a:endParaRPr/>
              </a:p>
            </p:txBody>
          </p:sp>
          <p:sp>
            <p:nvSpPr>
              <p:cNvPr id="9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9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9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0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中央军事委员会的性质与职权</a:t>
            </a:r>
            <a:endParaRPr lang="en-US" altLang="zh-CN" sz="2800" b="1">
              <a:latin typeface="+mj-ea"/>
              <a:ea typeface="+mj-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https://d.book118.com/287005116004006046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20</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Arial Black</vt:lpstr>
      <vt:lpstr>微软雅黑</vt:lpstr>
      <vt:lpstr>黑体</vt:lpstr>
      <vt:lpstr>Microsoft YaHei</vt:lpstr>
      <vt:lpstr>Microsoft YaHei Light</vt:lpstr>
      <vt:lpstr>Microsoft Yahei</vt:lpstr>
      <vt:lpstr>Office Theme</vt:lpstr>
      <vt:lpstr>我们的部编版道德与法治六年级上册国家机构课件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2024-09-20T23:15:38.604</cp:lastPrinted>
  <dcterms:created xsi:type="dcterms:W3CDTF">2024-09-20T15:15:38Z</dcterms:created>
  <dcterms:modified xsi:type="dcterms:W3CDTF">2024-09-20T15:15:40Z</dcterms:modified>
</cp:coreProperties>
</file>