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0" r:id="rId29"/>
  </p:sldIdLst>
  <p:sldSz cx="12192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tags" Target="tags/tag1.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9F66FFFE-CD1C-4945-8CB1-F21A3759B65F}"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52" name="PlaceHolder 1"/>
          <p:cNvSpPr>
            <a:spLocks noGrp="1"/>
          </p:cNvSpPr>
          <p:nvPr>
            <p:ph type="sldImg"/>
          </p:nvPr>
        </p:nvSpPr>
        <p:spPr>
          <a:xfrm>
            <a:off x="685800" y="1143000"/>
            <a:ext cx="5486040" cy="3085920"/>
          </a:xfrm>
          <a:prstGeom prst="rect">
            <a:avLst/>
          </a:prstGeom>
          <a:ln w="0">
            <a:noFill/>
          </a:ln>
        </p:spPr>
      </p:sp>
      <p:sp>
        <p:nvSpPr>
          <p:cNvPr id="653"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54"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55" name="PlaceHolder 1"/>
          <p:cNvSpPr>
            <a:spLocks noGrp="1"/>
          </p:cNvSpPr>
          <p:nvPr>
            <p:ph type="sldImg"/>
          </p:nvPr>
        </p:nvSpPr>
        <p:spPr>
          <a:xfrm>
            <a:off x="685800" y="1143000"/>
            <a:ext cx="5486040" cy="3085920"/>
          </a:xfrm>
          <a:prstGeom prst="rect">
            <a:avLst/>
          </a:prstGeom>
          <a:ln w="0">
            <a:noFill/>
          </a:ln>
        </p:spPr>
      </p:sp>
      <p:sp>
        <p:nvSpPr>
          <p:cNvPr id="656"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57"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58" name="PlaceHolder 1"/>
          <p:cNvSpPr>
            <a:spLocks noGrp="1"/>
          </p:cNvSpPr>
          <p:nvPr>
            <p:ph type="sldImg"/>
          </p:nvPr>
        </p:nvSpPr>
        <p:spPr>
          <a:xfrm>
            <a:off x="685800" y="1143000"/>
            <a:ext cx="5486040" cy="3085920"/>
          </a:xfrm>
          <a:prstGeom prst="rect">
            <a:avLst/>
          </a:prstGeom>
          <a:ln w="0">
            <a:noFill/>
          </a:ln>
        </p:spPr>
      </p:sp>
      <p:sp>
        <p:nvSpPr>
          <p:cNvPr id="659"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60"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1" name="PlaceHolder 1"/>
          <p:cNvSpPr>
            <a:spLocks noGrp="1"/>
          </p:cNvSpPr>
          <p:nvPr>
            <p:ph type="sldImg"/>
          </p:nvPr>
        </p:nvSpPr>
        <p:spPr>
          <a:xfrm>
            <a:off x="685800" y="1143000"/>
            <a:ext cx="5486040" cy="3085920"/>
          </a:xfrm>
          <a:prstGeom prst="rect">
            <a:avLst/>
          </a:prstGeom>
          <a:ln w="0">
            <a:noFill/>
          </a:ln>
        </p:spPr>
      </p:sp>
      <p:sp>
        <p:nvSpPr>
          <p:cNvPr id="662"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63"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4" name="PlaceHolder 1"/>
          <p:cNvSpPr>
            <a:spLocks noGrp="1"/>
          </p:cNvSpPr>
          <p:nvPr>
            <p:ph type="sldImg"/>
          </p:nvPr>
        </p:nvSpPr>
        <p:spPr>
          <a:xfrm>
            <a:off x="685800" y="1143000"/>
            <a:ext cx="5486040" cy="3085920"/>
          </a:xfrm>
          <a:prstGeom prst="rect">
            <a:avLst/>
          </a:prstGeom>
          <a:ln w="0">
            <a:noFill/>
          </a:ln>
        </p:spPr>
      </p:sp>
      <p:sp>
        <p:nvSpPr>
          <p:cNvPr id="665"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66"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7" name="PlaceHolder 1"/>
          <p:cNvSpPr>
            <a:spLocks noGrp="1"/>
          </p:cNvSpPr>
          <p:nvPr>
            <p:ph type="sldImg"/>
          </p:nvPr>
        </p:nvSpPr>
        <p:spPr>
          <a:xfrm>
            <a:off x="685800" y="1143000"/>
            <a:ext cx="5486040" cy="3085920"/>
          </a:xfrm>
          <a:prstGeom prst="rect">
            <a:avLst/>
          </a:prstGeom>
          <a:ln w="0">
            <a:noFill/>
          </a:ln>
        </p:spPr>
      </p:sp>
      <p:sp>
        <p:nvSpPr>
          <p:cNvPr id="668"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69"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70" name="PlaceHolder 1"/>
          <p:cNvSpPr>
            <a:spLocks noGrp="1"/>
          </p:cNvSpPr>
          <p:nvPr>
            <p:ph type="sldImg"/>
          </p:nvPr>
        </p:nvSpPr>
        <p:spPr>
          <a:xfrm>
            <a:off x="685800" y="1143000"/>
            <a:ext cx="5486040" cy="3085920"/>
          </a:xfrm>
          <a:prstGeom prst="rect">
            <a:avLst/>
          </a:prstGeom>
          <a:ln w="0">
            <a:noFill/>
          </a:ln>
        </p:spPr>
      </p:sp>
      <p:sp>
        <p:nvSpPr>
          <p:cNvPr id="671"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72"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73" name="PlaceHolder 1"/>
          <p:cNvSpPr>
            <a:spLocks noGrp="1"/>
          </p:cNvSpPr>
          <p:nvPr>
            <p:ph type="sldImg"/>
          </p:nvPr>
        </p:nvSpPr>
        <p:spPr>
          <a:xfrm>
            <a:off x="685800" y="1143000"/>
            <a:ext cx="5486040" cy="3085920"/>
          </a:xfrm>
          <a:prstGeom prst="rect">
            <a:avLst/>
          </a:prstGeom>
          <a:ln w="0">
            <a:noFill/>
          </a:ln>
        </p:spPr>
      </p:sp>
      <p:sp>
        <p:nvSpPr>
          <p:cNvPr id="674"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675"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379ED7-9F80-4BA5-908E-EE705544EF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BF654E-317A-41B8-8B78-C8C596986C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5CB379-C456-413B-BDC3-35F2B15FA9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104F1D-3887-497D-AA51-509EB0AEA5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DC71CC-49EB-4EEB-B728-82AC4F4D4E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B64250-681B-4AE6-92C6-B254EB5B2D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FAB548-3DBF-4D6E-9A85-DF929CABFA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A9FC3F-1C1B-4CB0-9D90-8DCA31B366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D486E1-8EDB-4269-A276-7ED9743137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977863-9219-46CA-8F51-828F632FC8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26A2A4-EEEC-411A-8F9B-079404C9DB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5E6DF1E1-D1D1-4BB9-88AB-451F2D91378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6CB41F4D-3F79-464C-9FF9-4E877511813F}"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 Id="rId4" Type="http://schemas.openxmlformats.org/officeDocument/2006/relationships/image" Target="../media/image5.png" /><Relationship Id="rId5" Type="http://schemas.openxmlformats.org/officeDocument/2006/relationships/image" Target="../media/image1.png" /><Relationship Id="rId6" Type="http://schemas.openxmlformats.org/officeDocument/2006/relationships/image" Target="../media/image4.png" /><Relationship Id="rId7" Type="http://schemas.openxmlformats.org/officeDocument/2006/relationships/image" Target="../media/image7.png" /><Relationship Id="rId8"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 Id="rId4" Type="http://schemas.openxmlformats.org/officeDocument/2006/relationships/image" Target="../media/image2.png" /><Relationship Id="rId5" Type="http://schemas.openxmlformats.org/officeDocument/2006/relationships/image" Target="../media/image3.png" /><Relationship Id="rId6" Type="http://schemas.openxmlformats.org/officeDocument/2006/relationships/image" Target="../media/image4.png" /><Relationship Id="rId7" Type="http://schemas.openxmlformats.org/officeDocument/2006/relationships/image" Target="../media/image5.png" /><Relationship Id="rId8" Type="http://schemas.openxmlformats.org/officeDocument/2006/relationships/image" Target="../media/image6.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 Id="rId4" Type="http://schemas.openxmlformats.org/officeDocument/2006/relationships/image" Target="../media/image5.png" /><Relationship Id="rId5" Type="http://schemas.openxmlformats.org/officeDocument/2006/relationships/image" Target="../media/image1.png" /><Relationship Id="rId6" Type="http://schemas.openxmlformats.org/officeDocument/2006/relationships/image" Target="../media/image4.png" /><Relationship Id="rId7" Type="http://schemas.openxmlformats.org/officeDocument/2006/relationships/image" Target="../media/image7.png" /><Relationship Id="rId8"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 Id="rId4" Type="http://schemas.openxmlformats.org/officeDocument/2006/relationships/image" Target="../media/image5.png" /><Relationship Id="rId5" Type="http://schemas.openxmlformats.org/officeDocument/2006/relationships/image" Target="../media/image1.png" /><Relationship Id="rId6" Type="http://schemas.openxmlformats.org/officeDocument/2006/relationships/image" Target="../media/image4.png" /><Relationship Id="rId7" Type="http://schemas.openxmlformats.org/officeDocument/2006/relationships/image" Target="../media/image7.png" /><Relationship Id="rId8"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 Id="rId4" Type="http://schemas.openxmlformats.org/officeDocument/2006/relationships/image" Target="../media/image2.png" /><Relationship Id="rId5" Type="http://schemas.openxmlformats.org/officeDocument/2006/relationships/image" Target="../media/image3.png" /><Relationship Id="rId6" Type="http://schemas.openxmlformats.org/officeDocument/2006/relationships/image" Target="../media/image4.png" /><Relationship Id="rId7" Type="http://schemas.openxmlformats.org/officeDocument/2006/relationships/image" Target="../media/image5.png" /><Relationship Id="rId8" Type="http://schemas.openxmlformats.org/officeDocument/2006/relationships/image" Target="../media/image6.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 Id="rId4" Type="http://schemas.openxmlformats.org/officeDocument/2006/relationships/image" Target="../media/image5.png" /><Relationship Id="rId5" Type="http://schemas.openxmlformats.org/officeDocument/2006/relationships/image" Target="../media/image1.png" /><Relationship Id="rId6" Type="http://schemas.openxmlformats.org/officeDocument/2006/relationships/image" Target="../media/image4.png" /><Relationship Id="rId7" Type="http://schemas.openxmlformats.org/officeDocument/2006/relationships/image" Target="../media/image7.png" /><Relationship Id="rId8" Type="http://schemas.openxmlformats.org/officeDocument/2006/relationships/image" Target="../media/image3.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1.png" /><Relationship Id="rId4" Type="http://schemas.openxmlformats.org/officeDocument/2006/relationships/image" Target="../media/image2.png" /><Relationship Id="rId5" Type="http://schemas.openxmlformats.org/officeDocument/2006/relationships/image" Target="../media/image3.png" /><Relationship Id="rId6" Type="http://schemas.openxmlformats.org/officeDocument/2006/relationships/image" Target="../media/image4.png" /><Relationship Id="rId7" Type="http://schemas.openxmlformats.org/officeDocument/2006/relationships/image" Target="../media/image5.png" /><Relationship Id="rId8" Type="http://schemas.openxmlformats.org/officeDocument/2006/relationships/image" Target="../media/image6.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7016155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2" name="组合 26"/>
          <p:cNvGrpSpPr/>
          <p:nvPr/>
        </p:nvGrpSpPr>
        <p:grpSpPr>
          <a:xfrm>
            <a:off x="360" y="0"/>
            <a:ext cx="12191040" cy="6858000"/>
            <a:chOff x="360" y="0"/>
            <a:chExt cx="12191040" cy="6858000"/>
          </a:xfrm>
        </p:grpSpPr>
        <p:pic>
          <p:nvPicPr>
            <p:cNvPr id="73"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74"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75"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渔业行业安全防护培训课件</a:t>
            </a:r>
            <a:endParaRPr lang="en-US" sz="6000" b="0" strike="noStrike" spc="-1">
              <a:solidFill>
                <a:schemeClr val="dk1"/>
              </a:solidFill>
              <a:latin typeface="Arial"/>
            </a:endParaRPr>
          </a:p>
        </p:txBody>
      </p:sp>
      <p:sp>
        <p:nvSpPr>
          <p:cNvPr id="76"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7"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pic>
        <p:nvPicPr>
          <p:cNvPr id="78" name="图片 22"/>
          <p:cNvPicPr/>
          <p:nvPr/>
        </p:nvPicPr>
        <p:blipFill>
          <a:blip r:embed="rId3"/>
          <a:srcRect l="19237" t="10197"/>
          <a:stretch>
            <a:fillRect/>
          </a:stretch>
        </p:blipFill>
        <p:spPr>
          <a:xfrm>
            <a:off x="0" y="0"/>
            <a:ext cx="514440" cy="929880"/>
          </a:xfrm>
          <a:prstGeom prst="rect">
            <a:avLst/>
          </a:prstGeom>
          <a:ln w="0">
            <a:noFill/>
          </a:ln>
        </p:spPr>
      </p:pic>
      <p:pic>
        <p:nvPicPr>
          <p:cNvPr id="79" name="图片 23"/>
          <p:cNvPicPr/>
          <p:nvPr/>
        </p:nvPicPr>
        <p:blipFill>
          <a:blip r:embed="rId4"/>
          <a:srcRect l="55284"/>
          <a:stretch>
            <a:fillRect/>
          </a:stretch>
        </p:blipFill>
        <p:spPr>
          <a:xfrm>
            <a:off x="0" y="625680"/>
            <a:ext cx="426600" cy="1140840"/>
          </a:xfrm>
          <a:prstGeom prst="rect">
            <a:avLst/>
          </a:prstGeom>
          <a:ln w="0">
            <a:noFill/>
          </a:ln>
        </p:spPr>
      </p:pic>
      <p:pic>
        <p:nvPicPr>
          <p:cNvPr id="80" name="图片 7"/>
          <p:cNvPicPr/>
          <p:nvPr/>
        </p:nvPicPr>
        <p:blipFill>
          <a:blip r:embed="rId5"/>
          <a:srcRect t="23379" r="-3045"/>
          <a:stretch>
            <a:fillRect/>
          </a:stretch>
        </p:blipFill>
        <p:spPr>
          <a:xfrm>
            <a:off x="8933040" y="0"/>
            <a:ext cx="1378440" cy="1427400"/>
          </a:xfrm>
          <a:prstGeom prst="rect">
            <a:avLst/>
          </a:prstGeom>
          <a:ln w="0">
            <a:noFill/>
          </a:ln>
        </p:spPr>
      </p:pic>
      <p:pic>
        <p:nvPicPr>
          <p:cNvPr id="81" name="图片 6"/>
          <p:cNvPicPr/>
          <p:nvPr/>
        </p:nvPicPr>
        <p:blipFill>
          <a:blip r:embed="rId6"/>
          <a:srcRect t="10754"/>
          <a:stretch>
            <a:fillRect/>
          </a:stretch>
        </p:blipFill>
        <p:spPr>
          <a:xfrm>
            <a:off x="8476200" y="0"/>
            <a:ext cx="589680" cy="1017000"/>
          </a:xfrm>
          <a:prstGeom prst="rect">
            <a:avLst/>
          </a:prstGeom>
          <a:ln w="0">
            <a:noFill/>
          </a:ln>
        </p:spPr>
      </p:pic>
      <p:pic>
        <p:nvPicPr>
          <p:cNvPr id="82"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78"/>
                                        </p:tgtEl>
                                        <p:attrNameLst>
                                          <p:attrName>style.visibility</p:attrName>
                                        </p:attrNameLst>
                                      </p:cBhvr>
                                      <p:to>
                                        <p:strVal val="visible"/>
                                      </p:to>
                                    </p:set>
                                    <p:animEffect transition="in" filter="wipe(left)">
                                      <p:cBhvr additive="repl">
                                        <p:cTn id="7" dur="500"/>
                                        <p:tgtEl>
                                          <p:spTgt spid="78"/>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79"/>
                                        </p:tgtEl>
                                        <p:attrNameLst>
                                          <p:attrName>style.visibility</p:attrName>
                                        </p:attrNameLst>
                                      </p:cBhvr>
                                      <p:to>
                                        <p:strVal val="visible"/>
                                      </p:to>
                                    </p:set>
                                    <p:animEffect transition="in" filter="wipe(left)">
                                      <p:cBhvr additive="repl">
                                        <p:cTn id="10" dur="500"/>
                                        <p:tgtEl>
                                          <p:spTgt spid="79"/>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80"/>
                                        </p:tgtEl>
                                        <p:attrNameLst>
                                          <p:attrName>style.visibility</p:attrName>
                                        </p:attrNameLst>
                                      </p:cBhvr>
                                      <p:to>
                                        <p:strVal val="visible"/>
                                      </p:to>
                                    </p:set>
                                    <p:animEffect transition="in" filter="wipe(left)">
                                      <p:cBhvr additive="repl">
                                        <p:cTn id="13" dur="500"/>
                                        <p:tgtEl>
                                          <p:spTgt spid="80"/>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81"/>
                                        </p:tgtEl>
                                        <p:attrNameLst>
                                          <p:attrName>style.visibility</p:attrName>
                                        </p:attrNameLst>
                                      </p:cBhvr>
                                      <p:to>
                                        <p:strVal val="visible"/>
                                      </p:to>
                                    </p:set>
                                    <p:animEffect transition="in" filter="wipe(left)">
                                      <p:cBhvr additive="repl">
                                        <p:cTn id="16" dur="500"/>
                                        <p:tgtEl>
                                          <p:spTgt spid="81"/>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82"/>
                                        </p:tgtEl>
                                        <p:attrNameLst>
                                          <p:attrName>style.visibility</p:attrName>
                                        </p:attrNameLst>
                                      </p:cBhvr>
                                      <p:to>
                                        <p:strVal val="visible"/>
                                      </p:to>
                                    </p:set>
                                    <p:animEffect transition="in" filter="wipe(left)">
                                      <p:cBhvr additive="repl">
                                        <p:cTn id="19" dur="500"/>
                                        <p:tgtEl>
                                          <p:spTgt spid="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3" name="图片 99"/>
          <p:cNvPicPr/>
          <p:nvPr/>
        </p:nvPicPr>
        <p:blipFill>
          <a:blip r:embed="rId3"/>
          <a:srcRect l="19237" t="-13998" b="0"/>
          <a:stretch>
            <a:fillRect/>
          </a:stretch>
        </p:blipFill>
        <p:spPr>
          <a:xfrm>
            <a:off x="0" y="234000"/>
            <a:ext cx="866880" cy="1988280"/>
          </a:xfrm>
          <a:prstGeom prst="rect">
            <a:avLst/>
          </a:prstGeom>
          <a:ln w="0">
            <a:noFill/>
          </a:ln>
        </p:spPr>
      </p:pic>
      <p:sp>
        <p:nvSpPr>
          <p:cNvPr id="84"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85"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渔业行业安全防护培训课件</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渔业行业事故类型及防范</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渔业行业紧急救援技能</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渔业行业法律法规概述</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渔业行业安全管理实践</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渔业行业安全防护实操技巧</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7</a:t>
            </a:r>
            <a:r>
              <a:rPr lang="zh-CN" sz="2400" b="0" strike="noStrike" spc="-1">
                <a:solidFill>
                  <a:schemeClr val="dk1"/>
                </a:solidFill>
                <a:latin typeface="微软雅黑"/>
                <a:ea typeface="微软雅黑"/>
              </a:rPr>
              <a:t>章  结语</a:t>
            </a:r>
            <a:endParaRPr lang="en-US" sz="2400" b="0" strike="noStrike" spc="-1">
              <a:solidFill>
                <a:srgbClr val="000000"/>
              </a:solidFill>
              <a:latin typeface="Arial"/>
            </a:endParaRPr>
          </a:p>
        </p:txBody>
      </p:sp>
      <p:pic>
        <p:nvPicPr>
          <p:cNvPr id="86" name="图片 100"/>
          <p:cNvPicPr/>
          <p:nvPr/>
        </p:nvPicPr>
        <p:blipFill>
          <a:blip r:embed="rId4"/>
          <a:srcRect l="55284"/>
          <a:stretch>
            <a:fillRect/>
          </a:stretch>
        </p:blipFill>
        <p:spPr>
          <a:xfrm>
            <a:off x="0" y="1634400"/>
            <a:ext cx="439920" cy="1176120"/>
          </a:xfrm>
          <a:prstGeom prst="rect">
            <a:avLst/>
          </a:prstGeom>
          <a:ln w="0">
            <a:noFill/>
          </a:ln>
        </p:spPr>
      </p:pic>
      <p:pic>
        <p:nvPicPr>
          <p:cNvPr id="87" name="图片 97"/>
          <p:cNvPicPr/>
          <p:nvPr/>
        </p:nvPicPr>
        <p:blipFill>
          <a:blip r:embed="rId5"/>
          <a:srcRect t="23379" r="-3045"/>
          <a:stretch>
            <a:fillRect/>
          </a:stretch>
        </p:blipFill>
        <p:spPr>
          <a:xfrm>
            <a:off x="8933040" y="0"/>
            <a:ext cx="1378440" cy="1427400"/>
          </a:xfrm>
          <a:prstGeom prst="rect">
            <a:avLst/>
          </a:prstGeom>
          <a:ln w="0">
            <a:noFill/>
          </a:ln>
        </p:spPr>
      </p:pic>
      <p:pic>
        <p:nvPicPr>
          <p:cNvPr id="88" name="图片 98"/>
          <p:cNvPicPr/>
          <p:nvPr/>
        </p:nvPicPr>
        <p:blipFill>
          <a:blip r:embed="rId6"/>
          <a:srcRect t="10754"/>
          <a:stretch>
            <a:fillRect/>
          </a:stretch>
        </p:blipFill>
        <p:spPr>
          <a:xfrm>
            <a:off x="8476200" y="0"/>
            <a:ext cx="589680" cy="1017000"/>
          </a:xfrm>
          <a:prstGeom prst="rect">
            <a:avLst/>
          </a:prstGeom>
          <a:ln w="0">
            <a:noFill/>
          </a:ln>
        </p:spPr>
      </p:pic>
      <p:pic>
        <p:nvPicPr>
          <p:cNvPr id="89" name="图片 101"/>
          <p:cNvPicPr/>
          <p:nvPr/>
        </p:nvPicPr>
        <p:blipFill>
          <a:blip r:embed="rId7"/>
          <a:srcRect l="-17859" t="39048" r="3094" b="4844"/>
          <a:stretch>
            <a:fillRect/>
          </a:stretch>
        </p:blipFill>
        <p:spPr>
          <a:xfrm>
            <a:off x="10496520" y="0"/>
            <a:ext cx="1695240" cy="1244520"/>
          </a:xfrm>
          <a:prstGeom prst="rect">
            <a:avLst/>
          </a:prstGeom>
          <a:ln w="0">
            <a:noFill/>
          </a:ln>
        </p:spPr>
      </p:pic>
      <p:grpSp>
        <p:nvGrpSpPr>
          <p:cNvPr id="90" name="组合 109"/>
          <p:cNvGrpSpPr/>
          <p:nvPr/>
        </p:nvGrpSpPr>
        <p:grpSpPr>
          <a:xfrm>
            <a:off x="0" y="6624000"/>
            <a:ext cx="12191760" cy="0"/>
            <a:chOff x="0" y="6624000"/>
            <a:chExt cx="12191760" cy="0"/>
          </a:xfrm>
        </p:grpSpPr>
        <p:cxnSp>
          <p:nvCxnSpPr>
            <p:cNvPr id="91" name="直接连接符 103"/>
            <p:cNvCxnSpPr/>
            <p:nvPr/>
          </p:nvCxnSpPr>
          <p:spPr>
            <a:xfrm>
              <a:off x="0" y="6624000"/>
              <a:ext cx="12192120" cy="360"/>
            </a:xfrm>
            <a:prstGeom prst="straightConnector1">
              <a:avLst/>
            </a:prstGeom>
            <a:ln w="38100">
              <a:solidFill>
                <a:srgbClr val="4874CB"/>
              </a:solidFill>
            </a:ln>
          </p:spPr>
        </p:cxnSp>
        <p:cxnSp>
          <p:nvCxnSpPr>
            <p:cNvPr id="92" name="直接连接符 106"/>
            <p:cNvCxnSpPr/>
            <p:nvPr/>
          </p:nvCxnSpPr>
          <p:spPr>
            <a:xfrm>
              <a:off x="9756000" y="6624000"/>
              <a:ext cx="2139480" cy="360"/>
            </a:xfrm>
            <a:prstGeom prst="straightConnector1">
              <a:avLst/>
            </a:prstGeom>
            <a:ln w="76200">
              <a:solidFill>
                <a:srgbClr val="4874CB"/>
              </a:solidFill>
            </a:ln>
          </p:spPr>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wipe(left)">
                                      <p:cBhvr additive="repl">
                                        <p:cTn id="7" dur="500"/>
                                        <p:tgtEl>
                                          <p:spTgt spid="87"/>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88"/>
                                        </p:tgtEl>
                                        <p:attrNameLst>
                                          <p:attrName>style.visibility</p:attrName>
                                        </p:attrNameLst>
                                      </p:cBhvr>
                                      <p:to>
                                        <p:strVal val="visible"/>
                                      </p:to>
                                    </p:set>
                                    <p:animEffect transition="in" filter="wipe(left)">
                                      <p:cBhvr additive="repl">
                                        <p:cTn id="10" dur="500"/>
                                        <p:tgtEl>
                                          <p:spTgt spid="88"/>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83"/>
                                        </p:tgtEl>
                                        <p:attrNameLst>
                                          <p:attrName>style.visibility</p:attrName>
                                        </p:attrNameLst>
                                      </p:cBhvr>
                                      <p:to>
                                        <p:strVal val="visible"/>
                                      </p:to>
                                    </p:set>
                                    <p:animEffect transition="in" filter="wipe(left)">
                                      <p:cBhvr additive="repl">
                                        <p:cTn id="13" dur="500"/>
                                        <p:tgtEl>
                                          <p:spTgt spid="83"/>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86"/>
                                        </p:tgtEl>
                                        <p:attrNameLst>
                                          <p:attrName>style.visibility</p:attrName>
                                        </p:attrNameLst>
                                      </p:cBhvr>
                                      <p:to>
                                        <p:strVal val="visible"/>
                                      </p:to>
                                    </p:set>
                                    <p:animEffect transition="in" filter="wipe(left)">
                                      <p:cBhvr additive="repl">
                                        <p:cTn id="16" dur="500"/>
                                        <p:tgtEl>
                                          <p:spTgt spid="86"/>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89"/>
                                        </p:tgtEl>
                                        <p:attrNameLst>
                                          <p:attrName>style.visibility</p:attrName>
                                        </p:attrNameLst>
                                      </p:cBhvr>
                                      <p:to>
                                        <p:strVal val="visible"/>
                                      </p:to>
                                    </p:set>
                                    <p:animEffect transition="in" filter="wipe(left)">
                                      <p:cBhvr additive="repl">
                                        <p:cTn id="19" dur="500"/>
                                        <p:tgtEl>
                                          <p:spTgt spid="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3" name="图片 12"/>
          <p:cNvPicPr/>
          <p:nvPr/>
        </p:nvPicPr>
        <p:blipFill>
          <a:blip r:embed="rId3"/>
          <a:stretch>
            <a:fillRect/>
          </a:stretch>
        </p:blipFill>
        <p:spPr>
          <a:xfrm rot="6156000">
            <a:off x="11461320" y="-1101240"/>
            <a:ext cx="1066320" cy="1733040"/>
          </a:xfrm>
          <a:prstGeom prst="rect">
            <a:avLst/>
          </a:prstGeom>
          <a:ln w="0">
            <a:noFill/>
          </a:ln>
        </p:spPr>
      </p:pic>
      <p:pic>
        <p:nvPicPr>
          <p:cNvPr id="94" name="图片 22"/>
          <p:cNvPicPr/>
          <p:nvPr/>
        </p:nvPicPr>
        <p:blipFill>
          <a:blip r:embed="rId4"/>
          <a:stretch>
            <a:fillRect/>
          </a:stretch>
        </p:blipFill>
        <p:spPr>
          <a:xfrm rot="3960600">
            <a:off x="11266560" y="-218880"/>
            <a:ext cx="961560" cy="2219040"/>
          </a:xfrm>
          <a:prstGeom prst="rect">
            <a:avLst/>
          </a:prstGeom>
          <a:ln w="0">
            <a:noFill/>
          </a:ln>
        </p:spPr>
      </p:pic>
      <p:pic>
        <p:nvPicPr>
          <p:cNvPr id="95" name="图片 4"/>
          <p:cNvPicPr/>
          <p:nvPr/>
        </p:nvPicPr>
        <p:blipFill>
          <a:blip r:embed="rId5"/>
          <a:srcRect t="5443" r="7326"/>
          <a:stretch>
            <a:fillRect/>
          </a:stretch>
        </p:blipFill>
        <p:spPr>
          <a:xfrm rot="10800000">
            <a:off x="360" y="780120"/>
            <a:ext cx="4939560" cy="6077880"/>
          </a:xfrm>
          <a:prstGeom prst="rect">
            <a:avLst/>
          </a:prstGeom>
          <a:ln w="0">
            <a:noFill/>
          </a:ln>
        </p:spPr>
      </p:pic>
      <p:pic>
        <p:nvPicPr>
          <p:cNvPr id="96" name="图片 14"/>
          <p:cNvPicPr/>
          <p:nvPr/>
        </p:nvPicPr>
        <p:blipFill>
          <a:blip r:embed="rId6"/>
          <a:stretch>
            <a:fillRect/>
          </a:stretch>
        </p:blipFill>
        <p:spPr>
          <a:xfrm>
            <a:off x="11670480" y="474840"/>
            <a:ext cx="1584000" cy="2206080"/>
          </a:xfrm>
          <a:prstGeom prst="rect">
            <a:avLst/>
          </a:prstGeom>
          <a:ln w="0">
            <a:noFill/>
          </a:ln>
        </p:spPr>
      </p:pic>
      <p:pic>
        <p:nvPicPr>
          <p:cNvPr id="97" name="图片 18"/>
          <p:cNvPicPr/>
          <p:nvPr/>
        </p:nvPicPr>
        <p:blipFill>
          <a:blip r:embed="rId7"/>
          <a:stretch>
            <a:fillRect/>
          </a:stretch>
        </p:blipFill>
        <p:spPr>
          <a:xfrm rot="19285800">
            <a:off x="11289600" y="968760"/>
            <a:ext cx="914400" cy="552960"/>
          </a:xfrm>
          <a:prstGeom prst="rect">
            <a:avLst/>
          </a:prstGeom>
          <a:ln w="0">
            <a:noFill/>
          </a:ln>
        </p:spPr>
      </p:pic>
      <p:pic>
        <p:nvPicPr>
          <p:cNvPr id="98" name="图片 20"/>
          <p:cNvPicPr/>
          <p:nvPr/>
        </p:nvPicPr>
        <p:blipFill>
          <a:blip r:embed="rId8"/>
          <a:stretch>
            <a:fillRect/>
          </a:stretch>
        </p:blipFill>
        <p:spPr>
          <a:xfrm>
            <a:off x="-135360" y="-385920"/>
            <a:ext cx="1076040" cy="1285560"/>
          </a:xfrm>
          <a:prstGeom prst="rect">
            <a:avLst/>
          </a:prstGeom>
          <a:ln w="0">
            <a:noFill/>
          </a:ln>
        </p:spPr>
      </p:pic>
      <p:sp>
        <p:nvSpPr>
          <p:cNvPr id="9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10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渔业行业安全防护培训课件</a:t>
            </a:r>
            <a:endParaRPr lang="en-US" sz="3600" b="0" strike="noStrike" spc="-1">
              <a:solidFill>
                <a:schemeClr val="dk1"/>
              </a:solidFill>
              <a:latin typeface="Arial"/>
            </a:endParaRPr>
          </a:p>
        </p:txBody>
      </p:sp>
      <p:sp>
        <p:nvSpPr>
          <p:cNvPr id="10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02" name="组合 26"/>
          <p:cNvGrpSpPr/>
          <p:nvPr/>
        </p:nvGrpSpPr>
        <p:grpSpPr>
          <a:xfrm>
            <a:off x="360" y="0"/>
            <a:ext cx="12191040" cy="6858000"/>
            <a:chOff x="360" y="0"/>
            <a:chExt cx="12191040" cy="6858000"/>
          </a:xfrm>
        </p:grpSpPr>
        <p:pic>
          <p:nvPicPr>
            <p:cNvPr id="103" name="图片 4"/>
            <p:cNvPicPr/>
            <p:nvPr/>
          </p:nvPicPr>
          <p:blipFill>
            <a:blip r:embed="rId3"/>
            <a:srcRect t="5443" r="7326"/>
            <a:stretch>
              <a:fillRect/>
            </a:stretch>
          </p:blipFill>
          <p:spPr>
            <a:xfrm rot="10800000" flipH="1">
              <a:off x="9435960" y="3467520"/>
              <a:ext cx="2755440" cy="3390480"/>
            </a:xfrm>
            <a:prstGeom prst="rect">
              <a:avLst/>
            </a:prstGeom>
            <a:ln w="0">
              <a:noFill/>
            </a:ln>
          </p:spPr>
        </p:pic>
        <p:pic>
          <p:nvPicPr>
            <p:cNvPr id="104" name="图片 1"/>
            <p:cNvPicPr/>
            <p:nvPr/>
          </p:nvPicPr>
          <p:blipFill>
            <a:blip r:embed="rId3"/>
            <a:srcRect t="5443" r="7326"/>
            <a:stretch>
              <a:fillRect/>
            </a:stretch>
          </p:blipFill>
          <p:spPr>
            <a:xfrm flipH="1">
              <a:off x="360" y="0"/>
              <a:ext cx="2755440" cy="3390480"/>
            </a:xfrm>
            <a:prstGeom prst="rect">
              <a:avLst/>
            </a:prstGeom>
            <a:ln w="0">
              <a:noFill/>
            </a:ln>
          </p:spPr>
        </p:pic>
      </p:grpSp>
      <p:sp>
        <p:nvSpPr>
          <p:cNvPr id="105"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渔业是一个重要的行业，但也存在许多安全风险。本课程旨在介绍渔业行业的重要性和安全风险，强调培训的必要性和目标，以提高渔民的安全意识和降低事故发生率。</a:t>
            </a:r>
            <a:endParaRPr lang="en-US" sz="2000" b="0" strike="noStrike" spc="-1">
              <a:solidFill>
                <a:srgbClr val="000000"/>
              </a:solidFill>
              <a:latin typeface="Arial"/>
            </a:endParaRPr>
          </a:p>
        </p:txBody>
      </p:sp>
      <p:pic>
        <p:nvPicPr>
          <p:cNvPr id="106" name="图片 22"/>
          <p:cNvPicPr/>
          <p:nvPr/>
        </p:nvPicPr>
        <p:blipFill>
          <a:blip r:embed="rId4"/>
          <a:srcRect l="19237" t="10197"/>
          <a:stretch>
            <a:fillRect/>
          </a:stretch>
        </p:blipFill>
        <p:spPr>
          <a:xfrm>
            <a:off x="0" y="0"/>
            <a:ext cx="514440" cy="929880"/>
          </a:xfrm>
          <a:prstGeom prst="rect">
            <a:avLst/>
          </a:prstGeom>
          <a:ln w="0">
            <a:noFill/>
          </a:ln>
        </p:spPr>
      </p:pic>
      <p:pic>
        <p:nvPicPr>
          <p:cNvPr id="107" name="图片 23"/>
          <p:cNvPicPr/>
          <p:nvPr/>
        </p:nvPicPr>
        <p:blipFill>
          <a:blip r:embed="rId5"/>
          <a:srcRect l="55284"/>
          <a:stretch>
            <a:fillRect/>
          </a:stretch>
        </p:blipFill>
        <p:spPr>
          <a:xfrm>
            <a:off x="0" y="625680"/>
            <a:ext cx="426600" cy="1140840"/>
          </a:xfrm>
          <a:prstGeom prst="rect">
            <a:avLst/>
          </a:prstGeom>
          <a:ln w="0">
            <a:noFill/>
          </a:ln>
        </p:spPr>
      </p:pic>
      <p:pic>
        <p:nvPicPr>
          <p:cNvPr id="108" name="图片 7"/>
          <p:cNvPicPr/>
          <p:nvPr/>
        </p:nvPicPr>
        <p:blipFill>
          <a:blip r:embed="rId6"/>
          <a:srcRect t="23379" r="-3045"/>
          <a:stretch>
            <a:fillRect/>
          </a:stretch>
        </p:blipFill>
        <p:spPr>
          <a:xfrm>
            <a:off x="8933040" y="0"/>
            <a:ext cx="1378440" cy="1427400"/>
          </a:xfrm>
          <a:prstGeom prst="rect">
            <a:avLst/>
          </a:prstGeom>
          <a:ln w="0">
            <a:noFill/>
          </a:ln>
        </p:spPr>
      </p:pic>
      <p:pic>
        <p:nvPicPr>
          <p:cNvPr id="109" name="图片 6"/>
          <p:cNvPicPr/>
          <p:nvPr/>
        </p:nvPicPr>
        <p:blipFill>
          <a:blip r:embed="rId7"/>
          <a:srcRect t="10754"/>
          <a:stretch>
            <a:fillRect/>
          </a:stretch>
        </p:blipFill>
        <p:spPr>
          <a:xfrm>
            <a:off x="8476200" y="0"/>
            <a:ext cx="589680" cy="1017000"/>
          </a:xfrm>
          <a:prstGeom prst="rect">
            <a:avLst/>
          </a:prstGeom>
          <a:ln w="0">
            <a:noFill/>
          </a:ln>
        </p:spPr>
      </p:pic>
      <p:pic>
        <p:nvPicPr>
          <p:cNvPr id="110" name="图片 25"/>
          <p:cNvPicPr/>
          <p:nvPr/>
        </p:nvPicPr>
        <p:blipFill>
          <a:blip r:embed="rId8"/>
          <a:srcRect l="-17859" t="39048" r="3094" b="4844"/>
          <a:stretch>
            <a:fillRect/>
          </a:stretch>
        </p:blipFill>
        <p:spPr>
          <a:xfrm>
            <a:off x="10496520" y="0"/>
            <a:ext cx="1695240" cy="1244520"/>
          </a:xfrm>
          <a:prstGeom prst="rect">
            <a:avLst/>
          </a:prstGeom>
          <a:ln w="0">
            <a:noFill/>
          </a:ln>
        </p:spPr>
      </p:pic>
      <p:sp>
        <p:nvSpPr>
          <p:cNvPr id="111"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课程简介</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106"/>
                                        </p:tgtEl>
                                        <p:attrNameLst>
                                          <p:attrName>style.visibility</p:attrName>
                                        </p:attrNameLst>
                                      </p:cBhvr>
                                      <p:to>
                                        <p:strVal val="visible"/>
                                      </p:to>
                                    </p:set>
                                    <p:animEffect transition="in" filter="wipe(left)">
                                      <p:cBhvr additive="repl">
                                        <p:cTn id="7" dur="500"/>
                                        <p:tgtEl>
                                          <p:spTgt spid="106"/>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107"/>
                                        </p:tgtEl>
                                        <p:attrNameLst>
                                          <p:attrName>style.visibility</p:attrName>
                                        </p:attrNameLst>
                                      </p:cBhvr>
                                      <p:to>
                                        <p:strVal val="visible"/>
                                      </p:to>
                                    </p:set>
                                    <p:animEffect transition="in" filter="wipe(left)">
                                      <p:cBhvr additive="repl">
                                        <p:cTn id="10" dur="500"/>
                                        <p:tgtEl>
                                          <p:spTgt spid="107"/>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108"/>
                                        </p:tgtEl>
                                        <p:attrNameLst>
                                          <p:attrName>style.visibility</p:attrName>
                                        </p:attrNameLst>
                                      </p:cBhvr>
                                      <p:to>
                                        <p:strVal val="visible"/>
                                      </p:to>
                                    </p:set>
                                    <p:animEffect transition="in" filter="wipe(left)">
                                      <p:cBhvr additive="repl">
                                        <p:cTn id="13" dur="500"/>
                                        <p:tgtEl>
                                          <p:spTgt spid="108"/>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109"/>
                                        </p:tgtEl>
                                        <p:attrNameLst>
                                          <p:attrName>style.visibility</p:attrName>
                                        </p:attrNameLst>
                                      </p:cBhvr>
                                      <p:to>
                                        <p:strVal val="visible"/>
                                      </p:to>
                                    </p:set>
                                    <p:animEffect transition="in" filter="wipe(left)">
                                      <p:cBhvr additive="repl">
                                        <p:cTn id="16" dur="500"/>
                                        <p:tgtEl>
                                          <p:spTgt spid="109"/>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110"/>
                                        </p:tgtEl>
                                        <p:attrNameLst>
                                          <p:attrName>style.visibility</p:attrName>
                                        </p:attrNameLst>
                                      </p:cBhvr>
                                      <p:to>
                                        <p:strVal val="visible"/>
                                      </p:to>
                                    </p:set>
                                    <p:animEffect transition="in" filter="wipe(left)">
                                      <p:cBhvr additive="repl">
                                        <p:cTn id="19" dur="500"/>
                                        <p:tgtEl>
                                          <p:spTgt spid="1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渔业行业概况</a:t>
            </a:r>
            <a:endParaRPr lang="en-US" sz="3600" b="0" strike="noStrike" spc="-1">
              <a:solidFill>
                <a:schemeClr val="dk1"/>
              </a:solidFill>
              <a:latin typeface="Arial"/>
            </a:endParaRPr>
          </a:p>
        </p:txBody>
      </p:sp>
      <p:sp>
        <p:nvSpPr>
          <p:cNvPr id="113"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分析渔业行业的发展趋势</a:t>
            </a:r>
            <a:endParaRPr lang="en-US" sz="1600" b="0" strike="noStrike" spc="-1">
              <a:solidFill>
                <a:srgbClr val="000000"/>
              </a:solidFill>
              <a:latin typeface="Arial"/>
            </a:endParaRPr>
          </a:p>
        </p:txBody>
      </p:sp>
      <p:sp>
        <p:nvSpPr>
          <p:cNvPr id="114"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产业发展</a:t>
            </a:r>
            <a:endParaRPr lang="en-US" sz="2000" b="0" strike="noStrike" spc="-1">
              <a:solidFill>
                <a:srgbClr val="000000"/>
              </a:solidFill>
              <a:latin typeface="Arial"/>
            </a:endParaRPr>
          </a:p>
        </p:txBody>
      </p:sp>
      <p:sp>
        <p:nvSpPr>
          <p:cNvPr id="11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1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1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介绍渔业行业的相关法律法规</a:t>
            </a:r>
            <a:endParaRPr lang="en-US" sz="1600" b="0" strike="noStrike" spc="-1">
              <a:solidFill>
                <a:srgbClr val="000000"/>
              </a:solidFill>
              <a:latin typeface="Arial"/>
            </a:endParaRPr>
          </a:p>
        </p:txBody>
      </p:sp>
      <p:sp>
        <p:nvSpPr>
          <p:cNvPr id="11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法律规定</a:t>
            </a:r>
            <a:endParaRPr lang="en-US" sz="2000" b="0" strike="noStrike" spc="-1">
              <a:solidFill>
                <a:srgbClr val="000000"/>
              </a:solidFill>
              <a:latin typeface="Arial"/>
            </a:endParaRPr>
          </a:p>
        </p:txBody>
      </p:sp>
      <p:sp>
        <p:nvSpPr>
          <p:cNvPr id="11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2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探讨渔民生产生活中的安全风险</a:t>
            </a:r>
            <a:endParaRPr lang="en-US" sz="1600" b="0" strike="noStrike" spc="-1">
              <a:solidFill>
                <a:srgbClr val="000000"/>
              </a:solidFill>
              <a:latin typeface="Arial"/>
            </a:endParaRPr>
          </a:p>
        </p:txBody>
      </p:sp>
      <p:sp>
        <p:nvSpPr>
          <p:cNvPr id="12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安全隐患</a:t>
            </a:r>
            <a:endParaRPr lang="en-US" sz="2000" b="0" strike="noStrike" spc="-1">
              <a:solidFill>
                <a:srgbClr val="000000"/>
              </a:solidFill>
              <a:latin typeface="Arial"/>
            </a:endParaRPr>
          </a:p>
        </p:txBody>
      </p:sp>
      <p:pic>
        <p:nvPicPr>
          <p:cNvPr id="122" name="图片 4"/>
          <p:cNvPicPr/>
          <p:nvPr/>
        </p:nvPicPr>
        <p:blipFill>
          <a:blip r:embed="rId2"/>
          <a:stretch>
            <a:fillRect/>
          </a:stretch>
        </p:blipFill>
        <p:spPr>
          <a:xfrm>
            <a:off x="6135480" y="1175400"/>
            <a:ext cx="5381640" cy="5381640"/>
          </a:xfrm>
          <a:prstGeom prst="rect">
            <a:avLst/>
          </a:prstGeom>
          <a:ln w="0">
            <a:noFill/>
          </a:ln>
        </p:spPr>
      </p:pic>
      <p:pic>
        <p:nvPicPr>
          <p:cNvPr id="123" name="图片 22"/>
          <p:cNvPicPr/>
          <p:nvPr/>
        </p:nvPicPr>
        <p:blipFill>
          <a:blip r:embed="rId3"/>
          <a:srcRect l="19237" t="10197"/>
          <a:stretch>
            <a:fillRect/>
          </a:stretch>
        </p:blipFill>
        <p:spPr>
          <a:xfrm>
            <a:off x="0" y="0"/>
            <a:ext cx="514440" cy="929880"/>
          </a:xfrm>
          <a:prstGeom prst="rect">
            <a:avLst/>
          </a:prstGeom>
          <a:ln w="0">
            <a:noFill/>
          </a:ln>
        </p:spPr>
      </p:pic>
      <p:pic>
        <p:nvPicPr>
          <p:cNvPr id="124" name="图片 23"/>
          <p:cNvPicPr/>
          <p:nvPr/>
        </p:nvPicPr>
        <p:blipFill>
          <a:blip r:embed="rId4"/>
          <a:srcRect l="55284"/>
          <a:stretch>
            <a:fillRect/>
          </a:stretch>
        </p:blipFill>
        <p:spPr>
          <a:xfrm>
            <a:off x="0" y="625680"/>
            <a:ext cx="426600" cy="1140840"/>
          </a:xfrm>
          <a:prstGeom prst="rect">
            <a:avLst/>
          </a:prstGeom>
          <a:ln w="0">
            <a:noFill/>
          </a:ln>
        </p:spPr>
      </p:pic>
      <p:pic>
        <p:nvPicPr>
          <p:cNvPr id="125" name="图片 7"/>
          <p:cNvPicPr/>
          <p:nvPr/>
        </p:nvPicPr>
        <p:blipFill>
          <a:blip r:embed="rId5"/>
          <a:srcRect t="23379" r="-3045"/>
          <a:stretch>
            <a:fillRect/>
          </a:stretch>
        </p:blipFill>
        <p:spPr>
          <a:xfrm>
            <a:off x="8933040" y="0"/>
            <a:ext cx="1378440" cy="1427400"/>
          </a:xfrm>
          <a:prstGeom prst="rect">
            <a:avLst/>
          </a:prstGeom>
          <a:ln w="0">
            <a:noFill/>
          </a:ln>
        </p:spPr>
      </p:pic>
      <p:pic>
        <p:nvPicPr>
          <p:cNvPr id="126" name="图片 6"/>
          <p:cNvPicPr/>
          <p:nvPr/>
        </p:nvPicPr>
        <p:blipFill>
          <a:blip r:embed="rId6"/>
          <a:srcRect t="10754"/>
          <a:stretch>
            <a:fillRect/>
          </a:stretch>
        </p:blipFill>
        <p:spPr>
          <a:xfrm>
            <a:off x="8476200" y="0"/>
            <a:ext cx="589680" cy="1017000"/>
          </a:xfrm>
          <a:prstGeom prst="rect">
            <a:avLst/>
          </a:prstGeom>
          <a:ln w="0">
            <a:noFill/>
          </a:ln>
        </p:spPr>
      </p:pic>
      <p:pic>
        <p:nvPicPr>
          <p:cNvPr id="127"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wipe(left)">
                                      <p:cBhvr additive="repl">
                                        <p:cTn id="7" dur="500"/>
                                        <p:tgtEl>
                                          <p:spTgt spid="123"/>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124"/>
                                        </p:tgtEl>
                                        <p:attrNameLst>
                                          <p:attrName>style.visibility</p:attrName>
                                        </p:attrNameLst>
                                      </p:cBhvr>
                                      <p:to>
                                        <p:strVal val="visible"/>
                                      </p:to>
                                    </p:set>
                                    <p:animEffect transition="in" filter="wipe(left)">
                                      <p:cBhvr additive="repl">
                                        <p:cTn id="10" dur="500"/>
                                        <p:tgtEl>
                                          <p:spTgt spid="124"/>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125"/>
                                        </p:tgtEl>
                                        <p:attrNameLst>
                                          <p:attrName>style.visibility</p:attrName>
                                        </p:attrNameLst>
                                      </p:cBhvr>
                                      <p:to>
                                        <p:strVal val="visible"/>
                                      </p:to>
                                    </p:set>
                                    <p:animEffect transition="in" filter="wipe(left)">
                                      <p:cBhvr additive="repl">
                                        <p:cTn id="13" dur="500"/>
                                        <p:tgtEl>
                                          <p:spTgt spid="125"/>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126"/>
                                        </p:tgtEl>
                                        <p:attrNameLst>
                                          <p:attrName>style.visibility</p:attrName>
                                        </p:attrNameLst>
                                      </p:cBhvr>
                                      <p:to>
                                        <p:strVal val="visible"/>
                                      </p:to>
                                    </p:set>
                                    <p:animEffect transition="in" filter="wipe(left)">
                                      <p:cBhvr additive="repl">
                                        <p:cTn id="16" dur="500"/>
                                        <p:tgtEl>
                                          <p:spTgt spid="126"/>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127"/>
                                        </p:tgtEl>
                                        <p:attrNameLst>
                                          <p:attrName>style.visibility</p:attrName>
                                        </p:attrNameLst>
                                      </p:cBhvr>
                                      <p:to>
                                        <p:strVal val="visible"/>
                                      </p:to>
                                    </p:set>
                                    <p:animEffect transition="in" filter="wipe(left)">
                                      <p:cBhvr additive="repl">
                                        <p:cTn id="19" dur="500"/>
                                        <p:tgtEl>
                                          <p:spTgt spid="1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28" name="组合 26"/>
          <p:cNvGrpSpPr/>
          <p:nvPr/>
        </p:nvGrpSpPr>
        <p:grpSpPr>
          <a:xfrm>
            <a:off x="360" y="0"/>
            <a:ext cx="12191040" cy="6858000"/>
            <a:chOff x="360" y="0"/>
            <a:chExt cx="12191040" cy="6858000"/>
          </a:xfrm>
        </p:grpSpPr>
        <p:pic>
          <p:nvPicPr>
            <p:cNvPr id="129"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130"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13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培养方法</a:t>
            </a:r>
            <a:endParaRPr lang="en-US" sz="1800" b="0" strike="noStrike" spc="-1">
              <a:solidFill>
                <a:srgbClr val="000000"/>
              </a:solidFill>
              <a:latin typeface="Arial"/>
            </a:endParaRPr>
          </a:p>
        </p:txBody>
      </p:sp>
      <p:sp>
        <p:nvSpPr>
          <p:cNvPr id="133"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提供提高安全意识的具体方法</a:t>
            </a:r>
            <a:endParaRPr lang="en-US" sz="1400" b="0" strike="noStrike" spc="-1">
              <a:solidFill>
                <a:srgbClr val="000000"/>
              </a:solidFill>
              <a:latin typeface="Arial"/>
            </a:endParaRPr>
          </a:p>
        </p:txBody>
      </p:sp>
      <p:sp>
        <p:nvSpPr>
          <p:cNvPr id="13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5"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技巧建议</a:t>
            </a:r>
            <a:endParaRPr lang="en-US" sz="1800" b="0" strike="noStrike" spc="-1">
              <a:solidFill>
                <a:srgbClr val="000000"/>
              </a:solidFill>
              <a:latin typeface="Arial"/>
            </a:endParaRPr>
          </a:p>
        </p:txBody>
      </p:sp>
      <p:sp>
        <p:nvSpPr>
          <p:cNvPr id="136"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分享改善安全工作技巧的建议</a:t>
            </a:r>
            <a:endParaRPr lang="en-US" sz="1400" b="0" strike="noStrike" spc="-1">
              <a:solidFill>
                <a:srgbClr val="000000"/>
              </a:solidFill>
              <a:latin typeface="Arial"/>
            </a:endParaRPr>
          </a:p>
        </p:txBody>
      </p:sp>
      <p:sp>
        <p:nvSpPr>
          <p:cNvPr id="13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3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应对措施</a:t>
            </a:r>
            <a:endParaRPr lang="en-US" sz="1800" b="0" strike="noStrike" spc="-1">
              <a:solidFill>
                <a:srgbClr val="000000"/>
              </a:solidFill>
              <a:latin typeface="Arial"/>
            </a:endParaRPr>
          </a:p>
        </p:txBody>
      </p:sp>
      <p:sp>
        <p:nvSpPr>
          <p:cNvPr id="139"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明确应对意外情况的措施</a:t>
            </a:r>
            <a:endParaRPr lang="en-US" sz="1400" b="0" strike="noStrike" spc="-1">
              <a:solidFill>
                <a:srgbClr val="000000"/>
              </a:solidFill>
              <a:latin typeface="Arial"/>
            </a:endParaRPr>
          </a:p>
        </p:txBody>
      </p:sp>
      <p:sp>
        <p:nvSpPr>
          <p:cNvPr id="14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安全意识培养</a:t>
            </a:r>
            <a:endParaRPr lang="en-US" sz="3600" b="0" strike="noStrike" spc="-1">
              <a:solidFill>
                <a:schemeClr val="dk1"/>
              </a:solidFill>
              <a:latin typeface="Arial"/>
            </a:endParaRPr>
          </a:p>
        </p:txBody>
      </p:sp>
      <p:sp>
        <p:nvSpPr>
          <p:cNvPr id="14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意识重要性</a:t>
            </a:r>
            <a:endParaRPr lang="en-US" sz="1800" b="0" strike="noStrike" spc="-1">
              <a:solidFill>
                <a:srgbClr val="000000"/>
              </a:solidFill>
              <a:latin typeface="Arial"/>
            </a:endParaRPr>
          </a:p>
        </p:txBody>
      </p:sp>
      <p:sp>
        <p:nvSpPr>
          <p:cNvPr id="143"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解释为什么安全意识至关重要</a:t>
            </a:r>
            <a:endParaRPr lang="en-US" sz="14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45"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安全风险评估</a:t>
            </a:r>
            <a:endParaRPr lang="en-US" sz="2800" b="0" strike="noStrike" spc="-1">
              <a:solidFill>
                <a:srgbClr val="000000"/>
              </a:solidFill>
              <a:latin typeface="Arial"/>
            </a:endParaRPr>
          </a:p>
        </p:txBody>
      </p:sp>
      <p:sp>
        <p:nvSpPr>
          <p:cNvPr id="146"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在渔业行业中，评估安全风险至关重要。本部分将讲解如何对渔业行业的安全风险进行评估，并提供常见安全风险案例分析，帮助渔民更好地应对潜在的危险情况。</a:t>
            </a:r>
            <a:endParaRPr lang="en-US" sz="1800" b="0" strike="noStrike" spc="-1">
              <a:solidFill>
                <a:srgbClr val="000000"/>
              </a:solidFill>
              <a:latin typeface="Arial"/>
            </a:endParaRPr>
          </a:p>
        </p:txBody>
      </p:sp>
      <p:sp>
        <p:nvSpPr>
          <p:cNvPr id="14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148" name="图片 4"/>
          <p:cNvPicPr/>
          <p:nvPr/>
        </p:nvPicPr>
        <p:blipFill>
          <a:blip r:embed="rId2"/>
          <a:stretch>
            <a:fillRect/>
          </a:stretch>
        </p:blipFill>
        <p:spPr>
          <a:xfrm>
            <a:off x="510840" y="700560"/>
            <a:ext cx="5381640" cy="5381640"/>
          </a:xfrm>
          <a:prstGeom prst="rect">
            <a:avLst/>
          </a:prstGeom>
          <a:ln w="0">
            <a:noFill/>
          </a:ln>
        </p:spPr>
      </p:pic>
      <p:pic>
        <p:nvPicPr>
          <p:cNvPr id="149" name="图片 22"/>
          <p:cNvPicPr/>
          <p:nvPr/>
        </p:nvPicPr>
        <p:blipFill>
          <a:blip r:embed="rId3"/>
          <a:srcRect l="19237" t="10197"/>
          <a:stretch>
            <a:fillRect/>
          </a:stretch>
        </p:blipFill>
        <p:spPr>
          <a:xfrm>
            <a:off x="0" y="0"/>
            <a:ext cx="514440" cy="929880"/>
          </a:xfrm>
          <a:prstGeom prst="rect">
            <a:avLst/>
          </a:prstGeom>
          <a:ln w="0">
            <a:noFill/>
          </a:ln>
        </p:spPr>
      </p:pic>
      <p:pic>
        <p:nvPicPr>
          <p:cNvPr id="150" name="图片 23"/>
          <p:cNvPicPr/>
          <p:nvPr/>
        </p:nvPicPr>
        <p:blipFill>
          <a:blip r:embed="rId4"/>
          <a:srcRect l="55284"/>
          <a:stretch>
            <a:fillRect/>
          </a:stretch>
        </p:blipFill>
        <p:spPr>
          <a:xfrm>
            <a:off x="0" y="625680"/>
            <a:ext cx="426600" cy="1140840"/>
          </a:xfrm>
          <a:prstGeom prst="rect">
            <a:avLst/>
          </a:prstGeom>
          <a:ln w="0">
            <a:noFill/>
          </a:ln>
        </p:spPr>
      </p:pic>
      <p:pic>
        <p:nvPicPr>
          <p:cNvPr id="151" name="图片 7"/>
          <p:cNvPicPr/>
          <p:nvPr/>
        </p:nvPicPr>
        <p:blipFill>
          <a:blip r:embed="rId5"/>
          <a:srcRect t="23379" r="-3045"/>
          <a:stretch>
            <a:fillRect/>
          </a:stretch>
        </p:blipFill>
        <p:spPr>
          <a:xfrm>
            <a:off x="8933040" y="0"/>
            <a:ext cx="1378440" cy="1427400"/>
          </a:xfrm>
          <a:prstGeom prst="rect">
            <a:avLst/>
          </a:prstGeom>
          <a:ln w="0">
            <a:noFill/>
          </a:ln>
        </p:spPr>
      </p:pic>
      <p:pic>
        <p:nvPicPr>
          <p:cNvPr id="152" name="图片 2"/>
          <p:cNvPicPr/>
          <p:nvPr/>
        </p:nvPicPr>
        <p:blipFill>
          <a:blip r:embed="rId6"/>
          <a:srcRect t="10754"/>
          <a:stretch>
            <a:fillRect/>
          </a:stretch>
        </p:blipFill>
        <p:spPr>
          <a:xfrm>
            <a:off x="8476200" y="0"/>
            <a:ext cx="589680" cy="1017000"/>
          </a:xfrm>
          <a:prstGeom prst="rect">
            <a:avLst/>
          </a:prstGeom>
          <a:ln w="0">
            <a:noFill/>
          </a:ln>
        </p:spPr>
      </p:pic>
      <p:pic>
        <p:nvPicPr>
          <p:cNvPr id="153"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149"/>
                                        </p:tgtEl>
                                        <p:attrNameLst>
                                          <p:attrName>style.visibility</p:attrName>
                                        </p:attrNameLst>
                                      </p:cBhvr>
                                      <p:to>
                                        <p:strVal val="visible"/>
                                      </p:to>
                                    </p:set>
                                    <p:animEffect transition="in" filter="wipe(left)">
                                      <p:cBhvr additive="repl">
                                        <p:cTn id="7" dur="500"/>
                                        <p:tgtEl>
                                          <p:spTgt spid="149"/>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150"/>
                                        </p:tgtEl>
                                        <p:attrNameLst>
                                          <p:attrName>style.visibility</p:attrName>
                                        </p:attrNameLst>
                                      </p:cBhvr>
                                      <p:to>
                                        <p:strVal val="visible"/>
                                      </p:to>
                                    </p:set>
                                    <p:animEffect transition="in" filter="wipe(left)">
                                      <p:cBhvr additive="repl">
                                        <p:cTn id="10" dur="500"/>
                                        <p:tgtEl>
                                          <p:spTgt spid="150"/>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151"/>
                                        </p:tgtEl>
                                        <p:attrNameLst>
                                          <p:attrName>style.visibility</p:attrName>
                                        </p:attrNameLst>
                                      </p:cBhvr>
                                      <p:to>
                                        <p:strVal val="visible"/>
                                      </p:to>
                                    </p:set>
                                    <p:animEffect transition="in" filter="wipe(left)">
                                      <p:cBhvr additive="repl">
                                        <p:cTn id="13" dur="500"/>
                                        <p:tgtEl>
                                          <p:spTgt spid="151"/>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152"/>
                                        </p:tgtEl>
                                        <p:attrNameLst>
                                          <p:attrName>style.visibility</p:attrName>
                                        </p:attrNameLst>
                                      </p:cBhvr>
                                      <p:to>
                                        <p:strVal val="visible"/>
                                      </p:to>
                                    </p:set>
                                    <p:animEffect transition="in" filter="wipe(left)">
                                      <p:cBhvr additive="repl">
                                        <p:cTn id="16" dur="500"/>
                                        <p:tgtEl>
                                          <p:spTgt spid="152"/>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153"/>
                                        </p:tgtEl>
                                        <p:attrNameLst>
                                          <p:attrName>style.visibility</p:attrName>
                                        </p:attrNameLst>
                                      </p:cBhvr>
                                      <p:to>
                                        <p:strVal val="visible"/>
                                      </p:to>
                                    </p:set>
                                    <p:animEffect transition="in" filter="wipe(left)">
                                      <p:cBhvr additive="repl">
                                        <p:cTn id="19" dur="500"/>
                                        <p:tgtEl>
                                          <p:spTgt spid="15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54" name="图片 12"/>
          <p:cNvPicPr/>
          <p:nvPr/>
        </p:nvPicPr>
        <p:blipFill>
          <a:blip r:embed="rId3"/>
          <a:stretch>
            <a:fillRect/>
          </a:stretch>
        </p:blipFill>
        <p:spPr>
          <a:xfrm rot="6156000">
            <a:off x="11461320" y="-1101240"/>
            <a:ext cx="1066320" cy="1733040"/>
          </a:xfrm>
          <a:prstGeom prst="rect">
            <a:avLst/>
          </a:prstGeom>
          <a:ln w="0">
            <a:noFill/>
          </a:ln>
        </p:spPr>
      </p:pic>
      <p:pic>
        <p:nvPicPr>
          <p:cNvPr id="155" name="图片 22"/>
          <p:cNvPicPr/>
          <p:nvPr/>
        </p:nvPicPr>
        <p:blipFill>
          <a:blip r:embed="rId4"/>
          <a:stretch>
            <a:fillRect/>
          </a:stretch>
        </p:blipFill>
        <p:spPr>
          <a:xfrm rot="3960600">
            <a:off x="11266560" y="-218880"/>
            <a:ext cx="961560" cy="2219040"/>
          </a:xfrm>
          <a:prstGeom prst="rect">
            <a:avLst/>
          </a:prstGeom>
          <a:ln w="0">
            <a:noFill/>
          </a:ln>
        </p:spPr>
      </p:pic>
      <p:pic>
        <p:nvPicPr>
          <p:cNvPr id="156" name="图片 4"/>
          <p:cNvPicPr/>
          <p:nvPr/>
        </p:nvPicPr>
        <p:blipFill>
          <a:blip r:embed="rId5"/>
          <a:srcRect t="5443" r="7326"/>
          <a:stretch>
            <a:fillRect/>
          </a:stretch>
        </p:blipFill>
        <p:spPr>
          <a:xfrm rot="10800000">
            <a:off x="360" y="780120"/>
            <a:ext cx="4939560" cy="6077880"/>
          </a:xfrm>
          <a:prstGeom prst="rect">
            <a:avLst/>
          </a:prstGeom>
          <a:ln w="0">
            <a:noFill/>
          </a:ln>
        </p:spPr>
      </p:pic>
      <p:pic>
        <p:nvPicPr>
          <p:cNvPr id="157" name="图片 14"/>
          <p:cNvPicPr/>
          <p:nvPr/>
        </p:nvPicPr>
        <p:blipFill>
          <a:blip r:embed="rId6"/>
          <a:stretch>
            <a:fillRect/>
          </a:stretch>
        </p:blipFill>
        <p:spPr>
          <a:xfrm>
            <a:off x="11670480" y="474840"/>
            <a:ext cx="1584000" cy="2206080"/>
          </a:xfrm>
          <a:prstGeom prst="rect">
            <a:avLst/>
          </a:prstGeom>
          <a:ln w="0">
            <a:noFill/>
          </a:ln>
        </p:spPr>
      </p:pic>
      <p:pic>
        <p:nvPicPr>
          <p:cNvPr id="158" name="图片 18"/>
          <p:cNvPicPr/>
          <p:nvPr/>
        </p:nvPicPr>
        <p:blipFill>
          <a:blip r:embed="rId7"/>
          <a:stretch>
            <a:fillRect/>
          </a:stretch>
        </p:blipFill>
        <p:spPr>
          <a:xfrm rot="19285800">
            <a:off x="11289600" y="968760"/>
            <a:ext cx="914400" cy="552960"/>
          </a:xfrm>
          <a:prstGeom prst="rect">
            <a:avLst/>
          </a:prstGeom>
          <a:ln w="0">
            <a:noFill/>
          </a:ln>
        </p:spPr>
      </p:pic>
      <p:pic>
        <p:nvPicPr>
          <p:cNvPr id="159" name="图片 20"/>
          <p:cNvPicPr/>
          <p:nvPr/>
        </p:nvPicPr>
        <p:blipFill>
          <a:blip r:embed="rId8"/>
          <a:stretch>
            <a:fillRect/>
          </a:stretch>
        </p:blipFill>
        <p:spPr>
          <a:xfrm>
            <a:off x="-135360" y="-385920"/>
            <a:ext cx="1076040" cy="1285560"/>
          </a:xfrm>
          <a:prstGeom prst="rect">
            <a:avLst/>
          </a:prstGeom>
          <a:ln w="0">
            <a:noFill/>
          </a:ln>
        </p:spPr>
      </p:pic>
      <p:sp>
        <p:nvSpPr>
          <p:cNvPr id="16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6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渔业行业事故类型及防范</a:t>
            </a:r>
            <a:endParaRPr lang="en-US" sz="3600" b="0" strike="noStrike" spc="-1">
              <a:solidFill>
                <a:schemeClr val="dk1"/>
              </a:solidFill>
              <a:latin typeface="Arial"/>
            </a:endParaRPr>
          </a:p>
        </p:txBody>
      </p:sp>
      <p:sp>
        <p:nvSpPr>
          <p:cNvPr id="16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渔船事故</a:t>
            </a:r>
            <a:endParaRPr lang="en-US" sz="2800" b="0" strike="noStrike" spc="-1">
              <a:solidFill>
                <a:srgbClr val="000000"/>
              </a:solidFill>
              <a:latin typeface="Arial"/>
            </a:endParaRPr>
          </a:p>
        </p:txBody>
      </p:sp>
      <p:sp>
        <p:nvSpPr>
          <p:cNvPr id="16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渔船事故常见原因包括设备故障、人为疏忽、恶劣天气等。预防措施包括定期检查船只设备、提高船员安全意识，并制定紧急应对计划。</a:t>
            </a:r>
            <a:endParaRPr lang="en-US" sz="1800" b="0" strike="noStrike" spc="-1">
              <a:solidFill>
                <a:srgbClr val="000000"/>
              </a:solidFill>
              <a:latin typeface="Arial"/>
            </a:endParaRPr>
          </a:p>
        </p:txBody>
      </p:sp>
      <p:sp>
        <p:nvSpPr>
          <p:cNvPr id="16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167" name="图片 4"/>
          <p:cNvPicPr/>
          <p:nvPr/>
        </p:nvPicPr>
        <p:blipFill>
          <a:blip r:embed="rId2"/>
          <a:stretch>
            <a:fillRect/>
          </a:stretch>
        </p:blipFill>
        <p:spPr>
          <a:xfrm>
            <a:off x="510840" y="700560"/>
            <a:ext cx="5381640" cy="5381640"/>
          </a:xfrm>
          <a:prstGeom prst="rect">
            <a:avLst/>
          </a:prstGeom>
          <a:ln w="0">
            <a:noFill/>
          </a:ln>
        </p:spPr>
      </p:pic>
      <p:pic>
        <p:nvPicPr>
          <p:cNvPr id="168" name="图片 22"/>
          <p:cNvPicPr/>
          <p:nvPr/>
        </p:nvPicPr>
        <p:blipFill>
          <a:blip r:embed="rId3"/>
          <a:srcRect l="19237" t="10197"/>
          <a:stretch>
            <a:fillRect/>
          </a:stretch>
        </p:blipFill>
        <p:spPr>
          <a:xfrm>
            <a:off x="0" y="0"/>
            <a:ext cx="514440" cy="929880"/>
          </a:xfrm>
          <a:prstGeom prst="rect">
            <a:avLst/>
          </a:prstGeom>
          <a:ln w="0">
            <a:noFill/>
          </a:ln>
        </p:spPr>
      </p:pic>
      <p:pic>
        <p:nvPicPr>
          <p:cNvPr id="169" name="图片 23"/>
          <p:cNvPicPr/>
          <p:nvPr/>
        </p:nvPicPr>
        <p:blipFill>
          <a:blip r:embed="rId4"/>
          <a:srcRect l="55284"/>
          <a:stretch>
            <a:fillRect/>
          </a:stretch>
        </p:blipFill>
        <p:spPr>
          <a:xfrm>
            <a:off x="0" y="625680"/>
            <a:ext cx="426600" cy="1140840"/>
          </a:xfrm>
          <a:prstGeom prst="rect">
            <a:avLst/>
          </a:prstGeom>
          <a:ln w="0">
            <a:noFill/>
          </a:ln>
        </p:spPr>
      </p:pic>
      <p:pic>
        <p:nvPicPr>
          <p:cNvPr id="170" name="图片 7"/>
          <p:cNvPicPr/>
          <p:nvPr/>
        </p:nvPicPr>
        <p:blipFill>
          <a:blip r:embed="rId5"/>
          <a:srcRect t="23379" r="-3045"/>
          <a:stretch>
            <a:fillRect/>
          </a:stretch>
        </p:blipFill>
        <p:spPr>
          <a:xfrm>
            <a:off x="8933040" y="0"/>
            <a:ext cx="1378440" cy="1427400"/>
          </a:xfrm>
          <a:prstGeom prst="rect">
            <a:avLst/>
          </a:prstGeom>
          <a:ln w="0">
            <a:noFill/>
          </a:ln>
        </p:spPr>
      </p:pic>
      <p:pic>
        <p:nvPicPr>
          <p:cNvPr id="171" name="图片 2"/>
          <p:cNvPicPr/>
          <p:nvPr/>
        </p:nvPicPr>
        <p:blipFill>
          <a:blip r:embed="rId6"/>
          <a:srcRect t="10754"/>
          <a:stretch>
            <a:fillRect/>
          </a:stretch>
        </p:blipFill>
        <p:spPr>
          <a:xfrm>
            <a:off x="8476200" y="0"/>
            <a:ext cx="589680" cy="1017000"/>
          </a:xfrm>
          <a:prstGeom prst="rect">
            <a:avLst/>
          </a:prstGeom>
          <a:ln w="0">
            <a:noFill/>
          </a:ln>
        </p:spPr>
      </p:pic>
      <p:pic>
        <p:nvPicPr>
          <p:cNvPr id="172"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168"/>
                                        </p:tgtEl>
                                        <p:attrNameLst>
                                          <p:attrName>style.visibility</p:attrName>
                                        </p:attrNameLst>
                                      </p:cBhvr>
                                      <p:to>
                                        <p:strVal val="visible"/>
                                      </p:to>
                                    </p:set>
                                    <p:animEffect transition="in" filter="wipe(left)">
                                      <p:cBhvr additive="repl">
                                        <p:cTn id="7" dur="500"/>
                                        <p:tgtEl>
                                          <p:spTgt spid="168"/>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169"/>
                                        </p:tgtEl>
                                        <p:attrNameLst>
                                          <p:attrName>style.visibility</p:attrName>
                                        </p:attrNameLst>
                                      </p:cBhvr>
                                      <p:to>
                                        <p:strVal val="visible"/>
                                      </p:to>
                                    </p:set>
                                    <p:animEffect transition="in" filter="wipe(left)">
                                      <p:cBhvr additive="repl">
                                        <p:cTn id="10" dur="500"/>
                                        <p:tgtEl>
                                          <p:spTgt spid="169"/>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170"/>
                                        </p:tgtEl>
                                        <p:attrNameLst>
                                          <p:attrName>style.visibility</p:attrName>
                                        </p:attrNameLst>
                                      </p:cBhvr>
                                      <p:to>
                                        <p:strVal val="visible"/>
                                      </p:to>
                                    </p:set>
                                    <p:animEffect transition="in" filter="wipe(left)">
                                      <p:cBhvr additive="repl">
                                        <p:cTn id="13" dur="500"/>
                                        <p:tgtEl>
                                          <p:spTgt spid="170"/>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171"/>
                                        </p:tgtEl>
                                        <p:attrNameLst>
                                          <p:attrName>style.visibility</p:attrName>
                                        </p:attrNameLst>
                                      </p:cBhvr>
                                      <p:to>
                                        <p:strVal val="visible"/>
                                      </p:to>
                                    </p:set>
                                    <p:animEffect transition="in" filter="wipe(left)">
                                      <p:cBhvr additive="repl">
                                        <p:cTn id="16" dur="500"/>
                                        <p:tgtEl>
                                          <p:spTgt spid="171"/>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172"/>
                                        </p:tgtEl>
                                        <p:attrNameLst>
                                          <p:attrName>style.visibility</p:attrName>
                                        </p:attrNameLst>
                                      </p:cBhvr>
                                      <p:to>
                                        <p:strVal val="visible"/>
                                      </p:to>
                                    </p:set>
                                    <p:animEffect transition="in" filter="wipe(left)">
                                      <p:cBhvr additive="repl">
                                        <p:cTn id="19" dur="500"/>
                                        <p:tgtEl>
                                          <p:spTgt spid="1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73" name="组合 26"/>
          <p:cNvGrpSpPr/>
          <p:nvPr/>
        </p:nvGrpSpPr>
        <p:grpSpPr>
          <a:xfrm>
            <a:off x="360" y="0"/>
            <a:ext cx="12191040" cy="6858000"/>
            <a:chOff x="360" y="0"/>
            <a:chExt cx="12191040" cy="6858000"/>
          </a:xfrm>
        </p:grpSpPr>
        <p:pic>
          <p:nvPicPr>
            <p:cNvPr id="174"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175"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17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渔船事故</a:t>
            </a:r>
            <a:endParaRPr lang="en-US" sz="3600" b="0" strike="noStrike" spc="-1">
              <a:solidFill>
                <a:schemeClr val="dk1"/>
              </a:solidFill>
              <a:latin typeface="Arial"/>
            </a:endParaRPr>
          </a:p>
        </p:txBody>
      </p:sp>
      <p:sp>
        <p:nvSpPr>
          <p:cNvPr id="177"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定期检查维护设备</a:t>
            </a:r>
            <a:endParaRPr lang="en-US" sz="1600" b="0" strike="noStrike" spc="-1">
              <a:solidFill>
                <a:srgbClr val="000000"/>
              </a:solidFill>
              <a:latin typeface="Arial"/>
            </a:endParaRPr>
          </a:p>
        </p:txBody>
      </p:sp>
      <p:sp>
        <p:nvSpPr>
          <p:cNvPr id="178"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设备故障</a:t>
            </a:r>
            <a:endParaRPr lang="en-US" sz="2000" b="0" strike="noStrike" spc="-1">
              <a:solidFill>
                <a:srgbClr val="000000"/>
              </a:solidFill>
              <a:latin typeface="Arial"/>
            </a:endParaRPr>
          </a:p>
        </p:txBody>
      </p:sp>
      <p:sp>
        <p:nvSpPr>
          <p:cNvPr id="179"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提高船员安全意识</a:t>
            </a:r>
            <a:endParaRPr lang="en-US" sz="1600" b="0" strike="noStrike" spc="-1">
              <a:solidFill>
                <a:srgbClr val="000000"/>
              </a:solidFill>
              <a:latin typeface="Arial"/>
            </a:endParaRPr>
          </a:p>
        </p:txBody>
      </p:sp>
      <p:sp>
        <p:nvSpPr>
          <p:cNvPr id="180"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人为疏忽</a:t>
            </a:r>
            <a:endParaRPr lang="en-US" sz="2000" b="0" strike="noStrike" spc="-1">
              <a:solidFill>
                <a:srgbClr val="000000"/>
              </a:solidFill>
              <a:latin typeface="Arial"/>
            </a:endParaRPr>
          </a:p>
        </p:txBody>
      </p:sp>
      <p:sp>
        <p:nvSpPr>
          <p:cNvPr id="181"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制定紧急应对计划</a:t>
            </a:r>
            <a:endParaRPr lang="en-US" sz="1600" b="0" strike="noStrike" spc="-1">
              <a:solidFill>
                <a:srgbClr val="000000"/>
              </a:solidFill>
              <a:latin typeface="Arial"/>
            </a:endParaRPr>
          </a:p>
        </p:txBody>
      </p:sp>
      <p:sp>
        <p:nvSpPr>
          <p:cNvPr id="182"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恶劣天气</a:t>
            </a:r>
            <a:endParaRPr lang="en-US" sz="2000" b="0" strike="noStrike" spc="-1">
              <a:solidFill>
                <a:srgbClr val="000000"/>
              </a:solidFill>
              <a:latin typeface="Arial"/>
            </a:endParaRPr>
          </a:p>
        </p:txBody>
      </p:sp>
      <p:sp>
        <p:nvSpPr>
          <p:cNvPr id="183"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84"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85" name="组合 26"/>
          <p:cNvGrpSpPr/>
          <p:nvPr/>
        </p:nvGrpSpPr>
        <p:grpSpPr>
          <a:xfrm>
            <a:off x="360" y="0"/>
            <a:ext cx="12191040" cy="6858000"/>
            <a:chOff x="360" y="0"/>
            <a:chExt cx="12191040" cy="6858000"/>
          </a:xfrm>
        </p:grpSpPr>
        <p:pic>
          <p:nvPicPr>
            <p:cNvPr id="186"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187"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18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渔港事故</a:t>
            </a:r>
            <a:endParaRPr lang="en-US" sz="3600" b="0" strike="noStrike" spc="-1">
              <a:solidFill>
                <a:schemeClr val="dk1"/>
              </a:solidFill>
              <a:latin typeface="Arial"/>
            </a:endParaRPr>
          </a:p>
        </p:txBody>
      </p:sp>
      <p:sp>
        <p:nvSpPr>
          <p:cNvPr id="189"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疏通港口水道、增设警示标志</a:t>
            </a:r>
            <a:endParaRPr lang="en-US" sz="1600" b="0" strike="noStrike" spc="-1">
              <a:solidFill>
                <a:srgbClr val="000000"/>
              </a:solidFill>
              <a:latin typeface="Arial"/>
            </a:endParaRPr>
          </a:p>
        </p:txBody>
      </p:sp>
      <p:sp>
        <p:nvSpPr>
          <p:cNvPr id="190"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特点探讨</a:t>
            </a:r>
            <a:endParaRPr lang="en-US" sz="2000" b="0" strike="noStrike" spc="-1">
              <a:solidFill>
                <a:srgbClr val="000000"/>
              </a:solidFill>
              <a:latin typeface="Arial"/>
            </a:endParaRPr>
          </a:p>
        </p:txBody>
      </p:sp>
      <p:sp>
        <p:nvSpPr>
          <p:cNvPr id="191"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制定港口安全管理制度、加强巡视检查</a:t>
            </a:r>
            <a:endParaRPr lang="en-US" sz="1600" b="0" strike="noStrike" spc="-1">
              <a:solidFill>
                <a:srgbClr val="000000"/>
              </a:solidFill>
              <a:latin typeface="Arial"/>
            </a:endParaRPr>
          </a:p>
        </p:txBody>
      </p:sp>
      <p:sp>
        <p:nvSpPr>
          <p:cNvPr id="192"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安全管理建议</a:t>
            </a:r>
            <a:endParaRPr lang="en-US" sz="2000" b="0" strike="noStrike" spc="-1">
              <a:solidFill>
                <a:srgbClr val="000000"/>
              </a:solidFill>
              <a:latin typeface="Arial"/>
            </a:endParaRPr>
          </a:p>
        </p:txBody>
      </p:sp>
      <p:sp>
        <p:nvSpPr>
          <p:cNvPr id="193"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94"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95"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96"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7"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渔具事故</a:t>
            </a:r>
            <a:endParaRPr lang="en-US" sz="3600" b="0" strike="noStrike" spc="-1">
              <a:solidFill>
                <a:schemeClr val="dk1"/>
              </a:solidFill>
              <a:latin typeface="Arial"/>
            </a:endParaRPr>
          </a:p>
        </p:txBody>
      </p:sp>
      <p:sp>
        <p:nvSpPr>
          <p:cNvPr id="198"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刺伤、触电、损伤等</a:t>
            </a:r>
            <a:endParaRPr lang="en-US" sz="1600" b="0" strike="noStrike" spc="-1">
              <a:solidFill>
                <a:srgbClr val="000000"/>
              </a:solidFill>
              <a:latin typeface="Arial"/>
            </a:endParaRPr>
          </a:p>
        </p:txBody>
      </p:sp>
      <p:sp>
        <p:nvSpPr>
          <p:cNvPr id="199"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危害分析</a:t>
            </a:r>
            <a:endParaRPr lang="en-US" sz="2000" b="0" strike="noStrike" spc="-1">
              <a:solidFill>
                <a:srgbClr val="000000"/>
              </a:solidFill>
              <a:latin typeface="Arial"/>
            </a:endParaRPr>
          </a:p>
        </p:txBody>
      </p:sp>
      <p:sp>
        <p:nvSpPr>
          <p:cNvPr id="20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0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20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0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0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0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正确使用、定期检查维护</a:t>
            </a:r>
            <a:endParaRPr lang="en-US" sz="1600" b="0" strike="noStrike" spc="-1">
              <a:solidFill>
                <a:srgbClr val="000000"/>
              </a:solidFill>
              <a:latin typeface="Arial"/>
            </a:endParaRPr>
          </a:p>
        </p:txBody>
      </p:sp>
      <p:sp>
        <p:nvSpPr>
          <p:cNvPr id="20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安全要点</a:t>
            </a:r>
            <a:endParaRPr lang="en-US" sz="2000" b="0" strike="noStrike" spc="-1">
              <a:solidFill>
                <a:srgbClr val="000000"/>
              </a:solidFill>
              <a:latin typeface="Arial"/>
            </a:endParaRPr>
          </a:p>
        </p:txBody>
      </p:sp>
      <p:pic>
        <p:nvPicPr>
          <p:cNvPr id="207" name="图片 4"/>
          <p:cNvPicPr/>
          <p:nvPr/>
        </p:nvPicPr>
        <p:blipFill>
          <a:blip r:embed="rId2"/>
          <a:stretch>
            <a:fillRect/>
          </a:stretch>
        </p:blipFill>
        <p:spPr>
          <a:xfrm>
            <a:off x="6135480" y="1175400"/>
            <a:ext cx="5381640" cy="5381640"/>
          </a:xfrm>
          <a:prstGeom prst="rect">
            <a:avLst/>
          </a:prstGeom>
          <a:ln w="0">
            <a:noFill/>
          </a:ln>
        </p:spPr>
      </p:pic>
      <p:pic>
        <p:nvPicPr>
          <p:cNvPr id="208" name="图片 22"/>
          <p:cNvPicPr/>
          <p:nvPr/>
        </p:nvPicPr>
        <p:blipFill>
          <a:blip r:embed="rId3"/>
          <a:srcRect l="19237" t="10197"/>
          <a:stretch>
            <a:fillRect/>
          </a:stretch>
        </p:blipFill>
        <p:spPr>
          <a:xfrm>
            <a:off x="0" y="0"/>
            <a:ext cx="514440" cy="929880"/>
          </a:xfrm>
          <a:prstGeom prst="rect">
            <a:avLst/>
          </a:prstGeom>
          <a:ln w="0">
            <a:noFill/>
          </a:ln>
        </p:spPr>
      </p:pic>
      <p:pic>
        <p:nvPicPr>
          <p:cNvPr id="209" name="图片 23"/>
          <p:cNvPicPr/>
          <p:nvPr/>
        </p:nvPicPr>
        <p:blipFill>
          <a:blip r:embed="rId4"/>
          <a:srcRect l="55284"/>
          <a:stretch>
            <a:fillRect/>
          </a:stretch>
        </p:blipFill>
        <p:spPr>
          <a:xfrm>
            <a:off x="0" y="625680"/>
            <a:ext cx="426600" cy="1140840"/>
          </a:xfrm>
          <a:prstGeom prst="rect">
            <a:avLst/>
          </a:prstGeom>
          <a:ln w="0">
            <a:noFill/>
          </a:ln>
        </p:spPr>
      </p:pic>
      <p:pic>
        <p:nvPicPr>
          <p:cNvPr id="210" name="图片 7"/>
          <p:cNvPicPr/>
          <p:nvPr/>
        </p:nvPicPr>
        <p:blipFill>
          <a:blip r:embed="rId5"/>
          <a:srcRect t="23379" r="-3045"/>
          <a:stretch>
            <a:fillRect/>
          </a:stretch>
        </p:blipFill>
        <p:spPr>
          <a:xfrm>
            <a:off x="8933040" y="0"/>
            <a:ext cx="1378440" cy="1427400"/>
          </a:xfrm>
          <a:prstGeom prst="rect">
            <a:avLst/>
          </a:prstGeom>
          <a:ln w="0">
            <a:noFill/>
          </a:ln>
        </p:spPr>
      </p:pic>
      <p:pic>
        <p:nvPicPr>
          <p:cNvPr id="211" name="图片 6"/>
          <p:cNvPicPr/>
          <p:nvPr/>
        </p:nvPicPr>
        <p:blipFill>
          <a:blip r:embed="rId6"/>
          <a:srcRect t="10754"/>
          <a:stretch>
            <a:fillRect/>
          </a:stretch>
        </p:blipFill>
        <p:spPr>
          <a:xfrm>
            <a:off x="8476200" y="0"/>
            <a:ext cx="589680" cy="1017000"/>
          </a:xfrm>
          <a:prstGeom prst="rect">
            <a:avLst/>
          </a:prstGeom>
          <a:ln w="0">
            <a:noFill/>
          </a:ln>
        </p:spPr>
      </p:pic>
      <p:pic>
        <p:nvPicPr>
          <p:cNvPr id="212"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208"/>
                                        </p:tgtEl>
                                        <p:attrNameLst>
                                          <p:attrName>style.visibility</p:attrName>
                                        </p:attrNameLst>
                                      </p:cBhvr>
                                      <p:to>
                                        <p:strVal val="visible"/>
                                      </p:to>
                                    </p:set>
                                    <p:animEffect transition="in" filter="wipe(left)">
                                      <p:cBhvr additive="repl">
                                        <p:cTn id="7" dur="500"/>
                                        <p:tgtEl>
                                          <p:spTgt spid="208"/>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209"/>
                                        </p:tgtEl>
                                        <p:attrNameLst>
                                          <p:attrName>style.visibility</p:attrName>
                                        </p:attrNameLst>
                                      </p:cBhvr>
                                      <p:to>
                                        <p:strVal val="visible"/>
                                      </p:to>
                                    </p:set>
                                    <p:animEffect transition="in" filter="wipe(left)">
                                      <p:cBhvr additive="repl">
                                        <p:cTn id="10" dur="500"/>
                                        <p:tgtEl>
                                          <p:spTgt spid="209"/>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210"/>
                                        </p:tgtEl>
                                        <p:attrNameLst>
                                          <p:attrName>style.visibility</p:attrName>
                                        </p:attrNameLst>
                                      </p:cBhvr>
                                      <p:to>
                                        <p:strVal val="visible"/>
                                      </p:to>
                                    </p:set>
                                    <p:animEffect transition="in" filter="wipe(left)">
                                      <p:cBhvr additive="repl">
                                        <p:cTn id="13" dur="500"/>
                                        <p:tgtEl>
                                          <p:spTgt spid="210"/>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211"/>
                                        </p:tgtEl>
                                        <p:attrNameLst>
                                          <p:attrName>style.visibility</p:attrName>
                                        </p:attrNameLst>
                                      </p:cBhvr>
                                      <p:to>
                                        <p:strVal val="visible"/>
                                      </p:to>
                                    </p:set>
                                    <p:animEffect transition="in" filter="wipe(left)">
                                      <p:cBhvr additive="repl">
                                        <p:cTn id="16" dur="500"/>
                                        <p:tgtEl>
                                          <p:spTgt spid="211"/>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212"/>
                                        </p:tgtEl>
                                        <p:attrNameLst>
                                          <p:attrName>style.visibility</p:attrName>
                                        </p:attrNameLst>
                                      </p:cBhvr>
                                      <p:to>
                                        <p:strVal val="visible"/>
                                      </p:to>
                                    </p:set>
                                    <p:animEffect transition="in" filter="wipe(left)">
                                      <p:cBhvr additive="repl">
                                        <p:cTn id="19" dur="500"/>
                                        <p:tgtEl>
                                          <p:spTgt spid="2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13" name="组合 26"/>
          <p:cNvGrpSpPr/>
          <p:nvPr/>
        </p:nvGrpSpPr>
        <p:grpSpPr>
          <a:xfrm>
            <a:off x="360" y="0"/>
            <a:ext cx="12191040" cy="6858000"/>
            <a:chOff x="360" y="0"/>
            <a:chExt cx="12191040" cy="6858000"/>
          </a:xfrm>
        </p:grpSpPr>
        <p:pic>
          <p:nvPicPr>
            <p:cNvPr id="214"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215"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21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7"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安全防范措施</a:t>
            </a:r>
            <a:endParaRPr lang="en-US" sz="1800" b="0" strike="noStrike" spc="-1">
              <a:solidFill>
                <a:srgbClr val="000000"/>
              </a:solidFill>
              <a:latin typeface="Arial"/>
            </a:endParaRPr>
          </a:p>
        </p:txBody>
      </p:sp>
      <p:sp>
        <p:nvSpPr>
          <p:cNvPr id="218"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监测水质</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定期维护设备</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加强围栏防护</a:t>
            </a:r>
            <a:endParaRPr lang="en-US" sz="1400" b="0" strike="noStrike" spc="-1">
              <a:solidFill>
                <a:srgbClr val="000000"/>
              </a:solidFill>
              <a:latin typeface="Arial"/>
            </a:endParaRPr>
          </a:p>
        </p:txBody>
      </p:sp>
      <p:sp>
        <p:nvSpPr>
          <p:cNvPr id="21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20"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221"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22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23"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224"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dk1"/>
                </a:solidFill>
                <a:latin typeface="微软雅黑"/>
                <a:ea typeface="微软雅黑"/>
              </a:rPr>
              <a:t> </a:t>
            </a:r>
            <a:endParaRPr lang="en-US" sz="1400" b="0" strike="noStrike" spc="-1">
              <a:solidFill>
                <a:srgbClr val="000000"/>
              </a:solidFill>
              <a:latin typeface="Arial"/>
            </a:endParaRPr>
          </a:p>
        </p:txBody>
      </p:sp>
      <p:sp>
        <p:nvSpPr>
          <p:cNvPr id="225"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鱼类养殖事故</a:t>
            </a:r>
            <a:endParaRPr lang="en-US" sz="3600" b="0" strike="noStrike" spc="-1">
              <a:solidFill>
                <a:schemeClr val="dk1"/>
              </a:solidFill>
              <a:latin typeface="Arial"/>
            </a:endParaRPr>
          </a:p>
        </p:txBody>
      </p:sp>
      <p:sp>
        <p:nvSpPr>
          <p:cNvPr id="22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27"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安全事故探讨</a:t>
            </a:r>
            <a:endParaRPr lang="en-US" sz="1800" b="0" strike="noStrike" spc="-1">
              <a:solidFill>
                <a:srgbClr val="000000"/>
              </a:solidFill>
              <a:latin typeface="Arial"/>
            </a:endParaRPr>
          </a:p>
        </p:txBody>
      </p:sp>
      <p:sp>
        <p:nvSpPr>
          <p:cNvPr id="228"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水质异常</a:t>
            </a:r>
            <a:endParaRPr lang="en-US" sz="1400" b="0" strike="noStrike" spc="-1">
              <a:solidFill>
                <a:srgbClr val="000000"/>
              </a:solidFill>
              <a:latin typeface="Arial"/>
            </a:endParaRPr>
          </a:p>
          <a:p>
            <a:r>
              <a:rPr lang="zh-CN" sz="1400" b="0" strike="noStrike" spc="-1">
                <a:solidFill>
                  <a:schemeClr val="dk1"/>
                </a:solidFill>
                <a:latin typeface="微软雅黑"/>
                <a:ea typeface="微软雅黑"/>
              </a:rPr>
              <a:t>设备故障</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动物入侵</a:t>
            </a:r>
            <a:endParaRPr lang="en-US" sz="14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29" name="图片 12"/>
          <p:cNvPicPr/>
          <p:nvPr/>
        </p:nvPicPr>
        <p:blipFill>
          <a:blip r:embed="rId3"/>
          <a:stretch>
            <a:fillRect/>
          </a:stretch>
        </p:blipFill>
        <p:spPr>
          <a:xfrm rot="6156000">
            <a:off x="11461320" y="-1101240"/>
            <a:ext cx="1066320" cy="1733040"/>
          </a:xfrm>
          <a:prstGeom prst="rect">
            <a:avLst/>
          </a:prstGeom>
          <a:ln w="0">
            <a:noFill/>
          </a:ln>
        </p:spPr>
      </p:pic>
      <p:pic>
        <p:nvPicPr>
          <p:cNvPr id="230" name="图片 22"/>
          <p:cNvPicPr/>
          <p:nvPr/>
        </p:nvPicPr>
        <p:blipFill>
          <a:blip r:embed="rId4"/>
          <a:stretch>
            <a:fillRect/>
          </a:stretch>
        </p:blipFill>
        <p:spPr>
          <a:xfrm rot="3960600">
            <a:off x="11266560" y="-218880"/>
            <a:ext cx="961560" cy="2219040"/>
          </a:xfrm>
          <a:prstGeom prst="rect">
            <a:avLst/>
          </a:prstGeom>
          <a:ln w="0">
            <a:noFill/>
          </a:ln>
        </p:spPr>
      </p:pic>
      <p:pic>
        <p:nvPicPr>
          <p:cNvPr id="231" name="图片 4"/>
          <p:cNvPicPr/>
          <p:nvPr/>
        </p:nvPicPr>
        <p:blipFill>
          <a:blip r:embed="rId5"/>
          <a:srcRect t="5443" r="7326"/>
          <a:stretch>
            <a:fillRect/>
          </a:stretch>
        </p:blipFill>
        <p:spPr>
          <a:xfrm rot="10800000">
            <a:off x="360" y="780120"/>
            <a:ext cx="4939560" cy="6077880"/>
          </a:xfrm>
          <a:prstGeom prst="rect">
            <a:avLst/>
          </a:prstGeom>
          <a:ln w="0">
            <a:noFill/>
          </a:ln>
        </p:spPr>
      </p:pic>
      <p:pic>
        <p:nvPicPr>
          <p:cNvPr id="232" name="图片 14"/>
          <p:cNvPicPr/>
          <p:nvPr/>
        </p:nvPicPr>
        <p:blipFill>
          <a:blip r:embed="rId6"/>
          <a:stretch>
            <a:fillRect/>
          </a:stretch>
        </p:blipFill>
        <p:spPr>
          <a:xfrm>
            <a:off x="11670480" y="474840"/>
            <a:ext cx="1584000" cy="2206080"/>
          </a:xfrm>
          <a:prstGeom prst="rect">
            <a:avLst/>
          </a:prstGeom>
          <a:ln w="0">
            <a:noFill/>
          </a:ln>
        </p:spPr>
      </p:pic>
      <p:pic>
        <p:nvPicPr>
          <p:cNvPr id="233" name="图片 18"/>
          <p:cNvPicPr/>
          <p:nvPr/>
        </p:nvPicPr>
        <p:blipFill>
          <a:blip r:embed="rId7"/>
          <a:stretch>
            <a:fillRect/>
          </a:stretch>
        </p:blipFill>
        <p:spPr>
          <a:xfrm rot="19285800">
            <a:off x="11289600" y="968760"/>
            <a:ext cx="914400" cy="552960"/>
          </a:xfrm>
          <a:prstGeom prst="rect">
            <a:avLst/>
          </a:prstGeom>
          <a:ln w="0">
            <a:noFill/>
          </a:ln>
        </p:spPr>
      </p:pic>
      <p:pic>
        <p:nvPicPr>
          <p:cNvPr id="234" name="图片 20"/>
          <p:cNvPicPr/>
          <p:nvPr/>
        </p:nvPicPr>
        <p:blipFill>
          <a:blip r:embed="rId8"/>
          <a:stretch>
            <a:fillRect/>
          </a:stretch>
        </p:blipFill>
        <p:spPr>
          <a:xfrm>
            <a:off x="-135360" y="-385920"/>
            <a:ext cx="1076040" cy="1285560"/>
          </a:xfrm>
          <a:prstGeom prst="rect">
            <a:avLst/>
          </a:prstGeom>
          <a:ln w="0">
            <a:noFill/>
          </a:ln>
        </p:spPr>
      </p:pic>
      <p:sp>
        <p:nvSpPr>
          <p:cNvPr id="23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23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渔业行业紧急救援技能</a:t>
            </a:r>
            <a:endParaRPr lang="en-US" sz="3600" b="0" strike="noStrike" spc="-1">
              <a:solidFill>
                <a:schemeClr val="dk1"/>
              </a:solidFill>
              <a:latin typeface="Arial"/>
            </a:endParaRPr>
          </a:p>
        </p:txBody>
      </p:sp>
      <p:sp>
        <p:nvSpPr>
          <p:cNvPr id="23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39"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水上救援技能</a:t>
            </a:r>
            <a:endParaRPr lang="en-US" sz="2800" b="0" strike="noStrike" spc="-1">
              <a:solidFill>
                <a:srgbClr val="000000"/>
              </a:solidFill>
              <a:latin typeface="Arial"/>
            </a:endParaRPr>
          </a:p>
        </p:txBody>
      </p:sp>
      <p:sp>
        <p:nvSpPr>
          <p:cNvPr id="24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水上救援是渔业行业救援中的关键环节，急救人员需要掌握水上救援的技能要点，包括快速接近溺水者、正确施救和安全返回等方面。此外，还需要了解水上救援常见错误，如何应对错误的情况，确保救援工作的顺利进行。</a:t>
            </a:r>
            <a:endParaRPr lang="en-US" sz="1800" b="0" strike="noStrike" spc="-1">
              <a:solidFill>
                <a:srgbClr val="000000"/>
              </a:solidFill>
              <a:latin typeface="Arial"/>
            </a:endParaRPr>
          </a:p>
        </p:txBody>
      </p:sp>
      <p:sp>
        <p:nvSpPr>
          <p:cNvPr id="24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242" name="图片 4"/>
          <p:cNvPicPr/>
          <p:nvPr/>
        </p:nvPicPr>
        <p:blipFill>
          <a:blip r:embed="rId2"/>
          <a:stretch>
            <a:fillRect/>
          </a:stretch>
        </p:blipFill>
        <p:spPr>
          <a:xfrm>
            <a:off x="510840" y="700560"/>
            <a:ext cx="5381640" cy="5381640"/>
          </a:xfrm>
          <a:prstGeom prst="rect">
            <a:avLst/>
          </a:prstGeom>
          <a:ln w="0">
            <a:noFill/>
          </a:ln>
        </p:spPr>
      </p:pic>
      <p:pic>
        <p:nvPicPr>
          <p:cNvPr id="243" name="图片 22"/>
          <p:cNvPicPr/>
          <p:nvPr/>
        </p:nvPicPr>
        <p:blipFill>
          <a:blip r:embed="rId3"/>
          <a:srcRect l="19237" t="10197"/>
          <a:stretch>
            <a:fillRect/>
          </a:stretch>
        </p:blipFill>
        <p:spPr>
          <a:xfrm>
            <a:off x="0" y="0"/>
            <a:ext cx="514440" cy="929880"/>
          </a:xfrm>
          <a:prstGeom prst="rect">
            <a:avLst/>
          </a:prstGeom>
          <a:ln w="0">
            <a:noFill/>
          </a:ln>
        </p:spPr>
      </p:pic>
      <p:pic>
        <p:nvPicPr>
          <p:cNvPr id="244" name="图片 23"/>
          <p:cNvPicPr/>
          <p:nvPr/>
        </p:nvPicPr>
        <p:blipFill>
          <a:blip r:embed="rId4"/>
          <a:srcRect l="55284"/>
          <a:stretch>
            <a:fillRect/>
          </a:stretch>
        </p:blipFill>
        <p:spPr>
          <a:xfrm>
            <a:off x="0" y="625680"/>
            <a:ext cx="426600" cy="1140840"/>
          </a:xfrm>
          <a:prstGeom prst="rect">
            <a:avLst/>
          </a:prstGeom>
          <a:ln w="0">
            <a:noFill/>
          </a:ln>
        </p:spPr>
      </p:pic>
      <p:pic>
        <p:nvPicPr>
          <p:cNvPr id="245" name="图片 7"/>
          <p:cNvPicPr/>
          <p:nvPr/>
        </p:nvPicPr>
        <p:blipFill>
          <a:blip r:embed="rId5"/>
          <a:srcRect t="23379" r="-3045"/>
          <a:stretch>
            <a:fillRect/>
          </a:stretch>
        </p:blipFill>
        <p:spPr>
          <a:xfrm>
            <a:off x="8933040" y="0"/>
            <a:ext cx="1378440" cy="1427400"/>
          </a:xfrm>
          <a:prstGeom prst="rect">
            <a:avLst/>
          </a:prstGeom>
          <a:ln w="0">
            <a:noFill/>
          </a:ln>
        </p:spPr>
      </p:pic>
      <p:pic>
        <p:nvPicPr>
          <p:cNvPr id="246" name="图片 2"/>
          <p:cNvPicPr/>
          <p:nvPr/>
        </p:nvPicPr>
        <p:blipFill>
          <a:blip r:embed="rId6"/>
          <a:srcRect t="10754"/>
          <a:stretch>
            <a:fillRect/>
          </a:stretch>
        </p:blipFill>
        <p:spPr>
          <a:xfrm>
            <a:off x="8476200" y="0"/>
            <a:ext cx="589680" cy="1017000"/>
          </a:xfrm>
          <a:prstGeom prst="rect">
            <a:avLst/>
          </a:prstGeom>
          <a:ln w="0">
            <a:noFill/>
          </a:ln>
        </p:spPr>
      </p:pic>
      <p:pic>
        <p:nvPicPr>
          <p:cNvPr id="247"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243"/>
                                        </p:tgtEl>
                                        <p:attrNameLst>
                                          <p:attrName>style.visibility</p:attrName>
                                        </p:attrNameLst>
                                      </p:cBhvr>
                                      <p:to>
                                        <p:strVal val="visible"/>
                                      </p:to>
                                    </p:set>
                                    <p:animEffect transition="in" filter="wipe(left)">
                                      <p:cBhvr additive="repl">
                                        <p:cTn id="7" dur="500"/>
                                        <p:tgtEl>
                                          <p:spTgt spid="243"/>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244"/>
                                        </p:tgtEl>
                                        <p:attrNameLst>
                                          <p:attrName>style.visibility</p:attrName>
                                        </p:attrNameLst>
                                      </p:cBhvr>
                                      <p:to>
                                        <p:strVal val="visible"/>
                                      </p:to>
                                    </p:set>
                                    <p:animEffect transition="in" filter="wipe(left)">
                                      <p:cBhvr additive="repl">
                                        <p:cTn id="10" dur="500"/>
                                        <p:tgtEl>
                                          <p:spTgt spid="244"/>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245"/>
                                        </p:tgtEl>
                                        <p:attrNameLst>
                                          <p:attrName>style.visibility</p:attrName>
                                        </p:attrNameLst>
                                      </p:cBhvr>
                                      <p:to>
                                        <p:strVal val="visible"/>
                                      </p:to>
                                    </p:set>
                                    <p:animEffect transition="in" filter="wipe(left)">
                                      <p:cBhvr additive="repl">
                                        <p:cTn id="13" dur="500"/>
                                        <p:tgtEl>
                                          <p:spTgt spid="245"/>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246"/>
                                        </p:tgtEl>
                                        <p:attrNameLst>
                                          <p:attrName>style.visibility</p:attrName>
                                        </p:attrNameLst>
                                      </p:cBhvr>
                                      <p:to>
                                        <p:strVal val="visible"/>
                                      </p:to>
                                    </p:set>
                                    <p:animEffect transition="in" filter="wipe(left)">
                                      <p:cBhvr additive="repl">
                                        <p:cTn id="16" dur="500"/>
                                        <p:tgtEl>
                                          <p:spTgt spid="246"/>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247"/>
                                        </p:tgtEl>
                                        <p:attrNameLst>
                                          <p:attrName>style.visibility</p:attrName>
                                        </p:attrNameLst>
                                      </p:cBhvr>
                                      <p:to>
                                        <p:strVal val="visible"/>
                                      </p:to>
                                    </p:set>
                                    <p:animEffect transition="in" filter="wipe(left)">
                                      <p:cBhvr additive="repl">
                                        <p:cTn id="19" dur="500"/>
                                        <p:tgtEl>
                                          <p:spTgt spid="2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48" name="组合 26"/>
          <p:cNvGrpSpPr/>
          <p:nvPr/>
        </p:nvGrpSpPr>
        <p:grpSpPr>
          <a:xfrm>
            <a:off x="360" y="0"/>
            <a:ext cx="12191040" cy="6858000"/>
            <a:chOff x="360" y="0"/>
            <a:chExt cx="12191040" cy="6858000"/>
          </a:xfrm>
        </p:grpSpPr>
        <p:pic>
          <p:nvPicPr>
            <p:cNvPr id="249"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250"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25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急救知识</a:t>
            </a:r>
            <a:endParaRPr lang="en-US" sz="3600" b="0" strike="noStrike" spc="-1">
              <a:solidFill>
                <a:schemeClr val="dk1"/>
              </a:solidFill>
              <a:latin typeface="Arial"/>
            </a:endParaRPr>
          </a:p>
        </p:txBody>
      </p:sp>
      <p:sp>
        <p:nvSpPr>
          <p:cNvPr id="252"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介绍渔业行业常见伤病的应急处理方法</a:t>
            </a:r>
            <a:endParaRPr lang="en-US" sz="1600" b="0" strike="noStrike" spc="-1">
              <a:solidFill>
                <a:srgbClr val="000000"/>
              </a:solidFill>
              <a:latin typeface="Arial"/>
            </a:endParaRPr>
          </a:p>
        </p:txBody>
      </p:sp>
      <p:sp>
        <p:nvSpPr>
          <p:cNvPr id="253"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常见伤病应急处理</a:t>
            </a:r>
            <a:endParaRPr lang="en-US" sz="2000" b="0" strike="noStrike" spc="-1">
              <a:solidFill>
                <a:srgbClr val="000000"/>
              </a:solidFill>
              <a:latin typeface="Arial"/>
            </a:endParaRPr>
          </a:p>
        </p:txBody>
      </p:sp>
      <p:sp>
        <p:nvSpPr>
          <p:cNvPr id="254"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提供急救工具的使用技巧</a:t>
            </a:r>
            <a:endParaRPr lang="en-US" sz="1600" b="0" strike="noStrike" spc="-1">
              <a:solidFill>
                <a:srgbClr val="000000"/>
              </a:solidFill>
              <a:latin typeface="Arial"/>
            </a:endParaRPr>
          </a:p>
        </p:txBody>
      </p:sp>
      <p:sp>
        <p:nvSpPr>
          <p:cNvPr id="255"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急救工具使用技巧</a:t>
            </a:r>
            <a:endParaRPr lang="en-US" sz="2000" b="0" strike="noStrike" spc="-1">
              <a:solidFill>
                <a:srgbClr val="000000"/>
              </a:solidFill>
              <a:latin typeface="Arial"/>
            </a:endParaRPr>
          </a:p>
        </p:txBody>
      </p:sp>
      <p:sp>
        <p:nvSpPr>
          <p:cNvPr id="256"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57"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258"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59"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紧急疏散演练</a:t>
            </a:r>
            <a:endParaRPr lang="en-US" sz="3600" b="0" strike="noStrike" spc="-1">
              <a:solidFill>
                <a:schemeClr val="dk1"/>
              </a:solidFill>
              <a:latin typeface="Arial"/>
            </a:endParaRPr>
          </a:p>
        </p:txBody>
      </p:sp>
      <p:sp>
        <p:nvSpPr>
          <p:cNvPr id="26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确定最短、最安全的疏散路径</a:t>
            </a:r>
            <a:endParaRPr lang="en-US" sz="1600" b="0" strike="noStrike" spc="-1">
              <a:solidFill>
                <a:srgbClr val="000000"/>
              </a:solidFill>
              <a:latin typeface="Arial"/>
            </a:endParaRPr>
          </a:p>
        </p:txBody>
      </p:sp>
      <p:sp>
        <p:nvSpPr>
          <p:cNvPr id="26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设定疏散路径</a:t>
            </a:r>
            <a:endParaRPr lang="en-US" sz="2000" b="0" strike="noStrike" spc="-1">
              <a:solidFill>
                <a:srgbClr val="000000"/>
              </a:solidFill>
              <a:latin typeface="Arial"/>
            </a:endParaRPr>
          </a:p>
        </p:txBody>
      </p:sp>
      <p:sp>
        <p:nvSpPr>
          <p:cNvPr id="26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6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26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提供紧急联系电话和联络点</a:t>
            </a:r>
            <a:endParaRPr lang="en-US" sz="1600" b="0" strike="noStrike" spc="-1">
              <a:solidFill>
                <a:srgbClr val="000000"/>
              </a:solidFill>
              <a:latin typeface="Arial"/>
            </a:endParaRPr>
          </a:p>
        </p:txBody>
      </p:sp>
      <p:sp>
        <p:nvSpPr>
          <p:cNvPr id="26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紧急联系方式</a:t>
            </a:r>
            <a:endParaRPr lang="en-US" sz="2000" b="0" strike="noStrike" spc="-1">
              <a:solidFill>
                <a:srgbClr val="000000"/>
              </a:solidFill>
              <a:latin typeface="Arial"/>
            </a:endParaRPr>
          </a:p>
        </p:txBody>
      </p:sp>
      <p:sp>
        <p:nvSpPr>
          <p:cNvPr id="26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6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疏散过程中要保持迅速和高效率</a:t>
            </a:r>
            <a:endParaRPr lang="en-US" sz="1600" b="0" strike="noStrike" spc="-1">
              <a:solidFill>
                <a:srgbClr val="000000"/>
              </a:solidFill>
              <a:latin typeface="Arial"/>
            </a:endParaRPr>
          </a:p>
        </p:txBody>
      </p:sp>
      <p:sp>
        <p:nvSpPr>
          <p:cNvPr id="26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速度与效率</a:t>
            </a:r>
            <a:endParaRPr lang="en-US" sz="2000" b="0" strike="noStrike" spc="-1">
              <a:solidFill>
                <a:srgbClr val="000000"/>
              </a:solidFill>
              <a:latin typeface="Arial"/>
            </a:endParaRPr>
          </a:p>
        </p:txBody>
      </p:sp>
      <p:pic>
        <p:nvPicPr>
          <p:cNvPr id="270" name="图片 4"/>
          <p:cNvPicPr/>
          <p:nvPr/>
        </p:nvPicPr>
        <p:blipFill>
          <a:blip r:embed="rId2"/>
          <a:stretch>
            <a:fillRect/>
          </a:stretch>
        </p:blipFill>
        <p:spPr>
          <a:xfrm>
            <a:off x="6135480" y="1175400"/>
            <a:ext cx="5381640" cy="5381640"/>
          </a:xfrm>
          <a:prstGeom prst="rect">
            <a:avLst/>
          </a:prstGeom>
          <a:ln w="0">
            <a:noFill/>
          </a:ln>
        </p:spPr>
      </p:pic>
      <p:pic>
        <p:nvPicPr>
          <p:cNvPr id="271" name="图片 22"/>
          <p:cNvPicPr/>
          <p:nvPr/>
        </p:nvPicPr>
        <p:blipFill>
          <a:blip r:embed="rId3"/>
          <a:srcRect l="19237" t="10197"/>
          <a:stretch>
            <a:fillRect/>
          </a:stretch>
        </p:blipFill>
        <p:spPr>
          <a:xfrm>
            <a:off x="0" y="0"/>
            <a:ext cx="514440" cy="929880"/>
          </a:xfrm>
          <a:prstGeom prst="rect">
            <a:avLst/>
          </a:prstGeom>
          <a:ln w="0">
            <a:noFill/>
          </a:ln>
        </p:spPr>
      </p:pic>
      <p:pic>
        <p:nvPicPr>
          <p:cNvPr id="272" name="图片 23"/>
          <p:cNvPicPr/>
          <p:nvPr/>
        </p:nvPicPr>
        <p:blipFill>
          <a:blip r:embed="rId4"/>
          <a:srcRect l="55284"/>
          <a:stretch>
            <a:fillRect/>
          </a:stretch>
        </p:blipFill>
        <p:spPr>
          <a:xfrm>
            <a:off x="0" y="625680"/>
            <a:ext cx="426600" cy="1140840"/>
          </a:xfrm>
          <a:prstGeom prst="rect">
            <a:avLst/>
          </a:prstGeom>
          <a:ln w="0">
            <a:noFill/>
          </a:ln>
        </p:spPr>
      </p:pic>
      <p:pic>
        <p:nvPicPr>
          <p:cNvPr id="273" name="图片 7"/>
          <p:cNvPicPr/>
          <p:nvPr/>
        </p:nvPicPr>
        <p:blipFill>
          <a:blip r:embed="rId5"/>
          <a:srcRect t="23379" r="-3045"/>
          <a:stretch>
            <a:fillRect/>
          </a:stretch>
        </p:blipFill>
        <p:spPr>
          <a:xfrm>
            <a:off x="8933040" y="0"/>
            <a:ext cx="1378440" cy="1427400"/>
          </a:xfrm>
          <a:prstGeom prst="rect">
            <a:avLst/>
          </a:prstGeom>
          <a:ln w="0">
            <a:noFill/>
          </a:ln>
        </p:spPr>
      </p:pic>
      <p:pic>
        <p:nvPicPr>
          <p:cNvPr id="274" name="图片 6"/>
          <p:cNvPicPr/>
          <p:nvPr/>
        </p:nvPicPr>
        <p:blipFill>
          <a:blip r:embed="rId6"/>
          <a:srcRect t="10754"/>
          <a:stretch>
            <a:fillRect/>
          </a:stretch>
        </p:blipFill>
        <p:spPr>
          <a:xfrm>
            <a:off x="8476200" y="0"/>
            <a:ext cx="589680" cy="1017000"/>
          </a:xfrm>
          <a:prstGeom prst="rect">
            <a:avLst/>
          </a:prstGeom>
          <a:ln w="0">
            <a:noFill/>
          </a:ln>
        </p:spPr>
      </p:pic>
      <p:pic>
        <p:nvPicPr>
          <p:cNvPr id="275"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271"/>
                                        </p:tgtEl>
                                        <p:attrNameLst>
                                          <p:attrName>style.visibility</p:attrName>
                                        </p:attrNameLst>
                                      </p:cBhvr>
                                      <p:to>
                                        <p:strVal val="visible"/>
                                      </p:to>
                                    </p:set>
                                    <p:animEffect transition="in" filter="wipe(left)">
                                      <p:cBhvr additive="repl">
                                        <p:cTn id="7" dur="500"/>
                                        <p:tgtEl>
                                          <p:spTgt spid="271"/>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272"/>
                                        </p:tgtEl>
                                        <p:attrNameLst>
                                          <p:attrName>style.visibility</p:attrName>
                                        </p:attrNameLst>
                                      </p:cBhvr>
                                      <p:to>
                                        <p:strVal val="visible"/>
                                      </p:to>
                                    </p:set>
                                    <p:animEffect transition="in" filter="wipe(left)">
                                      <p:cBhvr additive="repl">
                                        <p:cTn id="10" dur="500"/>
                                        <p:tgtEl>
                                          <p:spTgt spid="272"/>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273"/>
                                        </p:tgtEl>
                                        <p:attrNameLst>
                                          <p:attrName>style.visibility</p:attrName>
                                        </p:attrNameLst>
                                      </p:cBhvr>
                                      <p:to>
                                        <p:strVal val="visible"/>
                                      </p:to>
                                    </p:set>
                                    <p:animEffect transition="in" filter="wipe(left)">
                                      <p:cBhvr additive="repl">
                                        <p:cTn id="13" dur="500"/>
                                        <p:tgtEl>
                                          <p:spTgt spid="273"/>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274"/>
                                        </p:tgtEl>
                                        <p:attrNameLst>
                                          <p:attrName>style.visibility</p:attrName>
                                        </p:attrNameLst>
                                      </p:cBhvr>
                                      <p:to>
                                        <p:strVal val="visible"/>
                                      </p:to>
                                    </p:set>
                                    <p:animEffect transition="in" filter="wipe(left)">
                                      <p:cBhvr additive="repl">
                                        <p:cTn id="16" dur="500"/>
                                        <p:tgtEl>
                                          <p:spTgt spid="274"/>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275"/>
                                        </p:tgtEl>
                                        <p:attrNameLst>
                                          <p:attrName>style.visibility</p:attrName>
                                        </p:attrNameLst>
                                      </p:cBhvr>
                                      <p:to>
                                        <p:strVal val="visible"/>
                                      </p:to>
                                    </p:set>
                                    <p:animEffect transition="in" filter="wipe(left)">
                                      <p:cBhvr additive="repl">
                                        <p:cTn id="19" dur="500"/>
                                        <p:tgtEl>
                                          <p:spTgt spid="2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76" name="组合 26"/>
          <p:cNvGrpSpPr/>
          <p:nvPr/>
        </p:nvGrpSpPr>
        <p:grpSpPr>
          <a:xfrm>
            <a:off x="360" y="0"/>
            <a:ext cx="12191040" cy="6858000"/>
            <a:chOff x="360" y="0"/>
            <a:chExt cx="12191040" cy="6858000"/>
          </a:xfrm>
        </p:grpSpPr>
        <p:pic>
          <p:nvPicPr>
            <p:cNvPr id="277"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278"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27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80"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急救箱</a:t>
            </a:r>
            <a:endParaRPr lang="en-US" sz="1800" b="0" strike="noStrike" spc="-1">
              <a:solidFill>
                <a:srgbClr val="000000"/>
              </a:solidFill>
              <a:latin typeface="Arial"/>
            </a:endParaRPr>
          </a:p>
        </p:txBody>
      </p:sp>
      <p:sp>
        <p:nvSpPr>
          <p:cNvPr id="281"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包含常用急救药品和工具</a:t>
            </a:r>
            <a:endParaRPr lang="en-US" sz="1400" b="0" strike="noStrike" spc="-1">
              <a:solidFill>
                <a:srgbClr val="000000"/>
              </a:solidFill>
              <a:latin typeface="Arial"/>
            </a:endParaRPr>
          </a:p>
        </p:txBody>
      </p:sp>
      <p:sp>
        <p:nvSpPr>
          <p:cNvPr id="28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83"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救生圈</a:t>
            </a:r>
            <a:endParaRPr lang="en-US" sz="1800" b="0" strike="noStrike" spc="-1">
              <a:solidFill>
                <a:srgbClr val="000000"/>
              </a:solidFill>
              <a:latin typeface="Arial"/>
            </a:endParaRPr>
          </a:p>
        </p:txBody>
      </p:sp>
      <p:sp>
        <p:nvSpPr>
          <p:cNvPr id="284"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掌握正确抛出救生圈的技巧</a:t>
            </a:r>
            <a:endParaRPr lang="en-US" sz="1400" b="0" strike="noStrike" spc="-1">
              <a:solidFill>
                <a:srgbClr val="000000"/>
              </a:solidFill>
              <a:latin typeface="Arial"/>
            </a:endParaRPr>
          </a:p>
        </p:txBody>
      </p:sp>
      <p:sp>
        <p:nvSpPr>
          <p:cNvPr id="28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86"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应急通讯设备</a:t>
            </a:r>
            <a:endParaRPr lang="en-US" sz="1800" b="0" strike="noStrike" spc="-1">
              <a:solidFill>
                <a:srgbClr val="000000"/>
              </a:solidFill>
              <a:latin typeface="Arial"/>
            </a:endParaRPr>
          </a:p>
        </p:txBody>
      </p:sp>
      <p:sp>
        <p:nvSpPr>
          <p:cNvPr id="287"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保持通讯设备畅通</a:t>
            </a:r>
            <a:endParaRPr lang="en-US" sz="1400" b="0" strike="noStrike" spc="-1">
              <a:solidFill>
                <a:srgbClr val="000000"/>
              </a:solidFill>
              <a:latin typeface="Arial"/>
            </a:endParaRPr>
          </a:p>
        </p:txBody>
      </p:sp>
      <p:sp>
        <p:nvSpPr>
          <p:cNvPr id="288"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紧急救援装备</a:t>
            </a:r>
            <a:endParaRPr lang="en-US" sz="3600" b="0" strike="noStrike" spc="-1">
              <a:solidFill>
                <a:schemeClr val="dk1"/>
              </a:solidFill>
              <a:latin typeface="Arial"/>
            </a:endParaRPr>
          </a:p>
        </p:txBody>
      </p:sp>
      <p:sp>
        <p:nvSpPr>
          <p:cNvPr id="28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90"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救生衣</a:t>
            </a:r>
            <a:endParaRPr lang="en-US" sz="1800" b="0" strike="noStrike" spc="-1">
              <a:solidFill>
                <a:srgbClr val="000000"/>
              </a:solidFill>
              <a:latin typeface="Arial"/>
            </a:endParaRPr>
          </a:p>
        </p:txBody>
      </p:sp>
      <p:sp>
        <p:nvSpPr>
          <p:cNvPr id="291"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确保救生衣完好，穿戴正确</a:t>
            </a:r>
            <a:endParaRPr lang="en-US" sz="14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92" name="组合 26"/>
          <p:cNvGrpSpPr/>
          <p:nvPr/>
        </p:nvGrpSpPr>
        <p:grpSpPr>
          <a:xfrm>
            <a:off x="360" y="0"/>
            <a:ext cx="12191040" cy="6858000"/>
            <a:chOff x="360" y="0"/>
            <a:chExt cx="12191040" cy="6858000"/>
          </a:xfrm>
        </p:grpSpPr>
        <p:pic>
          <p:nvPicPr>
            <p:cNvPr id="293" name="图片 4"/>
            <p:cNvPicPr/>
            <p:nvPr/>
          </p:nvPicPr>
          <p:blipFill>
            <a:blip r:embed="rId3"/>
            <a:srcRect t="5443" r="7326"/>
            <a:stretch>
              <a:fillRect/>
            </a:stretch>
          </p:blipFill>
          <p:spPr>
            <a:xfrm rot="10800000" flipH="1">
              <a:off x="9435960" y="3467520"/>
              <a:ext cx="2755440" cy="3390480"/>
            </a:xfrm>
            <a:prstGeom prst="rect">
              <a:avLst/>
            </a:prstGeom>
            <a:ln w="0">
              <a:noFill/>
            </a:ln>
          </p:spPr>
        </p:pic>
        <p:pic>
          <p:nvPicPr>
            <p:cNvPr id="294" name="图片 1"/>
            <p:cNvPicPr/>
            <p:nvPr/>
          </p:nvPicPr>
          <p:blipFill>
            <a:blip r:embed="rId3"/>
            <a:srcRect t="5443" r="7326"/>
            <a:stretch>
              <a:fillRect/>
            </a:stretch>
          </p:blipFill>
          <p:spPr>
            <a:xfrm flipH="1">
              <a:off x="360" y="0"/>
              <a:ext cx="2755440" cy="3390480"/>
            </a:xfrm>
            <a:prstGeom prst="rect">
              <a:avLst/>
            </a:prstGeom>
            <a:ln w="0">
              <a:noFill/>
            </a:ln>
          </p:spPr>
        </p:pic>
      </p:grpSp>
      <p:sp>
        <p:nvSpPr>
          <p:cNvPr id="295"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渔业行业紧急救援技能对于渔民和救援人员至关重要，充分掌握水上救援技能、急救知识、紧急疏散演练和紧急救援装备的使用方法，能够有效提高渔业工作中的安全防护水平，保障人员生命安全。</a:t>
            </a:r>
            <a:endParaRPr lang="en-US" sz="2000" b="0" strike="noStrike" spc="-1">
              <a:solidFill>
                <a:srgbClr val="000000"/>
              </a:solidFill>
              <a:latin typeface="Arial"/>
            </a:endParaRPr>
          </a:p>
        </p:txBody>
      </p:sp>
      <p:pic>
        <p:nvPicPr>
          <p:cNvPr id="296" name="图片 22"/>
          <p:cNvPicPr/>
          <p:nvPr/>
        </p:nvPicPr>
        <p:blipFill>
          <a:blip r:embed="rId4"/>
          <a:srcRect l="19237" t="10197"/>
          <a:stretch>
            <a:fillRect/>
          </a:stretch>
        </p:blipFill>
        <p:spPr>
          <a:xfrm>
            <a:off x="0" y="0"/>
            <a:ext cx="514440" cy="929880"/>
          </a:xfrm>
          <a:prstGeom prst="rect">
            <a:avLst/>
          </a:prstGeom>
          <a:ln w="0">
            <a:noFill/>
          </a:ln>
        </p:spPr>
      </p:pic>
      <p:pic>
        <p:nvPicPr>
          <p:cNvPr id="297" name="图片 23"/>
          <p:cNvPicPr/>
          <p:nvPr/>
        </p:nvPicPr>
        <p:blipFill>
          <a:blip r:embed="rId5"/>
          <a:srcRect l="55284"/>
          <a:stretch>
            <a:fillRect/>
          </a:stretch>
        </p:blipFill>
        <p:spPr>
          <a:xfrm>
            <a:off x="0" y="625680"/>
            <a:ext cx="426600" cy="1140840"/>
          </a:xfrm>
          <a:prstGeom prst="rect">
            <a:avLst/>
          </a:prstGeom>
          <a:ln w="0">
            <a:noFill/>
          </a:ln>
        </p:spPr>
      </p:pic>
      <p:pic>
        <p:nvPicPr>
          <p:cNvPr id="298" name="图片 7"/>
          <p:cNvPicPr/>
          <p:nvPr/>
        </p:nvPicPr>
        <p:blipFill>
          <a:blip r:embed="rId6"/>
          <a:srcRect t="23379" r="-3045"/>
          <a:stretch>
            <a:fillRect/>
          </a:stretch>
        </p:blipFill>
        <p:spPr>
          <a:xfrm>
            <a:off x="8933040" y="0"/>
            <a:ext cx="1378440" cy="1427400"/>
          </a:xfrm>
          <a:prstGeom prst="rect">
            <a:avLst/>
          </a:prstGeom>
          <a:ln w="0">
            <a:noFill/>
          </a:ln>
        </p:spPr>
      </p:pic>
      <p:pic>
        <p:nvPicPr>
          <p:cNvPr id="299" name="图片 6"/>
          <p:cNvPicPr/>
          <p:nvPr/>
        </p:nvPicPr>
        <p:blipFill>
          <a:blip r:embed="rId7"/>
          <a:srcRect t="10754"/>
          <a:stretch>
            <a:fillRect/>
          </a:stretch>
        </p:blipFill>
        <p:spPr>
          <a:xfrm>
            <a:off x="8476200" y="0"/>
            <a:ext cx="589680" cy="1017000"/>
          </a:xfrm>
          <a:prstGeom prst="rect">
            <a:avLst/>
          </a:prstGeom>
          <a:ln w="0">
            <a:noFill/>
          </a:ln>
        </p:spPr>
      </p:pic>
      <p:pic>
        <p:nvPicPr>
          <p:cNvPr id="300" name="图片 25"/>
          <p:cNvPicPr/>
          <p:nvPr/>
        </p:nvPicPr>
        <p:blipFill>
          <a:blip r:embed="rId8"/>
          <a:srcRect l="-17859" t="39048" r="3094" b="4844"/>
          <a:stretch>
            <a:fillRect/>
          </a:stretch>
        </p:blipFill>
        <p:spPr>
          <a:xfrm>
            <a:off x="10496520" y="0"/>
            <a:ext cx="1695240" cy="1244520"/>
          </a:xfrm>
          <a:prstGeom prst="rect">
            <a:avLst/>
          </a:prstGeom>
          <a:ln w="0">
            <a:noFill/>
          </a:ln>
        </p:spPr>
      </p:pic>
      <p:sp>
        <p:nvSpPr>
          <p:cNvPr id="301"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81111" lnSpcReduction="20000"/>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渔业行业紧急救援技能总结</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296"/>
                                        </p:tgtEl>
                                        <p:attrNameLst>
                                          <p:attrName>style.visibility</p:attrName>
                                        </p:attrNameLst>
                                      </p:cBhvr>
                                      <p:to>
                                        <p:strVal val="visible"/>
                                      </p:to>
                                    </p:set>
                                    <p:animEffect transition="in" filter="wipe(left)">
                                      <p:cBhvr additive="repl">
                                        <p:cTn id="7" dur="500"/>
                                        <p:tgtEl>
                                          <p:spTgt spid="296"/>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297"/>
                                        </p:tgtEl>
                                        <p:attrNameLst>
                                          <p:attrName>style.visibility</p:attrName>
                                        </p:attrNameLst>
                                      </p:cBhvr>
                                      <p:to>
                                        <p:strVal val="visible"/>
                                      </p:to>
                                    </p:set>
                                    <p:animEffect transition="in" filter="wipe(left)">
                                      <p:cBhvr additive="repl">
                                        <p:cTn id="10" dur="500"/>
                                        <p:tgtEl>
                                          <p:spTgt spid="297"/>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298"/>
                                        </p:tgtEl>
                                        <p:attrNameLst>
                                          <p:attrName>style.visibility</p:attrName>
                                        </p:attrNameLst>
                                      </p:cBhvr>
                                      <p:to>
                                        <p:strVal val="visible"/>
                                      </p:to>
                                    </p:set>
                                    <p:animEffect transition="in" filter="wipe(left)">
                                      <p:cBhvr additive="repl">
                                        <p:cTn id="13" dur="500"/>
                                        <p:tgtEl>
                                          <p:spTgt spid="298"/>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299"/>
                                        </p:tgtEl>
                                        <p:attrNameLst>
                                          <p:attrName>style.visibility</p:attrName>
                                        </p:attrNameLst>
                                      </p:cBhvr>
                                      <p:to>
                                        <p:strVal val="visible"/>
                                      </p:to>
                                    </p:set>
                                    <p:animEffect transition="in" filter="wipe(left)">
                                      <p:cBhvr additive="repl">
                                        <p:cTn id="16" dur="500"/>
                                        <p:tgtEl>
                                          <p:spTgt spid="299"/>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300"/>
                                        </p:tgtEl>
                                        <p:attrNameLst>
                                          <p:attrName>style.visibility</p:attrName>
                                        </p:attrNameLst>
                                      </p:cBhvr>
                                      <p:to>
                                        <p:strVal val="visible"/>
                                      </p:to>
                                    </p:set>
                                    <p:animEffect transition="in" filter="wipe(left)">
                                      <p:cBhvr additive="repl">
                                        <p:cTn id="19" dur="500"/>
                                        <p:tgtEl>
                                          <p:spTgt spid="3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02" name="图片 12"/>
          <p:cNvPicPr/>
          <p:nvPr/>
        </p:nvPicPr>
        <p:blipFill>
          <a:blip r:embed="rId3"/>
          <a:stretch>
            <a:fillRect/>
          </a:stretch>
        </p:blipFill>
        <p:spPr>
          <a:xfrm rot="6156000">
            <a:off x="11461320" y="-1101240"/>
            <a:ext cx="1066320" cy="1733040"/>
          </a:xfrm>
          <a:prstGeom prst="rect">
            <a:avLst/>
          </a:prstGeom>
          <a:ln w="0">
            <a:noFill/>
          </a:ln>
        </p:spPr>
      </p:pic>
      <p:pic>
        <p:nvPicPr>
          <p:cNvPr id="303" name="图片 22"/>
          <p:cNvPicPr/>
          <p:nvPr/>
        </p:nvPicPr>
        <p:blipFill>
          <a:blip r:embed="rId4"/>
          <a:stretch>
            <a:fillRect/>
          </a:stretch>
        </p:blipFill>
        <p:spPr>
          <a:xfrm rot="3960600">
            <a:off x="11266560" y="-218880"/>
            <a:ext cx="961560" cy="2219040"/>
          </a:xfrm>
          <a:prstGeom prst="rect">
            <a:avLst/>
          </a:prstGeom>
          <a:ln w="0">
            <a:noFill/>
          </a:ln>
        </p:spPr>
      </p:pic>
      <p:pic>
        <p:nvPicPr>
          <p:cNvPr id="304" name="图片 4"/>
          <p:cNvPicPr/>
          <p:nvPr/>
        </p:nvPicPr>
        <p:blipFill>
          <a:blip r:embed="rId5"/>
          <a:srcRect t="5443" r="7326"/>
          <a:stretch>
            <a:fillRect/>
          </a:stretch>
        </p:blipFill>
        <p:spPr>
          <a:xfrm rot="10800000">
            <a:off x="360" y="780120"/>
            <a:ext cx="4939560" cy="6077880"/>
          </a:xfrm>
          <a:prstGeom prst="rect">
            <a:avLst/>
          </a:prstGeom>
          <a:ln w="0">
            <a:noFill/>
          </a:ln>
        </p:spPr>
      </p:pic>
      <p:pic>
        <p:nvPicPr>
          <p:cNvPr id="305" name="图片 14"/>
          <p:cNvPicPr/>
          <p:nvPr/>
        </p:nvPicPr>
        <p:blipFill>
          <a:blip r:embed="rId6"/>
          <a:stretch>
            <a:fillRect/>
          </a:stretch>
        </p:blipFill>
        <p:spPr>
          <a:xfrm>
            <a:off x="11670480" y="474840"/>
            <a:ext cx="1584000" cy="2206080"/>
          </a:xfrm>
          <a:prstGeom prst="rect">
            <a:avLst/>
          </a:prstGeom>
          <a:ln w="0">
            <a:noFill/>
          </a:ln>
        </p:spPr>
      </p:pic>
      <p:pic>
        <p:nvPicPr>
          <p:cNvPr id="306" name="图片 18"/>
          <p:cNvPicPr/>
          <p:nvPr/>
        </p:nvPicPr>
        <p:blipFill>
          <a:blip r:embed="rId7"/>
          <a:stretch>
            <a:fillRect/>
          </a:stretch>
        </p:blipFill>
        <p:spPr>
          <a:xfrm rot="19285800">
            <a:off x="11289600" y="968760"/>
            <a:ext cx="914400" cy="552960"/>
          </a:xfrm>
          <a:prstGeom prst="rect">
            <a:avLst/>
          </a:prstGeom>
          <a:ln w="0">
            <a:noFill/>
          </a:ln>
        </p:spPr>
      </p:pic>
      <p:pic>
        <p:nvPicPr>
          <p:cNvPr id="307" name="图片 20"/>
          <p:cNvPicPr/>
          <p:nvPr/>
        </p:nvPicPr>
        <p:blipFill>
          <a:blip r:embed="rId8"/>
          <a:stretch>
            <a:fillRect/>
          </a:stretch>
        </p:blipFill>
        <p:spPr>
          <a:xfrm>
            <a:off x="-135360" y="-385920"/>
            <a:ext cx="1076040" cy="1285560"/>
          </a:xfrm>
          <a:prstGeom prst="rect">
            <a:avLst/>
          </a:prstGeom>
          <a:ln w="0">
            <a:noFill/>
          </a:ln>
        </p:spPr>
      </p:pic>
      <p:sp>
        <p:nvSpPr>
          <p:cNvPr id="30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309"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4</a:t>
            </a:r>
            <a:r>
              <a:rPr lang="zh-CN" sz="3600" b="1" strike="noStrike" spc="299">
                <a:solidFill>
                  <a:schemeClr val="dk1"/>
                </a:solidFill>
                <a:latin typeface="Arial"/>
                <a:ea typeface="微软雅黑"/>
              </a:rPr>
              <a:t>章 渔业行业法律法规概述</a:t>
            </a:r>
            <a:endParaRPr lang="en-US" sz="3600" b="0" strike="noStrike" spc="-1">
              <a:solidFill>
                <a:schemeClr val="dk1"/>
              </a:solidFill>
              <a:latin typeface="Arial"/>
            </a:endParaRPr>
          </a:p>
        </p:txBody>
      </p:sp>
      <p:sp>
        <p:nvSpPr>
          <p:cNvPr id="31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11" name="组合 26"/>
          <p:cNvGrpSpPr/>
          <p:nvPr/>
        </p:nvGrpSpPr>
        <p:grpSpPr>
          <a:xfrm>
            <a:off x="360" y="0"/>
            <a:ext cx="12191040" cy="6858000"/>
            <a:chOff x="360" y="0"/>
            <a:chExt cx="12191040" cy="6858000"/>
          </a:xfrm>
        </p:grpSpPr>
        <p:pic>
          <p:nvPicPr>
            <p:cNvPr id="312" name="图片 4"/>
            <p:cNvPicPr/>
            <p:nvPr/>
          </p:nvPicPr>
          <p:blipFill>
            <a:blip r:embed="rId3"/>
            <a:srcRect t="5443" r="7326"/>
            <a:stretch>
              <a:fillRect/>
            </a:stretch>
          </p:blipFill>
          <p:spPr>
            <a:xfrm rot="10800000" flipH="1">
              <a:off x="9435960" y="3467520"/>
              <a:ext cx="2755440" cy="3390480"/>
            </a:xfrm>
            <a:prstGeom prst="rect">
              <a:avLst/>
            </a:prstGeom>
            <a:ln w="0">
              <a:noFill/>
            </a:ln>
          </p:spPr>
        </p:pic>
        <p:pic>
          <p:nvPicPr>
            <p:cNvPr id="313" name="图片 1"/>
            <p:cNvPicPr/>
            <p:nvPr/>
          </p:nvPicPr>
          <p:blipFill>
            <a:blip r:embed="rId3"/>
            <a:srcRect t="5443" r="7326"/>
            <a:stretch>
              <a:fillRect/>
            </a:stretch>
          </p:blipFill>
          <p:spPr>
            <a:xfrm flipH="1">
              <a:off x="360" y="0"/>
              <a:ext cx="2755440" cy="3390480"/>
            </a:xfrm>
            <a:prstGeom prst="rect">
              <a:avLst/>
            </a:prstGeom>
            <a:ln w="0">
              <a:noFill/>
            </a:ln>
          </p:spPr>
        </p:pic>
      </p:grpSp>
      <p:sp>
        <p:nvSpPr>
          <p:cNvPr id="314"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渔业行业的相关法律法规是指对于渔业活动中涉及的规范、标准和要求的总称。合理分析和遵守渔业行业相关的法律法规对于保障渔民权益和环境保护至关重要。只有遵守法规，才能有效保障渔业行业的健康发展。</a:t>
            </a:r>
            <a:endParaRPr lang="en-US" sz="2000" b="0" strike="noStrike" spc="-1">
              <a:solidFill>
                <a:srgbClr val="000000"/>
              </a:solidFill>
              <a:latin typeface="Arial"/>
            </a:endParaRPr>
          </a:p>
        </p:txBody>
      </p:sp>
      <p:pic>
        <p:nvPicPr>
          <p:cNvPr id="315" name="图片 22"/>
          <p:cNvPicPr/>
          <p:nvPr/>
        </p:nvPicPr>
        <p:blipFill>
          <a:blip r:embed="rId4"/>
          <a:srcRect l="19237" t="10197"/>
          <a:stretch>
            <a:fillRect/>
          </a:stretch>
        </p:blipFill>
        <p:spPr>
          <a:xfrm>
            <a:off x="0" y="0"/>
            <a:ext cx="514440" cy="929880"/>
          </a:xfrm>
          <a:prstGeom prst="rect">
            <a:avLst/>
          </a:prstGeom>
          <a:ln w="0">
            <a:noFill/>
          </a:ln>
        </p:spPr>
      </p:pic>
      <p:pic>
        <p:nvPicPr>
          <p:cNvPr id="316" name="图片 23"/>
          <p:cNvPicPr/>
          <p:nvPr/>
        </p:nvPicPr>
        <p:blipFill>
          <a:blip r:embed="rId5"/>
          <a:srcRect l="55284"/>
          <a:stretch>
            <a:fillRect/>
          </a:stretch>
        </p:blipFill>
        <p:spPr>
          <a:xfrm>
            <a:off x="0" y="625680"/>
            <a:ext cx="426600" cy="1140840"/>
          </a:xfrm>
          <a:prstGeom prst="rect">
            <a:avLst/>
          </a:prstGeom>
          <a:ln w="0">
            <a:noFill/>
          </a:ln>
        </p:spPr>
      </p:pic>
      <p:pic>
        <p:nvPicPr>
          <p:cNvPr id="317" name="图片 7"/>
          <p:cNvPicPr/>
          <p:nvPr/>
        </p:nvPicPr>
        <p:blipFill>
          <a:blip r:embed="rId6"/>
          <a:srcRect t="23379" r="-3045"/>
          <a:stretch>
            <a:fillRect/>
          </a:stretch>
        </p:blipFill>
        <p:spPr>
          <a:xfrm>
            <a:off x="8933040" y="0"/>
            <a:ext cx="1378440" cy="1427400"/>
          </a:xfrm>
          <a:prstGeom prst="rect">
            <a:avLst/>
          </a:prstGeom>
          <a:ln w="0">
            <a:noFill/>
          </a:ln>
        </p:spPr>
      </p:pic>
      <p:pic>
        <p:nvPicPr>
          <p:cNvPr id="318" name="图片 6"/>
          <p:cNvPicPr/>
          <p:nvPr/>
        </p:nvPicPr>
        <p:blipFill>
          <a:blip r:embed="rId7"/>
          <a:srcRect t="10754"/>
          <a:stretch>
            <a:fillRect/>
          </a:stretch>
        </p:blipFill>
        <p:spPr>
          <a:xfrm>
            <a:off x="8476200" y="0"/>
            <a:ext cx="589680" cy="1017000"/>
          </a:xfrm>
          <a:prstGeom prst="rect">
            <a:avLst/>
          </a:prstGeom>
          <a:ln w="0">
            <a:noFill/>
          </a:ln>
        </p:spPr>
      </p:pic>
      <p:pic>
        <p:nvPicPr>
          <p:cNvPr id="319" name="图片 25"/>
          <p:cNvPicPr/>
          <p:nvPr/>
        </p:nvPicPr>
        <p:blipFill>
          <a:blip r:embed="rId8"/>
          <a:srcRect l="-17859" t="39048" r="3094" b="4844"/>
          <a:stretch>
            <a:fillRect/>
          </a:stretch>
        </p:blipFill>
        <p:spPr>
          <a:xfrm>
            <a:off x="10496520" y="0"/>
            <a:ext cx="1695240" cy="1244520"/>
          </a:xfrm>
          <a:prstGeom prst="rect">
            <a:avLst/>
          </a:prstGeom>
          <a:ln w="0">
            <a:noFill/>
          </a:ln>
        </p:spPr>
      </p:pic>
      <p:sp>
        <p:nvSpPr>
          <p:cNvPr id="320"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96666"/>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渔业行业法律法规体系</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315"/>
                                        </p:tgtEl>
                                        <p:attrNameLst>
                                          <p:attrName>style.visibility</p:attrName>
                                        </p:attrNameLst>
                                      </p:cBhvr>
                                      <p:to>
                                        <p:strVal val="visible"/>
                                      </p:to>
                                    </p:set>
                                    <p:animEffect transition="in" filter="wipe(left)">
                                      <p:cBhvr additive="repl">
                                        <p:cTn id="7" dur="500"/>
                                        <p:tgtEl>
                                          <p:spTgt spid="315"/>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316"/>
                                        </p:tgtEl>
                                        <p:attrNameLst>
                                          <p:attrName>style.visibility</p:attrName>
                                        </p:attrNameLst>
                                      </p:cBhvr>
                                      <p:to>
                                        <p:strVal val="visible"/>
                                      </p:to>
                                    </p:set>
                                    <p:animEffect transition="in" filter="wipe(left)">
                                      <p:cBhvr additive="repl">
                                        <p:cTn id="10" dur="500"/>
                                        <p:tgtEl>
                                          <p:spTgt spid="316"/>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317"/>
                                        </p:tgtEl>
                                        <p:attrNameLst>
                                          <p:attrName>style.visibility</p:attrName>
                                        </p:attrNameLst>
                                      </p:cBhvr>
                                      <p:to>
                                        <p:strVal val="visible"/>
                                      </p:to>
                                    </p:set>
                                    <p:animEffect transition="in" filter="wipe(left)">
                                      <p:cBhvr additive="repl">
                                        <p:cTn id="13" dur="500"/>
                                        <p:tgtEl>
                                          <p:spTgt spid="317"/>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318"/>
                                        </p:tgtEl>
                                        <p:attrNameLst>
                                          <p:attrName>style.visibility</p:attrName>
                                        </p:attrNameLst>
                                      </p:cBhvr>
                                      <p:to>
                                        <p:strVal val="visible"/>
                                      </p:to>
                                    </p:set>
                                    <p:animEffect transition="in" filter="wipe(left)">
                                      <p:cBhvr additive="repl">
                                        <p:cTn id="16" dur="500"/>
                                        <p:tgtEl>
                                          <p:spTgt spid="318"/>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319"/>
                                        </p:tgtEl>
                                        <p:attrNameLst>
                                          <p:attrName>style.visibility</p:attrName>
                                        </p:attrNameLst>
                                      </p:cBhvr>
                                      <p:to>
                                        <p:strVal val="visible"/>
                                      </p:to>
                                    </p:set>
                                    <p:animEffect transition="in" filter="wipe(left)">
                                      <p:cBhvr additive="repl">
                                        <p:cTn id="19" dur="500"/>
                                        <p:tgtEl>
                                          <p:spTgt spid="3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1"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渔民权益保护</a:t>
            </a:r>
            <a:endParaRPr lang="en-US" sz="3600" b="0" strike="noStrike" spc="-1">
              <a:solidFill>
                <a:schemeClr val="dk1"/>
              </a:solidFill>
              <a:latin typeface="Arial"/>
            </a:endParaRPr>
          </a:p>
        </p:txBody>
      </p:sp>
      <p:sp>
        <p:nvSpPr>
          <p:cNvPr id="322"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渔民的基本权益保护</a:t>
            </a:r>
            <a:endParaRPr lang="en-US" sz="1600" b="0" strike="noStrike" spc="-1">
              <a:solidFill>
                <a:srgbClr val="000000"/>
              </a:solidFill>
              <a:latin typeface="Arial"/>
            </a:endParaRPr>
          </a:p>
        </p:txBody>
      </p:sp>
      <p:sp>
        <p:nvSpPr>
          <p:cNvPr id="323"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合法权益保护</a:t>
            </a:r>
            <a:endParaRPr lang="en-US" sz="2000" b="0" strike="noStrike" spc="-1">
              <a:solidFill>
                <a:srgbClr val="000000"/>
              </a:solidFill>
              <a:latin typeface="Arial"/>
            </a:endParaRPr>
          </a:p>
        </p:txBody>
      </p:sp>
      <p:sp>
        <p:nvSpPr>
          <p:cNvPr id="32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32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32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渔民合法权益的法律保障</a:t>
            </a:r>
            <a:endParaRPr lang="en-US" sz="1600" b="0" strike="noStrike" spc="-1">
              <a:solidFill>
                <a:srgbClr val="000000"/>
              </a:solidFill>
              <a:latin typeface="Arial"/>
            </a:endParaRPr>
          </a:p>
        </p:txBody>
      </p:sp>
      <p:sp>
        <p:nvSpPr>
          <p:cNvPr id="32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法律支持</a:t>
            </a:r>
            <a:endParaRPr lang="en-US" sz="2000" b="0" strike="noStrike" spc="-1">
              <a:solidFill>
                <a:srgbClr val="000000"/>
              </a:solidFill>
              <a:latin typeface="Arial"/>
            </a:endParaRPr>
          </a:p>
        </p:txBody>
      </p:sp>
      <p:sp>
        <p:nvSpPr>
          <p:cNvPr id="32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32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提供维权渠道和方法</a:t>
            </a:r>
            <a:endParaRPr lang="en-US" sz="1600" b="0" strike="noStrike" spc="-1">
              <a:solidFill>
                <a:srgbClr val="000000"/>
              </a:solidFill>
              <a:latin typeface="Arial"/>
            </a:endParaRPr>
          </a:p>
        </p:txBody>
      </p:sp>
      <p:sp>
        <p:nvSpPr>
          <p:cNvPr id="33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维权渠道</a:t>
            </a:r>
            <a:endParaRPr lang="en-US" sz="2000" b="0" strike="noStrike" spc="-1">
              <a:solidFill>
                <a:srgbClr val="000000"/>
              </a:solidFill>
              <a:latin typeface="Arial"/>
            </a:endParaRPr>
          </a:p>
        </p:txBody>
      </p:sp>
      <p:pic>
        <p:nvPicPr>
          <p:cNvPr id="331" name="图片 4"/>
          <p:cNvPicPr/>
          <p:nvPr/>
        </p:nvPicPr>
        <p:blipFill>
          <a:blip r:embed="rId2"/>
          <a:stretch>
            <a:fillRect/>
          </a:stretch>
        </p:blipFill>
        <p:spPr>
          <a:xfrm>
            <a:off x="6135480" y="1175400"/>
            <a:ext cx="5381640" cy="5381640"/>
          </a:xfrm>
          <a:prstGeom prst="rect">
            <a:avLst/>
          </a:prstGeom>
          <a:ln w="0">
            <a:noFill/>
          </a:ln>
        </p:spPr>
      </p:pic>
      <p:pic>
        <p:nvPicPr>
          <p:cNvPr id="332" name="图片 22"/>
          <p:cNvPicPr/>
          <p:nvPr/>
        </p:nvPicPr>
        <p:blipFill>
          <a:blip r:embed="rId3"/>
          <a:srcRect l="19237" t="10197"/>
          <a:stretch>
            <a:fillRect/>
          </a:stretch>
        </p:blipFill>
        <p:spPr>
          <a:xfrm>
            <a:off x="0" y="0"/>
            <a:ext cx="514440" cy="929880"/>
          </a:xfrm>
          <a:prstGeom prst="rect">
            <a:avLst/>
          </a:prstGeom>
          <a:ln w="0">
            <a:noFill/>
          </a:ln>
        </p:spPr>
      </p:pic>
      <p:pic>
        <p:nvPicPr>
          <p:cNvPr id="333" name="图片 23"/>
          <p:cNvPicPr/>
          <p:nvPr/>
        </p:nvPicPr>
        <p:blipFill>
          <a:blip r:embed="rId4"/>
          <a:srcRect l="55284"/>
          <a:stretch>
            <a:fillRect/>
          </a:stretch>
        </p:blipFill>
        <p:spPr>
          <a:xfrm>
            <a:off x="0" y="625680"/>
            <a:ext cx="426600" cy="1140840"/>
          </a:xfrm>
          <a:prstGeom prst="rect">
            <a:avLst/>
          </a:prstGeom>
          <a:ln w="0">
            <a:noFill/>
          </a:ln>
        </p:spPr>
      </p:pic>
      <p:pic>
        <p:nvPicPr>
          <p:cNvPr id="334" name="图片 7"/>
          <p:cNvPicPr/>
          <p:nvPr/>
        </p:nvPicPr>
        <p:blipFill>
          <a:blip r:embed="rId5"/>
          <a:srcRect t="23379" r="-3045"/>
          <a:stretch>
            <a:fillRect/>
          </a:stretch>
        </p:blipFill>
        <p:spPr>
          <a:xfrm>
            <a:off x="8933040" y="0"/>
            <a:ext cx="1378440" cy="1427400"/>
          </a:xfrm>
          <a:prstGeom prst="rect">
            <a:avLst/>
          </a:prstGeom>
          <a:ln w="0">
            <a:noFill/>
          </a:ln>
        </p:spPr>
      </p:pic>
      <p:pic>
        <p:nvPicPr>
          <p:cNvPr id="335" name="图片 6"/>
          <p:cNvPicPr/>
          <p:nvPr/>
        </p:nvPicPr>
        <p:blipFill>
          <a:blip r:embed="rId6"/>
          <a:srcRect t="10754"/>
          <a:stretch>
            <a:fillRect/>
          </a:stretch>
        </p:blipFill>
        <p:spPr>
          <a:xfrm>
            <a:off x="8476200" y="0"/>
            <a:ext cx="589680" cy="1017000"/>
          </a:xfrm>
          <a:prstGeom prst="rect">
            <a:avLst/>
          </a:prstGeom>
          <a:ln w="0">
            <a:noFill/>
          </a:ln>
        </p:spPr>
      </p:pic>
      <p:pic>
        <p:nvPicPr>
          <p:cNvPr id="336"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332"/>
                                        </p:tgtEl>
                                        <p:attrNameLst>
                                          <p:attrName>style.visibility</p:attrName>
                                        </p:attrNameLst>
                                      </p:cBhvr>
                                      <p:to>
                                        <p:strVal val="visible"/>
                                      </p:to>
                                    </p:set>
                                    <p:animEffect transition="in" filter="wipe(left)">
                                      <p:cBhvr additive="repl">
                                        <p:cTn id="7" dur="500"/>
                                        <p:tgtEl>
                                          <p:spTgt spid="332"/>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333"/>
                                        </p:tgtEl>
                                        <p:attrNameLst>
                                          <p:attrName>style.visibility</p:attrName>
                                        </p:attrNameLst>
                                      </p:cBhvr>
                                      <p:to>
                                        <p:strVal val="visible"/>
                                      </p:to>
                                    </p:set>
                                    <p:animEffect transition="in" filter="wipe(left)">
                                      <p:cBhvr additive="repl">
                                        <p:cTn id="10" dur="500"/>
                                        <p:tgtEl>
                                          <p:spTgt spid="333"/>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334"/>
                                        </p:tgtEl>
                                        <p:attrNameLst>
                                          <p:attrName>style.visibility</p:attrName>
                                        </p:attrNameLst>
                                      </p:cBhvr>
                                      <p:to>
                                        <p:strVal val="visible"/>
                                      </p:to>
                                    </p:set>
                                    <p:animEffect transition="in" filter="wipe(left)">
                                      <p:cBhvr additive="repl">
                                        <p:cTn id="13" dur="500"/>
                                        <p:tgtEl>
                                          <p:spTgt spid="334"/>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335"/>
                                        </p:tgtEl>
                                        <p:attrNameLst>
                                          <p:attrName>style.visibility</p:attrName>
                                        </p:attrNameLst>
                                      </p:cBhvr>
                                      <p:to>
                                        <p:strVal val="visible"/>
                                      </p:to>
                                    </p:set>
                                    <p:animEffect transition="in" filter="wipe(left)">
                                      <p:cBhvr additive="repl">
                                        <p:cTn id="16" dur="500"/>
                                        <p:tgtEl>
                                          <p:spTgt spid="335"/>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336"/>
                                        </p:tgtEl>
                                        <p:attrNameLst>
                                          <p:attrName>style.visibility</p:attrName>
                                        </p:attrNameLst>
                                      </p:cBhvr>
                                      <p:to>
                                        <p:strVal val="visible"/>
                                      </p:to>
                                    </p:set>
                                    <p:animEffect transition="in" filter="wipe(left)">
                                      <p:cBhvr additive="repl">
                                        <p:cTn id="19" dur="500"/>
                                        <p:tgtEl>
                                          <p:spTgt spid="3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37" name="组合 26"/>
          <p:cNvGrpSpPr/>
          <p:nvPr/>
        </p:nvGrpSpPr>
        <p:grpSpPr>
          <a:xfrm>
            <a:off x="360" y="0"/>
            <a:ext cx="12191040" cy="6858000"/>
            <a:chOff x="360" y="0"/>
            <a:chExt cx="12191040" cy="6858000"/>
          </a:xfrm>
        </p:grpSpPr>
        <p:pic>
          <p:nvPicPr>
            <p:cNvPr id="338"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339"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34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4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法规介绍</a:t>
            </a:r>
            <a:endParaRPr lang="en-US" sz="1800" b="0" strike="noStrike" spc="-1">
              <a:solidFill>
                <a:srgbClr val="000000"/>
              </a:solidFill>
              <a:latin typeface="Arial"/>
            </a:endParaRPr>
          </a:p>
        </p:txBody>
      </p:sp>
      <p:sp>
        <p:nvSpPr>
          <p:cNvPr id="342"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相关环境保护法规和政策</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生态环境保护法</a:t>
            </a:r>
            <a:endParaRPr lang="en-US" sz="1400" b="0" strike="noStrike" spc="-1">
              <a:solidFill>
                <a:srgbClr val="000000"/>
              </a:solidFill>
              <a:latin typeface="Arial"/>
            </a:endParaRPr>
          </a:p>
        </p:txBody>
      </p:sp>
      <p:sp>
        <p:nvSpPr>
          <p:cNvPr id="34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4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政策倡导</a:t>
            </a:r>
            <a:endParaRPr lang="en-US" sz="1800" b="0" strike="noStrike" spc="-1">
              <a:solidFill>
                <a:srgbClr val="000000"/>
              </a:solidFill>
              <a:latin typeface="Arial"/>
            </a:endParaRPr>
          </a:p>
        </p:txBody>
      </p:sp>
      <p:sp>
        <p:nvSpPr>
          <p:cNvPr id="345"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政府对环境保护的政策倡导</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资源合理利用的政策支持</a:t>
            </a:r>
            <a:endParaRPr lang="en-US" sz="1400" b="0" strike="noStrike" spc="-1">
              <a:solidFill>
                <a:srgbClr val="000000"/>
              </a:solidFill>
              <a:latin typeface="Arial"/>
            </a:endParaRPr>
          </a:p>
        </p:txBody>
      </p:sp>
      <p:sp>
        <p:nvSpPr>
          <p:cNvPr id="34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4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行业责任</a:t>
            </a:r>
            <a:endParaRPr lang="en-US" sz="1800" b="0" strike="noStrike" spc="-1">
              <a:solidFill>
                <a:srgbClr val="000000"/>
              </a:solidFill>
              <a:latin typeface="Arial"/>
            </a:endParaRPr>
          </a:p>
        </p:txBody>
      </p:sp>
      <p:sp>
        <p:nvSpPr>
          <p:cNvPr id="348"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渔业行业对环境的责任</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环保要求执行情况</a:t>
            </a:r>
            <a:endParaRPr lang="en-US" sz="1400" b="0" strike="noStrike" spc="-1">
              <a:solidFill>
                <a:srgbClr val="000000"/>
              </a:solidFill>
              <a:latin typeface="Arial"/>
            </a:endParaRPr>
          </a:p>
        </p:txBody>
      </p:sp>
      <p:sp>
        <p:nvSpPr>
          <p:cNvPr id="34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环境保护法规</a:t>
            </a:r>
            <a:endParaRPr lang="en-US" sz="3600" b="0" strike="noStrike" spc="-1">
              <a:solidFill>
                <a:schemeClr val="dk1"/>
              </a:solidFill>
              <a:latin typeface="Arial"/>
            </a:endParaRPr>
          </a:p>
        </p:txBody>
      </p:sp>
      <p:sp>
        <p:nvSpPr>
          <p:cNvPr id="35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5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环境影响</a:t>
            </a:r>
            <a:endParaRPr lang="en-US" sz="1800" b="0" strike="noStrike" spc="-1">
              <a:solidFill>
                <a:srgbClr val="000000"/>
              </a:solidFill>
              <a:latin typeface="Arial"/>
            </a:endParaRPr>
          </a:p>
        </p:txBody>
      </p:sp>
      <p:sp>
        <p:nvSpPr>
          <p:cNvPr id="352"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渔业行业对环境的影响</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生态破坏问题</a:t>
            </a:r>
            <a:endParaRPr lang="en-US" sz="1400" b="0" strike="noStrike" spc="-1">
              <a:solidFill>
                <a:srgbClr val="000000"/>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35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安全示范案例分析</a:t>
            </a:r>
            <a:endParaRPr lang="en-US" sz="2800" b="0" strike="noStrike" spc="-1">
              <a:solidFill>
                <a:srgbClr val="000000"/>
              </a:solidFill>
              <a:latin typeface="Arial"/>
            </a:endParaRPr>
          </a:p>
        </p:txBody>
      </p:sp>
      <p:sp>
        <p:nvSpPr>
          <p:cNvPr id="35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安全示范案例分析是指对渔业行业中具有代表性的安全事故案例进行分析和总结。通过对成功经验和启示的提炼，可以提高渔民的安全意识和应对能力，从而减少安全事故的发生，维护渔民的生命和财产安全。</a:t>
            </a:r>
            <a:endParaRPr lang="en-US" sz="1800" b="0" strike="noStrike" spc="-1">
              <a:solidFill>
                <a:srgbClr val="000000"/>
              </a:solidFill>
              <a:latin typeface="Arial"/>
            </a:endParaRPr>
          </a:p>
        </p:txBody>
      </p:sp>
      <p:sp>
        <p:nvSpPr>
          <p:cNvPr id="35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357" name="图片 4"/>
          <p:cNvPicPr/>
          <p:nvPr/>
        </p:nvPicPr>
        <p:blipFill>
          <a:blip r:embed="rId2"/>
          <a:stretch>
            <a:fillRect/>
          </a:stretch>
        </p:blipFill>
        <p:spPr>
          <a:xfrm>
            <a:off x="510840" y="700560"/>
            <a:ext cx="5381640" cy="5381640"/>
          </a:xfrm>
          <a:prstGeom prst="rect">
            <a:avLst/>
          </a:prstGeom>
          <a:ln w="0">
            <a:noFill/>
          </a:ln>
        </p:spPr>
      </p:pic>
      <p:pic>
        <p:nvPicPr>
          <p:cNvPr id="358" name="图片 22"/>
          <p:cNvPicPr/>
          <p:nvPr/>
        </p:nvPicPr>
        <p:blipFill>
          <a:blip r:embed="rId3"/>
          <a:srcRect l="19237" t="10197"/>
          <a:stretch>
            <a:fillRect/>
          </a:stretch>
        </p:blipFill>
        <p:spPr>
          <a:xfrm>
            <a:off x="0" y="0"/>
            <a:ext cx="514440" cy="929880"/>
          </a:xfrm>
          <a:prstGeom prst="rect">
            <a:avLst/>
          </a:prstGeom>
          <a:ln w="0">
            <a:noFill/>
          </a:ln>
        </p:spPr>
      </p:pic>
      <p:pic>
        <p:nvPicPr>
          <p:cNvPr id="359" name="图片 23"/>
          <p:cNvPicPr/>
          <p:nvPr/>
        </p:nvPicPr>
        <p:blipFill>
          <a:blip r:embed="rId4"/>
          <a:srcRect l="55284"/>
          <a:stretch>
            <a:fillRect/>
          </a:stretch>
        </p:blipFill>
        <p:spPr>
          <a:xfrm>
            <a:off x="0" y="625680"/>
            <a:ext cx="426600" cy="1140840"/>
          </a:xfrm>
          <a:prstGeom prst="rect">
            <a:avLst/>
          </a:prstGeom>
          <a:ln w="0">
            <a:noFill/>
          </a:ln>
        </p:spPr>
      </p:pic>
      <p:pic>
        <p:nvPicPr>
          <p:cNvPr id="360" name="图片 7"/>
          <p:cNvPicPr/>
          <p:nvPr/>
        </p:nvPicPr>
        <p:blipFill>
          <a:blip r:embed="rId5"/>
          <a:srcRect t="23379" r="-3045"/>
          <a:stretch>
            <a:fillRect/>
          </a:stretch>
        </p:blipFill>
        <p:spPr>
          <a:xfrm>
            <a:off x="8933040" y="0"/>
            <a:ext cx="1378440" cy="1427400"/>
          </a:xfrm>
          <a:prstGeom prst="rect">
            <a:avLst/>
          </a:prstGeom>
          <a:ln w="0">
            <a:noFill/>
          </a:ln>
        </p:spPr>
      </p:pic>
      <p:pic>
        <p:nvPicPr>
          <p:cNvPr id="361" name="图片 2"/>
          <p:cNvPicPr/>
          <p:nvPr/>
        </p:nvPicPr>
        <p:blipFill>
          <a:blip r:embed="rId6"/>
          <a:srcRect t="10754"/>
          <a:stretch>
            <a:fillRect/>
          </a:stretch>
        </p:blipFill>
        <p:spPr>
          <a:xfrm>
            <a:off x="8476200" y="0"/>
            <a:ext cx="589680" cy="1017000"/>
          </a:xfrm>
          <a:prstGeom prst="rect">
            <a:avLst/>
          </a:prstGeom>
          <a:ln w="0">
            <a:noFill/>
          </a:ln>
        </p:spPr>
      </p:pic>
      <p:pic>
        <p:nvPicPr>
          <p:cNvPr id="362"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358"/>
                                        </p:tgtEl>
                                        <p:attrNameLst>
                                          <p:attrName>style.visibility</p:attrName>
                                        </p:attrNameLst>
                                      </p:cBhvr>
                                      <p:to>
                                        <p:strVal val="visible"/>
                                      </p:to>
                                    </p:set>
                                    <p:animEffect transition="in" filter="wipe(left)">
                                      <p:cBhvr additive="repl">
                                        <p:cTn id="7" dur="500"/>
                                        <p:tgtEl>
                                          <p:spTgt spid="358"/>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359"/>
                                        </p:tgtEl>
                                        <p:attrNameLst>
                                          <p:attrName>style.visibility</p:attrName>
                                        </p:attrNameLst>
                                      </p:cBhvr>
                                      <p:to>
                                        <p:strVal val="visible"/>
                                      </p:to>
                                    </p:set>
                                    <p:animEffect transition="in" filter="wipe(left)">
                                      <p:cBhvr additive="repl">
                                        <p:cTn id="10" dur="500"/>
                                        <p:tgtEl>
                                          <p:spTgt spid="359"/>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360"/>
                                        </p:tgtEl>
                                        <p:attrNameLst>
                                          <p:attrName>style.visibility</p:attrName>
                                        </p:attrNameLst>
                                      </p:cBhvr>
                                      <p:to>
                                        <p:strVal val="visible"/>
                                      </p:to>
                                    </p:set>
                                    <p:animEffect transition="in" filter="wipe(left)">
                                      <p:cBhvr additive="repl">
                                        <p:cTn id="13" dur="500"/>
                                        <p:tgtEl>
                                          <p:spTgt spid="360"/>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361"/>
                                        </p:tgtEl>
                                        <p:attrNameLst>
                                          <p:attrName>style.visibility</p:attrName>
                                        </p:attrNameLst>
                                      </p:cBhvr>
                                      <p:to>
                                        <p:strVal val="visible"/>
                                      </p:to>
                                    </p:set>
                                    <p:animEffect transition="in" filter="wipe(left)">
                                      <p:cBhvr additive="repl">
                                        <p:cTn id="16" dur="500"/>
                                        <p:tgtEl>
                                          <p:spTgt spid="361"/>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362"/>
                                        </p:tgtEl>
                                        <p:attrNameLst>
                                          <p:attrName>style.visibility</p:attrName>
                                        </p:attrNameLst>
                                      </p:cBhvr>
                                      <p:to>
                                        <p:strVal val="visible"/>
                                      </p:to>
                                    </p:set>
                                    <p:animEffect transition="in" filter="wipe(left)">
                                      <p:cBhvr additive="repl">
                                        <p:cTn id="19" dur="500"/>
                                        <p:tgtEl>
                                          <p:spTgt spid="3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https://d.book118.com/287016155011006055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153</Paragraphs>
  <Slides>25</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25</vt:i4>
      </vt:variant>
    </vt:vector>
  </HeadingPairs>
  <TitlesOfParts>
    <vt:vector baseType="lpstr" size="33">
      <vt:lpstr>Arial</vt:lpstr>
      <vt:lpstr>Calibri</vt:lpstr>
      <vt:lpstr>微软雅黑</vt:lpstr>
      <vt:lpstr>Times New Roman</vt:lpstr>
      <vt:lpstr>Wingdings</vt:lpstr>
      <vt:lpstr>Symbol</vt:lpstr>
      <vt:lpstr>DejaVu Sans</vt:lpstr>
      <vt:lpstr>Office Theme</vt:lpstr>
      <vt:lpstr>渔业行业安全防护培训课件</vt:lpstr>
      <vt:lpstr>目录</vt:lpstr>
      <vt:lpstr>第1章 渔业行业安全防护培训课件</vt:lpstr>
      <vt:lpstr>课程简介</vt:lpstr>
      <vt:lpstr>渔业行业概况</vt:lpstr>
      <vt:lpstr>安全意识培养</vt:lpstr>
      <vt:lpstr> </vt:lpstr>
      <vt:lpstr>第2章 渔业行业事故类型及防范</vt:lpstr>
      <vt:lpstr> </vt:lpstr>
      <vt:lpstr>渔船事故</vt:lpstr>
      <vt:lpstr>渔港事故</vt:lpstr>
      <vt:lpstr>渔具事故</vt:lpstr>
      <vt:lpstr>鱼类养殖事故</vt:lpstr>
      <vt:lpstr>第3章 渔业行业紧急救援技能</vt:lpstr>
      <vt:lpstr> </vt:lpstr>
      <vt:lpstr>急救知识</vt:lpstr>
      <vt:lpstr>紧急疏散演练</vt:lpstr>
      <vt:lpstr>紧急救援装备</vt:lpstr>
      <vt:lpstr>渔业行业紧急救援技能总结</vt:lpstr>
      <vt:lpstr>第4章 渔业行业法律法规概述</vt:lpstr>
      <vt:lpstr>渔业行业法律法规体系</vt:lpstr>
      <vt:lpstr>渔民权益保护</vt:lpstr>
      <vt:lpstr>环境保护法规</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2024-09-29T14:01:57.664</cp:lastPrinted>
  <dcterms:created xsi:type="dcterms:W3CDTF">2024-09-29T06:01:57Z</dcterms:created>
  <dcterms:modified xsi:type="dcterms:W3CDTF">2024-09-29T06:02:00Z</dcterms:modified>
</cp:coreProperties>
</file>