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8997A2-64C2-41BD-BE01-7127FFA3AB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FD5855-67BC-402F-A65F-AD93127556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2C9E315-02E3-4B8F-80FD-405DB2344C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E6812E-BFF0-4708-8661-170080D92F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F0758F2-DCC0-4862-B342-4791189E885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3E57622-E184-4E70-8A1F-686833E9CB3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AACC65-80B6-4147-A9CC-58E6A258C8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A37B09-7B28-4BA6-BDB4-B57EFE3092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254714-994E-4D75-8337-3D00217127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7FAC0B-5ABC-4AC1-A4DE-06E0657D14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37D58C-8F10-40C6-A525-D8C338D343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7022144053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机器学习基本概念</a:t>
            </a: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汇报人：AA</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机器学习定义与分类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数据集与特征工程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模型评估与优化方法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常见算法原理剖析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神经网络基础知识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实践案例分析与挑战探讨</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机器学习定义与分类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定义及发展历程</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机器学习是一门跨学科的学科，它使用计算机模拟或实现人类学习行为，通过不断地获取新的知识和技能，重新组织已有的知识结构，从而提高自身的性能。</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发展历程</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机器学习的发展历程经历了从基于规则的方法到统计学习方法的转变，随着深度学习技术的兴起，机器学习进入了一个新的发展阶段。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26562" r="2656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监督学习</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监督学习是指根据已知输入和输出数据进行训练，得到一个模型，然后使用该模型对新的输入数据进行预测。常见的监督学习算法包括线性回归、逻辑回归、支持向量机、决策树等。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非监督学习</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非监督学习是指在没有已知输出数据的情况下，通过对输入数据进行分析和挖掘，发现数据中的内在结构和规律。常见的非监督学习算法包括聚类、降维、异常检测等。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半监督学习</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半监督学习是介于监督学习和非监督学习之间的一种学习方法，它同时使用标记和未标记的数据进行训练。半监督学习旨在利用未标记数据来提高模型的泛化能力。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监督学习、非监督学习与半监督学习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强化学习与深度学习</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强化学习是一种通过与环境进行交互来学习策略的机器学习方法。在强化学习中，智能体通过执行动作并观察环境反馈的奖励或惩罚来学习如何最大化累积奖励。常见的强化学习算法包括Q-learning、策略梯度方法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强化学习</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深度学习是机器学习的一个分支，它使用深度神经网络来模拟人脑神经网络的结构和功能。深度学习通过组合低层特征形成更加抽象的高层表示属性类别或特征，以发现数据的分布式特征表示。常见的深度学习模型包括卷积神经网络（CNN）、循环神经网络（RNN）等。</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深度学习</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数据集与特征工程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包含输入特征和对应的目标变量，用于训练模型以进行预测或分类。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监督学习数据集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仅包含输入特征，用于发现数据中的模式或结构。</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无监督学习数据集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数据集类型及来源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185294" y="1548543"/>
            <a:ext cx="3728630" cy="4162004"/>
          </a:xfrm>
          <a:prstGeom prst="roundRect">
            <a:avLst>
              <a:gd name="adj" fmla="val 6064"/>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254377" y="1410097"/>
            <a:ext cx="4438895" cy="4438895"/>
          </a:xfrm>
          <a:prstGeom prst="ellipse">
            <a:avLst/>
          </a:prstGeom>
          <a:noFill/>
          <a:ln w="76200">
            <a:solidFill>
              <a:schemeClr val="accent1">
                <a:alpha val="2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endParaRPr/>
          </a:p>
        </p:txBody>
      </p:sp>
      <p:sp>
        <p:nvSpPr>
          <p:cNvPr id="4" name="Freeform 4"/>
          <p:cNvSpPr/>
          <p:nvPr/>
        </p:nvSpPr>
        <p:spPr>
          <a:xfrm>
            <a:off x="2068173" y="2224607"/>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5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2326728" y="2547282"/>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3011408" y="3167128"/>
            <a:ext cx="924834" cy="92483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数据集类型及来源</a:t>
              </a:r>
            </a:p>
          </p:txBody>
        </p:sp>
      </p:grpSp>
      <p:grpSp>
        <p:nvGrpSpPr>
          <p:cNvPr id="29" name="Group 29"/>
          <p:cNvGrpSpPr/>
          <p:nvPr/>
        </p:nvGrpSpPr>
        <p:grpSpPr>
          <a:xfrm>
            <a:off x="0" y="0"/>
            <a:ext cx="0" cy="0"/>
          </a:xfrm>
        </p:grpSpPr>
      </p:grpSp>
      <p:sp>
        <p:nvSpPr>
          <p:cNvPr id="30" name="AutoShape 30"/>
          <p:cNvSpPr/>
          <p:nvPr/>
        </p:nvSpPr>
        <p:spPr>
          <a:xfrm>
            <a:off x="10948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9675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3021165" y="541488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Freeform 33"/>
          <p:cNvSpPr/>
          <p:nvPr/>
        </p:nvSpPr>
        <p:spPr>
          <a:xfrm>
            <a:off x="1365333" y="2365115"/>
            <a:ext cx="364336" cy="36433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Freeform 34"/>
          <p:cNvSpPr/>
          <p:nvPr/>
        </p:nvSpPr>
        <p:spPr>
          <a:xfrm>
            <a:off x="5238033" y="2344636"/>
            <a:ext cx="364336" cy="34814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Freeform 35"/>
          <p:cNvSpPr/>
          <p:nvPr/>
        </p:nvSpPr>
        <p:spPr>
          <a:xfrm>
            <a:off x="3291657" y="5684996"/>
            <a:ext cx="364336" cy="36433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6" name="Connector 36"/>
          <p:cNvCxnSpPr/>
          <p:nvPr/>
        </p:nvCxnSpPr>
        <p:spPr>
          <a:xfrm>
            <a:off x="5858880" y="3629545"/>
            <a:ext cx="750753" cy="0"/>
          </a:xfrm>
          <a:prstGeom prst="line">
            <a:avLst/>
          </a:prstGeom>
          <a:ln w="57150">
            <a:solidFill>
              <a:schemeClr val="accent1"/>
            </a:solidFill>
            <a:prstDash val="sysDash"/>
            <a:headEnd type="none"/>
            <a:tailEnd type="triangle"/>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8333" r="8333"/>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公开数据集</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如UCI机器学习库、Kaggle等，提供大量可用于研究和实验的数据。</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企业内部数据</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企业运营过程中产生的数据，如用户行为、交易记录等。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合作与购买数据</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与其他机构或公司合作获取的数据，或通过购买获得的数据。</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数据集类型及来源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4290" b="429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如词袋模型、TF-IDF等，将文本转换为数值特征向量。</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如卷积神经网络（CNN）提取图像中的特征。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特征提取与选择方法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图像特征提取</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文本特征提取</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54963" y="93878"/>
            <a:ext cx="10650654" cy="914400"/>
            <a:chOff x="454963" y="93878"/>
            <a:chExt cx="10650654"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1094842" y="93878"/>
              <a:ext cx="10010775"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特征提取与选择方法</a:t>
              </a:r>
            </a:p>
          </p:txBody>
        </p:sp>
      </p:grpSp>
      <p:sp>
        <p:nvSpPr>
          <p:cNvPr id="24" name="TextBox 24"/>
          <p:cNvSpPr txBox="1"/>
          <p:nvPr/>
        </p:nvSpPr>
        <p:spPr>
          <a:xfrm>
            <a:off x="970539" y="2375347"/>
            <a:ext cx="3888341" cy="3162649"/>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语音特征提取：如梅尔频率倒谱系数（MFCC）提取语音信号中的特征。</a:t>
            </a:r>
          </a:p>
        </p:txBody>
      </p:sp>
      <p:grpSp>
        <p:nvGrpSpPr>
          <p:cNvPr id="25" name="Group 25"/>
          <p:cNvGrpSpPr/>
          <p:nvPr/>
        </p:nvGrpSpPr>
        <p:grpSpPr>
          <a:xfrm>
            <a:off x="8869284" y="1724456"/>
            <a:ext cx="1112806" cy="1111282"/>
            <a:chOff x="8869284" y="1724456"/>
            <a:chExt cx="1112806" cy="1111282"/>
          </a:xfrm>
        </p:grpSpPr>
        <p:sp>
          <p:nvSpPr>
            <p:cNvPr id="26" name="AutoShape 26"/>
            <p:cNvSpPr/>
            <p:nvPr/>
          </p:nvSpPr>
          <p:spPr>
            <a:xfrm>
              <a:off x="8869284" y="1724456"/>
              <a:ext cx="1112806" cy="111128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7" name="Group 27"/>
          <p:cNvGrpSpPr/>
          <p:nvPr/>
        </p:nvGrpSpPr>
        <p:grpSpPr>
          <a:xfrm>
            <a:off x="9246951" y="2006396"/>
            <a:ext cx="355759" cy="488728"/>
            <a:chOff x="9246951" y="2006396"/>
            <a:chExt cx="355759" cy="488728"/>
          </a:xfrm>
        </p:grpSpPr>
        <p:sp>
          <p:nvSpPr>
            <p:cNvPr id="28" name="AutoShape 28"/>
            <p:cNvSpPr/>
            <p:nvPr/>
          </p:nvSpPr>
          <p:spPr>
            <a:xfrm>
              <a:off x="9249427" y="2006396"/>
              <a:ext cx="350996" cy="48872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Freeform 29"/>
            <p:cNvSpPr/>
            <p:nvPr/>
          </p:nvSpPr>
          <p:spPr>
            <a:xfrm>
              <a:off x="9246951" y="2006396"/>
              <a:ext cx="355759" cy="488728"/>
            </a:xfrm>
            <a:custGeom>
              <a:rect l="l" t="t" r="r" b="b"/>
              <a:pathLst>
                <a:path w="122" h="168">
                  <a:moveTo>
                    <a:pt x="0" y="21"/>
                  </a:moveTo>
                  <a:cubicBezTo>
                    <a:pt x="53" y="21"/>
                    <a:pt x="61" y="0"/>
                    <a:pt x="61" y="0"/>
                  </a:cubicBezTo>
                  <a:cubicBezTo>
                    <a:pt x="61" y="0"/>
                    <a:pt x="69" y="21"/>
                    <a:pt x="122" y="21"/>
                  </a:cubicBezTo>
                  <a:cubicBezTo>
                    <a:pt x="122" y="107"/>
                    <a:pt x="122" y="107"/>
                    <a:pt x="122" y="107"/>
                  </a:cubicBezTo>
                  <a:cubicBezTo>
                    <a:pt x="122" y="141"/>
                    <a:pt x="61" y="168"/>
                    <a:pt x="61" y="168"/>
                  </a:cubicBezTo>
                  <a:cubicBezTo>
                    <a:pt x="61" y="168"/>
                    <a:pt x="0" y="141"/>
                    <a:pt x="0" y="107"/>
                  </a:cubicBezTo>
                  <a:lnTo>
                    <a:pt x="0" y="2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0" name="Group 30"/>
          <p:cNvGrpSpPr/>
          <p:nvPr/>
        </p:nvGrpSpPr>
        <p:grpSpPr>
          <a:xfrm>
            <a:off x="7154784" y="2168988"/>
            <a:ext cx="754094" cy="754094"/>
            <a:chOff x="7154784" y="2168988"/>
            <a:chExt cx="754094" cy="754094"/>
          </a:xfrm>
        </p:grpSpPr>
        <p:sp>
          <p:nvSpPr>
            <p:cNvPr id="31" name="AutoShape 31"/>
            <p:cNvSpPr/>
            <p:nvPr/>
          </p:nvSpPr>
          <p:spPr>
            <a:xfrm>
              <a:off x="7154784" y="2168988"/>
              <a:ext cx="754094" cy="754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32" name="AutoShape 32"/>
          <p:cNvSpPr/>
          <p:nvPr/>
        </p:nvSpPr>
        <p:spPr>
          <a:xfrm>
            <a:off x="8974059" y="4475657"/>
            <a:ext cx="942975" cy="93983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Freeform 33"/>
          <p:cNvSpPr/>
          <p:nvPr/>
        </p:nvSpPr>
        <p:spPr>
          <a:xfrm>
            <a:off x="9253761" y="4762883"/>
            <a:ext cx="381952" cy="365379"/>
          </a:xfrm>
          <a:custGeom>
            <a:rect l="l" t="t" r="r" b="b"/>
            <a:pathLst>
              <a:path w="174" h="166">
                <a:moveTo>
                  <a:pt x="174" y="139"/>
                </a:moveTo>
                <a:cubicBezTo>
                  <a:pt x="171" y="131"/>
                  <a:pt x="161" y="129"/>
                  <a:pt x="153" y="126"/>
                </a:cubicBezTo>
                <a:cubicBezTo>
                  <a:pt x="144" y="122"/>
                  <a:pt x="135" y="118"/>
                  <a:pt x="126" y="115"/>
                </a:cubicBezTo>
                <a:cubicBezTo>
                  <a:pt x="123" y="114"/>
                  <a:pt x="121" y="113"/>
                  <a:pt x="118" y="112"/>
                </a:cubicBezTo>
                <a:cubicBezTo>
                  <a:pt x="115" y="110"/>
                  <a:pt x="113" y="104"/>
                  <a:pt x="111" y="100"/>
                </a:cubicBezTo>
                <a:cubicBezTo>
                  <a:pt x="109" y="100"/>
                  <a:pt x="108" y="100"/>
                  <a:pt x="106" y="100"/>
                </a:cubicBezTo>
                <a:cubicBezTo>
                  <a:pt x="106" y="94"/>
                  <a:pt x="110" y="94"/>
                  <a:pt x="111" y="90"/>
                </a:cubicBezTo>
                <a:cubicBezTo>
                  <a:pt x="112" y="86"/>
                  <a:pt x="111" y="82"/>
                  <a:pt x="113" y="79"/>
                </a:cubicBezTo>
                <a:cubicBezTo>
                  <a:pt x="114" y="76"/>
                  <a:pt x="117" y="76"/>
                  <a:pt x="118" y="74"/>
                </a:cubicBezTo>
                <a:cubicBezTo>
                  <a:pt x="120" y="73"/>
                  <a:pt x="120" y="69"/>
                  <a:pt x="121" y="67"/>
                </a:cubicBezTo>
                <a:cubicBezTo>
                  <a:pt x="122" y="63"/>
                  <a:pt x="122" y="58"/>
                  <a:pt x="120" y="54"/>
                </a:cubicBezTo>
                <a:cubicBezTo>
                  <a:pt x="119" y="52"/>
                  <a:pt x="119" y="51"/>
                  <a:pt x="118" y="49"/>
                </a:cubicBezTo>
                <a:cubicBezTo>
                  <a:pt x="118" y="45"/>
                  <a:pt x="119" y="35"/>
                  <a:pt x="119" y="32"/>
                </a:cubicBezTo>
                <a:cubicBezTo>
                  <a:pt x="119" y="26"/>
                  <a:pt x="119" y="26"/>
                  <a:pt x="118" y="20"/>
                </a:cubicBezTo>
                <a:cubicBezTo>
                  <a:pt x="118" y="20"/>
                  <a:pt x="116" y="14"/>
                  <a:pt x="113" y="13"/>
                </a:cubicBezTo>
                <a:cubicBezTo>
                  <a:pt x="108" y="12"/>
                  <a:pt x="108" y="12"/>
                  <a:pt x="108" y="12"/>
                </a:cubicBezTo>
                <a:cubicBezTo>
                  <a:pt x="104" y="9"/>
                  <a:pt x="104" y="9"/>
                  <a:pt x="104" y="9"/>
                </a:cubicBezTo>
                <a:cubicBezTo>
                  <a:pt x="90" y="0"/>
                  <a:pt x="75" y="6"/>
                  <a:pt x="67" y="9"/>
                </a:cubicBezTo>
                <a:cubicBezTo>
                  <a:pt x="56" y="13"/>
                  <a:pt x="49" y="24"/>
                  <a:pt x="54" y="48"/>
                </a:cubicBezTo>
                <a:cubicBezTo>
                  <a:pt x="55" y="52"/>
                  <a:pt x="51" y="54"/>
                  <a:pt x="52" y="57"/>
                </a:cubicBezTo>
                <a:cubicBezTo>
                  <a:pt x="52" y="61"/>
                  <a:pt x="52" y="73"/>
                  <a:pt x="57" y="76"/>
                </a:cubicBezTo>
                <a:cubicBezTo>
                  <a:pt x="57" y="76"/>
                  <a:pt x="61" y="77"/>
                  <a:pt x="60" y="77"/>
                </a:cubicBezTo>
                <a:cubicBezTo>
                  <a:pt x="61" y="82"/>
                  <a:pt x="61" y="87"/>
                  <a:pt x="62" y="91"/>
                </a:cubicBezTo>
                <a:cubicBezTo>
                  <a:pt x="63" y="94"/>
                  <a:pt x="66" y="95"/>
                  <a:pt x="67" y="99"/>
                </a:cubicBezTo>
                <a:cubicBezTo>
                  <a:pt x="63" y="100"/>
                  <a:pt x="63" y="100"/>
                  <a:pt x="63" y="100"/>
                </a:cubicBezTo>
                <a:cubicBezTo>
                  <a:pt x="61" y="104"/>
                  <a:pt x="59" y="110"/>
                  <a:pt x="56" y="112"/>
                </a:cubicBezTo>
                <a:cubicBezTo>
                  <a:pt x="53" y="113"/>
                  <a:pt x="51" y="114"/>
                  <a:pt x="48" y="115"/>
                </a:cubicBezTo>
                <a:cubicBezTo>
                  <a:pt x="39" y="118"/>
                  <a:pt x="30" y="122"/>
                  <a:pt x="21" y="126"/>
                </a:cubicBezTo>
                <a:cubicBezTo>
                  <a:pt x="13" y="129"/>
                  <a:pt x="3" y="131"/>
                  <a:pt x="0" y="139"/>
                </a:cubicBezTo>
                <a:cubicBezTo>
                  <a:pt x="0" y="145"/>
                  <a:pt x="0" y="158"/>
                  <a:pt x="0" y="166"/>
                </a:cubicBezTo>
                <a:cubicBezTo>
                  <a:pt x="76" y="166"/>
                  <a:pt x="76" y="166"/>
                  <a:pt x="76" y="166"/>
                </a:cubicBezTo>
                <a:cubicBezTo>
                  <a:pt x="82" y="127"/>
                  <a:pt x="82" y="127"/>
                  <a:pt x="82" y="127"/>
                </a:cubicBezTo>
                <a:cubicBezTo>
                  <a:pt x="77" y="117"/>
                  <a:pt x="77" y="117"/>
                  <a:pt x="77" y="117"/>
                </a:cubicBezTo>
                <a:cubicBezTo>
                  <a:pt x="88" y="112"/>
                  <a:pt x="88" y="112"/>
                  <a:pt x="88" y="112"/>
                </a:cubicBezTo>
                <a:cubicBezTo>
                  <a:pt x="97" y="117"/>
                  <a:pt x="97" y="117"/>
                  <a:pt x="97" y="117"/>
                </a:cubicBezTo>
                <a:cubicBezTo>
                  <a:pt x="92" y="128"/>
                  <a:pt x="92" y="128"/>
                  <a:pt x="92" y="128"/>
                </a:cubicBezTo>
                <a:cubicBezTo>
                  <a:pt x="101" y="166"/>
                  <a:pt x="101" y="166"/>
                  <a:pt x="101" y="166"/>
                </a:cubicBezTo>
                <a:cubicBezTo>
                  <a:pt x="174" y="166"/>
                  <a:pt x="174" y="166"/>
                  <a:pt x="174" y="166"/>
                </a:cubicBezTo>
                <a:cubicBezTo>
                  <a:pt x="174" y="158"/>
                  <a:pt x="174" y="145"/>
                  <a:pt x="174" y="139"/>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705615" y="2719818"/>
            <a:ext cx="1655731" cy="16557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Freeform 35"/>
          <p:cNvSpPr/>
          <p:nvPr/>
        </p:nvSpPr>
        <p:spPr>
          <a:xfrm>
            <a:off x="8050039" y="3166160"/>
            <a:ext cx="965549" cy="862584"/>
          </a:xfrm>
          <a:custGeom>
            <a:rect l="l" t="t" r="r" b="b"/>
            <a:pathLst>
              <a:path w="200" h="178">
                <a:moveTo>
                  <a:pt x="200" y="62"/>
                </a:moveTo>
                <a:cubicBezTo>
                  <a:pt x="200" y="49"/>
                  <a:pt x="189" y="39"/>
                  <a:pt x="176" y="39"/>
                </a:cubicBezTo>
                <a:cubicBezTo>
                  <a:pt x="174" y="39"/>
                  <a:pt x="172" y="39"/>
                  <a:pt x="171" y="39"/>
                </a:cubicBezTo>
                <a:cubicBezTo>
                  <a:pt x="171" y="39"/>
                  <a:pt x="171" y="38"/>
                  <a:pt x="171" y="38"/>
                </a:cubicBezTo>
                <a:cubicBezTo>
                  <a:pt x="171" y="18"/>
                  <a:pt x="155" y="3"/>
                  <a:pt x="135" y="3"/>
                </a:cubicBezTo>
                <a:cubicBezTo>
                  <a:pt x="123" y="3"/>
                  <a:pt x="113" y="8"/>
                  <a:pt x="106" y="16"/>
                </a:cubicBezTo>
                <a:cubicBezTo>
                  <a:pt x="98" y="6"/>
                  <a:pt x="85" y="0"/>
                  <a:pt x="70" y="0"/>
                </a:cubicBezTo>
                <a:cubicBezTo>
                  <a:pt x="45" y="0"/>
                  <a:pt x="24" y="20"/>
                  <a:pt x="24" y="45"/>
                </a:cubicBezTo>
                <a:cubicBezTo>
                  <a:pt x="24" y="50"/>
                  <a:pt x="25" y="55"/>
                  <a:pt x="26" y="59"/>
                </a:cubicBezTo>
                <a:cubicBezTo>
                  <a:pt x="11" y="62"/>
                  <a:pt x="0" y="74"/>
                  <a:pt x="0" y="89"/>
                </a:cubicBezTo>
                <a:cubicBezTo>
                  <a:pt x="0" y="106"/>
                  <a:pt x="14" y="119"/>
                  <a:pt x="31" y="119"/>
                </a:cubicBezTo>
                <a:cubicBezTo>
                  <a:pt x="36" y="119"/>
                  <a:pt x="39" y="119"/>
                  <a:pt x="43" y="117"/>
                </a:cubicBezTo>
                <a:cubicBezTo>
                  <a:pt x="44" y="126"/>
                  <a:pt x="51" y="133"/>
                  <a:pt x="60" y="133"/>
                </a:cubicBezTo>
                <a:cubicBezTo>
                  <a:pt x="61" y="133"/>
                  <a:pt x="61" y="133"/>
                  <a:pt x="61" y="133"/>
                </a:cubicBezTo>
                <a:cubicBezTo>
                  <a:pt x="62" y="138"/>
                  <a:pt x="67" y="143"/>
                  <a:pt x="73" y="143"/>
                </a:cubicBezTo>
                <a:cubicBezTo>
                  <a:pt x="79" y="143"/>
                  <a:pt x="84" y="137"/>
                  <a:pt x="84" y="131"/>
                </a:cubicBezTo>
                <a:cubicBezTo>
                  <a:pt x="84" y="127"/>
                  <a:pt x="81" y="123"/>
                  <a:pt x="77" y="122"/>
                </a:cubicBezTo>
                <a:cubicBezTo>
                  <a:pt x="78" y="120"/>
                  <a:pt x="78" y="118"/>
                  <a:pt x="78" y="116"/>
                </a:cubicBezTo>
                <a:cubicBezTo>
                  <a:pt x="78" y="115"/>
                  <a:pt x="78" y="115"/>
                  <a:pt x="78" y="115"/>
                </a:cubicBezTo>
                <a:cubicBezTo>
                  <a:pt x="81" y="116"/>
                  <a:pt x="84" y="117"/>
                  <a:pt x="88" y="117"/>
                </a:cubicBezTo>
                <a:cubicBezTo>
                  <a:pt x="89" y="117"/>
                  <a:pt x="90" y="117"/>
                  <a:pt x="92" y="117"/>
                </a:cubicBezTo>
                <a:cubicBezTo>
                  <a:pt x="92" y="122"/>
                  <a:pt x="94" y="127"/>
                  <a:pt x="97" y="131"/>
                </a:cubicBezTo>
                <a:cubicBezTo>
                  <a:pt x="92" y="132"/>
                  <a:pt x="88" y="136"/>
                  <a:pt x="89" y="141"/>
                </a:cubicBezTo>
                <a:cubicBezTo>
                  <a:pt x="89" y="146"/>
                  <a:pt x="93" y="151"/>
                  <a:pt x="99" y="151"/>
                </a:cubicBezTo>
                <a:cubicBezTo>
                  <a:pt x="105" y="150"/>
                  <a:pt x="109" y="146"/>
                  <a:pt x="109" y="140"/>
                </a:cubicBezTo>
                <a:cubicBezTo>
                  <a:pt x="109" y="140"/>
                  <a:pt x="109" y="139"/>
                  <a:pt x="109" y="139"/>
                </a:cubicBezTo>
                <a:cubicBezTo>
                  <a:pt x="111" y="140"/>
                  <a:pt x="114" y="140"/>
                  <a:pt x="117" y="140"/>
                </a:cubicBezTo>
                <a:cubicBezTo>
                  <a:pt x="131" y="140"/>
                  <a:pt x="142" y="129"/>
                  <a:pt x="142" y="116"/>
                </a:cubicBezTo>
                <a:cubicBezTo>
                  <a:pt x="145" y="117"/>
                  <a:pt x="148" y="117"/>
                  <a:pt x="152" y="117"/>
                </a:cubicBezTo>
                <a:cubicBezTo>
                  <a:pt x="166" y="117"/>
                  <a:pt x="177" y="106"/>
                  <a:pt x="177" y="93"/>
                </a:cubicBezTo>
                <a:cubicBezTo>
                  <a:pt x="177" y="90"/>
                  <a:pt x="176" y="87"/>
                  <a:pt x="175" y="84"/>
                </a:cubicBezTo>
                <a:cubicBezTo>
                  <a:pt x="176" y="84"/>
                  <a:pt x="176" y="84"/>
                  <a:pt x="176" y="84"/>
                </a:cubicBezTo>
                <a:cubicBezTo>
                  <a:pt x="189" y="84"/>
                  <a:pt x="200" y="74"/>
                  <a:pt x="200" y="62"/>
                </a:cubicBezTo>
                <a:close/>
                <a:moveTo>
                  <a:pt x="117" y="147"/>
                </a:moveTo>
                <a:cubicBezTo>
                  <a:pt x="119" y="147"/>
                  <a:pt x="120" y="146"/>
                  <a:pt x="120" y="145"/>
                </a:cubicBezTo>
                <a:cubicBezTo>
                  <a:pt x="120" y="144"/>
                  <a:pt x="118" y="142"/>
                  <a:pt x="117" y="143"/>
                </a:cubicBezTo>
                <a:cubicBezTo>
                  <a:pt x="116" y="143"/>
                  <a:pt x="114" y="144"/>
                  <a:pt x="114" y="145"/>
                </a:cubicBezTo>
                <a:cubicBezTo>
                  <a:pt x="115" y="146"/>
                  <a:pt x="116" y="148"/>
                  <a:pt x="117" y="147"/>
                </a:cubicBezTo>
                <a:close/>
                <a:moveTo>
                  <a:pt x="116" y="168"/>
                </a:moveTo>
                <a:cubicBezTo>
                  <a:pt x="113" y="168"/>
                  <a:pt x="111" y="170"/>
                  <a:pt x="111" y="173"/>
                </a:cubicBezTo>
                <a:cubicBezTo>
                  <a:pt x="111" y="176"/>
                  <a:pt x="114" y="178"/>
                  <a:pt x="117" y="178"/>
                </a:cubicBezTo>
                <a:cubicBezTo>
                  <a:pt x="120" y="178"/>
                  <a:pt x="122" y="175"/>
                  <a:pt x="122" y="173"/>
                </a:cubicBezTo>
                <a:cubicBezTo>
                  <a:pt x="122" y="170"/>
                  <a:pt x="119" y="167"/>
                  <a:pt x="116" y="168"/>
                </a:cubicBezTo>
                <a:close/>
                <a:moveTo>
                  <a:pt x="116" y="155"/>
                </a:moveTo>
                <a:cubicBezTo>
                  <a:pt x="116" y="152"/>
                  <a:pt x="114" y="150"/>
                  <a:pt x="111" y="150"/>
                </a:cubicBezTo>
                <a:cubicBezTo>
                  <a:pt x="108" y="150"/>
                  <a:pt x="106" y="152"/>
                  <a:pt x="106" y="155"/>
                </a:cubicBezTo>
                <a:cubicBezTo>
                  <a:pt x="106" y="158"/>
                  <a:pt x="108" y="161"/>
                  <a:pt x="111" y="160"/>
                </a:cubicBezTo>
                <a:cubicBezTo>
                  <a:pt x="114" y="160"/>
                  <a:pt x="117" y="158"/>
                  <a:pt x="116" y="155"/>
                </a:cubicBezTo>
                <a:close/>
                <a:moveTo>
                  <a:pt x="97" y="156"/>
                </a:moveTo>
                <a:cubicBezTo>
                  <a:pt x="92" y="156"/>
                  <a:pt x="89" y="159"/>
                  <a:pt x="89" y="164"/>
                </a:cubicBezTo>
                <a:cubicBezTo>
                  <a:pt x="89" y="168"/>
                  <a:pt x="93" y="172"/>
                  <a:pt x="98" y="172"/>
                </a:cubicBezTo>
                <a:cubicBezTo>
                  <a:pt x="102" y="172"/>
                  <a:pt x="106" y="168"/>
                  <a:pt x="106" y="163"/>
                </a:cubicBezTo>
                <a:cubicBezTo>
                  <a:pt x="106" y="159"/>
                  <a:pt x="102" y="155"/>
                  <a:pt x="97" y="156"/>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36" name="Group 36"/>
          <p:cNvGrpSpPr/>
          <p:nvPr/>
        </p:nvGrpSpPr>
        <p:grpSpPr>
          <a:xfrm>
            <a:off x="9888459" y="3223119"/>
            <a:ext cx="996982" cy="996982"/>
            <a:chOff x="9888459" y="3223119"/>
            <a:chExt cx="996982" cy="996982"/>
          </a:xfrm>
        </p:grpSpPr>
        <p:sp>
          <p:nvSpPr>
            <p:cNvPr id="37" name="AutoShape 37"/>
            <p:cNvSpPr/>
            <p:nvPr/>
          </p:nvSpPr>
          <p:spPr>
            <a:xfrm>
              <a:off x="9888459" y="3223119"/>
              <a:ext cx="996982" cy="996982"/>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8" name="Group 38"/>
          <p:cNvGrpSpPr/>
          <p:nvPr/>
        </p:nvGrpSpPr>
        <p:grpSpPr>
          <a:xfrm>
            <a:off x="6438790" y="3427907"/>
            <a:ext cx="941356" cy="939832"/>
            <a:chOff x="6438790" y="3427907"/>
            <a:chExt cx="941356" cy="939832"/>
          </a:xfrm>
        </p:grpSpPr>
        <p:sp>
          <p:nvSpPr>
            <p:cNvPr id="39" name="AutoShape 39"/>
            <p:cNvSpPr/>
            <p:nvPr/>
          </p:nvSpPr>
          <p:spPr>
            <a:xfrm>
              <a:off x="6438790" y="3427907"/>
              <a:ext cx="941356" cy="93983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40" name="Group 40"/>
          <p:cNvGrpSpPr/>
          <p:nvPr/>
        </p:nvGrpSpPr>
        <p:grpSpPr>
          <a:xfrm>
            <a:off x="6726064" y="3627837"/>
            <a:ext cx="376047" cy="403289"/>
            <a:chOff x="6726064" y="3627837"/>
            <a:chExt cx="376047" cy="403289"/>
          </a:xfrm>
        </p:grpSpPr>
        <p:sp>
          <p:nvSpPr>
            <p:cNvPr id="41" name="AutoShape 41"/>
            <p:cNvSpPr/>
            <p:nvPr/>
          </p:nvSpPr>
          <p:spPr>
            <a:xfrm>
              <a:off x="6728064" y="3627837"/>
              <a:ext cx="374047" cy="403289"/>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Freeform 42"/>
            <p:cNvSpPr/>
            <p:nvPr/>
          </p:nvSpPr>
          <p:spPr>
            <a:xfrm>
              <a:off x="6855318" y="3629837"/>
              <a:ext cx="246793" cy="278987"/>
            </a:xfrm>
            <a:custGeom>
              <a:rect l="l" t="t" r="r" b="b"/>
              <a:pathLst>
                <a:path w="105" h="118">
                  <a:moveTo>
                    <a:pt x="32" y="118"/>
                  </a:moveTo>
                  <a:cubicBezTo>
                    <a:pt x="21" y="118"/>
                    <a:pt x="10" y="113"/>
                    <a:pt x="1" y="105"/>
                  </a:cubicBezTo>
                  <a:cubicBezTo>
                    <a:pt x="1" y="105"/>
                    <a:pt x="1" y="105"/>
                    <a:pt x="1" y="105"/>
                  </a:cubicBezTo>
                  <a:cubicBezTo>
                    <a:pt x="0" y="104"/>
                    <a:pt x="0" y="104"/>
                    <a:pt x="0" y="104"/>
                  </a:cubicBezTo>
                  <a:cubicBezTo>
                    <a:pt x="19" y="85"/>
                    <a:pt x="19" y="85"/>
                    <a:pt x="19" y="85"/>
                  </a:cubicBezTo>
                  <a:cubicBezTo>
                    <a:pt x="20" y="86"/>
                    <a:pt x="20" y="86"/>
                    <a:pt x="20" y="86"/>
                  </a:cubicBezTo>
                  <a:cubicBezTo>
                    <a:pt x="23" y="90"/>
                    <a:pt x="27" y="91"/>
                    <a:pt x="32" y="91"/>
                  </a:cubicBezTo>
                  <a:cubicBezTo>
                    <a:pt x="32" y="91"/>
                    <a:pt x="32" y="91"/>
                    <a:pt x="32" y="91"/>
                  </a:cubicBezTo>
                  <a:cubicBezTo>
                    <a:pt x="36" y="91"/>
                    <a:pt x="40" y="90"/>
                    <a:pt x="43" y="86"/>
                  </a:cubicBezTo>
                  <a:cubicBezTo>
                    <a:pt x="43" y="86"/>
                    <a:pt x="43" y="86"/>
                    <a:pt x="43" y="86"/>
                  </a:cubicBezTo>
                  <a:cubicBezTo>
                    <a:pt x="74" y="56"/>
                    <a:pt x="74" y="56"/>
                    <a:pt x="74" y="56"/>
                  </a:cubicBezTo>
                  <a:cubicBezTo>
                    <a:pt x="77" y="53"/>
                    <a:pt x="79" y="48"/>
                    <a:pt x="79" y="44"/>
                  </a:cubicBezTo>
                  <a:cubicBezTo>
                    <a:pt x="79" y="44"/>
                    <a:pt x="79" y="44"/>
                    <a:pt x="79" y="44"/>
                  </a:cubicBezTo>
                  <a:cubicBezTo>
                    <a:pt x="79" y="40"/>
                    <a:pt x="77" y="36"/>
                    <a:pt x="74" y="33"/>
                  </a:cubicBezTo>
                  <a:cubicBezTo>
                    <a:pt x="74" y="33"/>
                    <a:pt x="74" y="33"/>
                    <a:pt x="74" y="33"/>
                  </a:cubicBezTo>
                  <a:cubicBezTo>
                    <a:pt x="73" y="31"/>
                    <a:pt x="73" y="31"/>
                    <a:pt x="73" y="31"/>
                  </a:cubicBezTo>
                  <a:cubicBezTo>
                    <a:pt x="69" y="28"/>
                    <a:pt x="65" y="27"/>
                    <a:pt x="61" y="27"/>
                  </a:cubicBezTo>
                  <a:cubicBezTo>
                    <a:pt x="61" y="27"/>
                    <a:pt x="61" y="27"/>
                    <a:pt x="61" y="27"/>
                  </a:cubicBezTo>
                  <a:cubicBezTo>
                    <a:pt x="57" y="27"/>
                    <a:pt x="53" y="28"/>
                    <a:pt x="49" y="31"/>
                  </a:cubicBezTo>
                  <a:cubicBezTo>
                    <a:pt x="49" y="31"/>
                    <a:pt x="49" y="31"/>
                    <a:pt x="49" y="31"/>
                  </a:cubicBezTo>
                  <a:cubicBezTo>
                    <a:pt x="37" y="44"/>
                    <a:pt x="37" y="44"/>
                    <a:pt x="37" y="44"/>
                  </a:cubicBezTo>
                  <a:cubicBezTo>
                    <a:pt x="32" y="49"/>
                    <a:pt x="23" y="49"/>
                    <a:pt x="18" y="44"/>
                  </a:cubicBezTo>
                  <a:cubicBezTo>
                    <a:pt x="18" y="44"/>
                    <a:pt x="18" y="44"/>
                    <a:pt x="18" y="44"/>
                  </a:cubicBezTo>
                  <a:cubicBezTo>
                    <a:pt x="13" y="39"/>
                    <a:pt x="13" y="30"/>
                    <a:pt x="18" y="25"/>
                  </a:cubicBezTo>
                  <a:cubicBezTo>
                    <a:pt x="18" y="25"/>
                    <a:pt x="18" y="25"/>
                    <a:pt x="18" y="25"/>
                  </a:cubicBezTo>
                  <a:cubicBezTo>
                    <a:pt x="31" y="13"/>
                    <a:pt x="31" y="13"/>
                    <a:pt x="31" y="13"/>
                  </a:cubicBezTo>
                  <a:cubicBezTo>
                    <a:pt x="39" y="4"/>
                    <a:pt x="50" y="0"/>
                    <a:pt x="61" y="0"/>
                  </a:cubicBezTo>
                  <a:cubicBezTo>
                    <a:pt x="61" y="0"/>
                    <a:pt x="61" y="0"/>
                    <a:pt x="61" y="0"/>
                  </a:cubicBezTo>
                  <a:cubicBezTo>
                    <a:pt x="72" y="0"/>
                    <a:pt x="83" y="4"/>
                    <a:pt x="91" y="13"/>
                  </a:cubicBezTo>
                  <a:cubicBezTo>
                    <a:pt x="91" y="13"/>
                    <a:pt x="91" y="13"/>
                    <a:pt x="91" y="13"/>
                  </a:cubicBezTo>
                  <a:cubicBezTo>
                    <a:pt x="93" y="14"/>
                    <a:pt x="93" y="14"/>
                    <a:pt x="93" y="14"/>
                  </a:cubicBezTo>
                  <a:cubicBezTo>
                    <a:pt x="101" y="22"/>
                    <a:pt x="105" y="33"/>
                    <a:pt x="105" y="44"/>
                  </a:cubicBezTo>
                  <a:cubicBezTo>
                    <a:pt x="105" y="44"/>
                    <a:pt x="105" y="44"/>
                    <a:pt x="105" y="44"/>
                  </a:cubicBezTo>
                  <a:cubicBezTo>
                    <a:pt x="105" y="55"/>
                    <a:pt x="101" y="66"/>
                    <a:pt x="93" y="74"/>
                  </a:cubicBezTo>
                  <a:cubicBezTo>
                    <a:pt x="93" y="74"/>
                    <a:pt x="93" y="74"/>
                    <a:pt x="93" y="74"/>
                  </a:cubicBezTo>
                  <a:cubicBezTo>
                    <a:pt x="62" y="105"/>
                    <a:pt x="62" y="105"/>
                    <a:pt x="62" y="105"/>
                  </a:cubicBezTo>
                  <a:cubicBezTo>
                    <a:pt x="54" y="114"/>
                    <a:pt x="42" y="118"/>
                    <a:pt x="32" y="118"/>
                  </a:cubicBezTo>
                  <a:cubicBezTo>
                    <a:pt x="32" y="118"/>
                    <a:pt x="32" y="118"/>
                    <a:pt x="32" y="118"/>
                  </a:cubicBezTo>
                  <a:cubicBezTo>
                    <a:pt x="32" y="118"/>
                    <a:pt x="32" y="118"/>
                    <a:pt x="32"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Freeform 43"/>
            <p:cNvSpPr/>
            <p:nvPr/>
          </p:nvSpPr>
          <p:spPr>
            <a:xfrm>
              <a:off x="6726064" y="3753090"/>
              <a:ext cx="246793" cy="278035"/>
            </a:xfrm>
            <a:custGeom>
              <a:rect l="l" t="t" r="r" b="b"/>
              <a:pathLst>
                <a:path w="105" h="118">
                  <a:moveTo>
                    <a:pt x="44" y="118"/>
                  </a:moveTo>
                  <a:cubicBezTo>
                    <a:pt x="33" y="118"/>
                    <a:pt x="22" y="114"/>
                    <a:pt x="14" y="105"/>
                  </a:cubicBezTo>
                  <a:cubicBezTo>
                    <a:pt x="14" y="105"/>
                    <a:pt x="14" y="105"/>
                    <a:pt x="14" y="105"/>
                  </a:cubicBezTo>
                  <a:cubicBezTo>
                    <a:pt x="12" y="104"/>
                    <a:pt x="12" y="104"/>
                    <a:pt x="12" y="104"/>
                  </a:cubicBezTo>
                  <a:cubicBezTo>
                    <a:pt x="4" y="96"/>
                    <a:pt x="0" y="85"/>
                    <a:pt x="0" y="74"/>
                  </a:cubicBezTo>
                  <a:cubicBezTo>
                    <a:pt x="0" y="74"/>
                    <a:pt x="0" y="74"/>
                    <a:pt x="0" y="74"/>
                  </a:cubicBezTo>
                  <a:cubicBezTo>
                    <a:pt x="0" y="63"/>
                    <a:pt x="4" y="52"/>
                    <a:pt x="12" y="44"/>
                  </a:cubicBezTo>
                  <a:cubicBezTo>
                    <a:pt x="12" y="44"/>
                    <a:pt x="12" y="44"/>
                    <a:pt x="12" y="44"/>
                  </a:cubicBezTo>
                  <a:cubicBezTo>
                    <a:pt x="43" y="13"/>
                    <a:pt x="43" y="13"/>
                    <a:pt x="43" y="13"/>
                  </a:cubicBezTo>
                  <a:cubicBezTo>
                    <a:pt x="51" y="5"/>
                    <a:pt x="62" y="0"/>
                    <a:pt x="73" y="0"/>
                  </a:cubicBezTo>
                  <a:cubicBezTo>
                    <a:pt x="73" y="0"/>
                    <a:pt x="73" y="0"/>
                    <a:pt x="73" y="0"/>
                  </a:cubicBezTo>
                  <a:cubicBezTo>
                    <a:pt x="82" y="0"/>
                    <a:pt x="91" y="3"/>
                    <a:pt x="98" y="8"/>
                  </a:cubicBezTo>
                  <a:cubicBezTo>
                    <a:pt x="98" y="8"/>
                    <a:pt x="98" y="8"/>
                    <a:pt x="98" y="8"/>
                  </a:cubicBezTo>
                  <a:cubicBezTo>
                    <a:pt x="99" y="9"/>
                    <a:pt x="100" y="9"/>
                    <a:pt x="101" y="10"/>
                  </a:cubicBezTo>
                  <a:cubicBezTo>
                    <a:pt x="101" y="10"/>
                    <a:pt x="101" y="10"/>
                    <a:pt x="101" y="10"/>
                  </a:cubicBezTo>
                  <a:cubicBezTo>
                    <a:pt x="104" y="13"/>
                    <a:pt x="104" y="13"/>
                    <a:pt x="104" y="13"/>
                  </a:cubicBezTo>
                  <a:cubicBezTo>
                    <a:pt x="105" y="14"/>
                    <a:pt x="105" y="14"/>
                    <a:pt x="105" y="14"/>
                  </a:cubicBezTo>
                  <a:cubicBezTo>
                    <a:pt x="105" y="14"/>
                    <a:pt x="105" y="14"/>
                    <a:pt x="105" y="14"/>
                  </a:cubicBezTo>
                  <a:cubicBezTo>
                    <a:pt x="105" y="14"/>
                    <a:pt x="105" y="14"/>
                    <a:pt x="105" y="14"/>
                  </a:cubicBezTo>
                  <a:cubicBezTo>
                    <a:pt x="86" y="33"/>
                    <a:pt x="86" y="33"/>
                    <a:pt x="86" y="33"/>
                  </a:cubicBezTo>
                  <a:cubicBezTo>
                    <a:pt x="86" y="33"/>
                    <a:pt x="86" y="33"/>
                    <a:pt x="86" y="33"/>
                  </a:cubicBezTo>
                  <a:cubicBezTo>
                    <a:pt x="85" y="32"/>
                    <a:pt x="85" y="32"/>
                    <a:pt x="85" y="32"/>
                  </a:cubicBezTo>
                  <a:cubicBezTo>
                    <a:pt x="82" y="28"/>
                    <a:pt x="78" y="27"/>
                    <a:pt x="73" y="27"/>
                  </a:cubicBezTo>
                  <a:cubicBezTo>
                    <a:pt x="73" y="27"/>
                    <a:pt x="73" y="27"/>
                    <a:pt x="73" y="27"/>
                  </a:cubicBezTo>
                  <a:cubicBezTo>
                    <a:pt x="69" y="27"/>
                    <a:pt x="65" y="28"/>
                    <a:pt x="62" y="32"/>
                  </a:cubicBezTo>
                  <a:cubicBezTo>
                    <a:pt x="62" y="32"/>
                    <a:pt x="62" y="32"/>
                    <a:pt x="62" y="32"/>
                  </a:cubicBezTo>
                  <a:cubicBezTo>
                    <a:pt x="31" y="62"/>
                    <a:pt x="31" y="62"/>
                    <a:pt x="31" y="62"/>
                  </a:cubicBezTo>
                  <a:cubicBezTo>
                    <a:pt x="28" y="65"/>
                    <a:pt x="26" y="70"/>
                    <a:pt x="26" y="74"/>
                  </a:cubicBezTo>
                  <a:cubicBezTo>
                    <a:pt x="26" y="74"/>
                    <a:pt x="26" y="74"/>
                    <a:pt x="26" y="74"/>
                  </a:cubicBezTo>
                  <a:cubicBezTo>
                    <a:pt x="26" y="78"/>
                    <a:pt x="28" y="82"/>
                    <a:pt x="31" y="85"/>
                  </a:cubicBezTo>
                  <a:cubicBezTo>
                    <a:pt x="31" y="85"/>
                    <a:pt x="31" y="85"/>
                    <a:pt x="31" y="85"/>
                  </a:cubicBezTo>
                  <a:cubicBezTo>
                    <a:pt x="32" y="87"/>
                    <a:pt x="32" y="87"/>
                    <a:pt x="32" y="87"/>
                  </a:cubicBezTo>
                  <a:cubicBezTo>
                    <a:pt x="36" y="90"/>
                    <a:pt x="40" y="91"/>
                    <a:pt x="44" y="91"/>
                  </a:cubicBezTo>
                  <a:cubicBezTo>
                    <a:pt x="44" y="91"/>
                    <a:pt x="44" y="91"/>
                    <a:pt x="44" y="91"/>
                  </a:cubicBezTo>
                  <a:cubicBezTo>
                    <a:pt x="48" y="91"/>
                    <a:pt x="52" y="90"/>
                    <a:pt x="56" y="87"/>
                  </a:cubicBezTo>
                  <a:cubicBezTo>
                    <a:pt x="56" y="87"/>
                    <a:pt x="56" y="87"/>
                    <a:pt x="56" y="87"/>
                  </a:cubicBezTo>
                  <a:cubicBezTo>
                    <a:pt x="69" y="73"/>
                    <a:pt x="69" y="73"/>
                    <a:pt x="69" y="73"/>
                  </a:cubicBezTo>
                  <a:cubicBezTo>
                    <a:pt x="74" y="68"/>
                    <a:pt x="82" y="68"/>
                    <a:pt x="87" y="73"/>
                  </a:cubicBezTo>
                  <a:cubicBezTo>
                    <a:pt x="87" y="73"/>
                    <a:pt x="87" y="73"/>
                    <a:pt x="87" y="73"/>
                  </a:cubicBezTo>
                  <a:cubicBezTo>
                    <a:pt x="93" y="79"/>
                    <a:pt x="93" y="87"/>
                    <a:pt x="87" y="92"/>
                  </a:cubicBezTo>
                  <a:cubicBezTo>
                    <a:pt x="87" y="92"/>
                    <a:pt x="87" y="92"/>
                    <a:pt x="87" y="92"/>
                  </a:cubicBezTo>
                  <a:cubicBezTo>
                    <a:pt x="74" y="105"/>
                    <a:pt x="74" y="105"/>
                    <a:pt x="74" y="105"/>
                  </a:cubicBezTo>
                  <a:cubicBezTo>
                    <a:pt x="66" y="114"/>
                    <a:pt x="55" y="118"/>
                    <a:pt x="44" y="118"/>
                  </a:cubicBezTo>
                  <a:cubicBezTo>
                    <a:pt x="44" y="118"/>
                    <a:pt x="44" y="118"/>
                    <a:pt x="44" y="118"/>
                  </a:cubicBezTo>
                  <a:cubicBezTo>
                    <a:pt x="44" y="118"/>
                    <a:pt x="44" y="118"/>
                    <a:pt x="44"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44" name="Group 44"/>
          <p:cNvGrpSpPr/>
          <p:nvPr/>
        </p:nvGrpSpPr>
        <p:grpSpPr>
          <a:xfrm>
            <a:off x="7334997" y="4608940"/>
            <a:ext cx="1147763" cy="1147763"/>
            <a:chOff x="7334997" y="4608940"/>
            <a:chExt cx="1147763" cy="1147763"/>
          </a:xfrm>
        </p:grpSpPr>
        <p:sp>
          <p:nvSpPr>
            <p:cNvPr id="45" name="AutoShape 45"/>
            <p:cNvSpPr/>
            <p:nvPr/>
          </p:nvSpPr>
          <p:spPr>
            <a:xfrm>
              <a:off x="7334997" y="4608940"/>
              <a:ext cx="1147763" cy="1147763"/>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46" name="Group 46"/>
          <p:cNvGrpSpPr/>
          <p:nvPr/>
        </p:nvGrpSpPr>
        <p:grpSpPr>
          <a:xfrm>
            <a:off x="7679450" y="4875395"/>
            <a:ext cx="458857" cy="474497"/>
            <a:chOff x="7679450" y="4875395"/>
            <a:chExt cx="458857" cy="474497"/>
          </a:xfrm>
        </p:grpSpPr>
        <p:sp>
          <p:nvSpPr>
            <p:cNvPr id="47" name="AutoShape 47"/>
            <p:cNvSpPr/>
            <p:nvPr/>
          </p:nvSpPr>
          <p:spPr>
            <a:xfrm>
              <a:off x="7805622" y="4875395"/>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Freeform 48"/>
            <p:cNvSpPr/>
            <p:nvPr/>
          </p:nvSpPr>
          <p:spPr>
            <a:xfrm>
              <a:off x="7679450" y="5135348"/>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49" name="Freeform 49"/>
          <p:cNvSpPr/>
          <p:nvPr/>
        </p:nvSpPr>
        <p:spPr>
          <a:xfrm>
            <a:off x="10218660" y="3455593"/>
            <a:ext cx="412781" cy="412781"/>
          </a:xfrm>
          <a:custGeom>
            <a:rect l="l" t="t" r="r" b="b"/>
            <a:pathLst>
              <a:path w="20512" h="21600">
                <a:moveTo>
                  <a:pt x="13692" y="8626"/>
                </a:moveTo>
                <a:lnTo>
                  <a:pt x="12040" y="10330"/>
                </a:lnTo>
                <a:cubicBezTo>
                  <a:pt x="12133" y="10461"/>
                  <a:pt x="12223" y="10598"/>
                  <a:pt x="12309" y="10739"/>
                </a:cubicBezTo>
                <a:cubicBezTo>
                  <a:pt x="13857" y="13353"/>
                  <a:pt x="13057" y="16782"/>
                  <a:pt x="10523" y="18381"/>
                </a:cubicBezTo>
                <a:cubicBezTo>
                  <a:pt x="9676" y="18917"/>
                  <a:pt x="8707" y="19199"/>
                  <a:pt x="7721" y="19199"/>
                </a:cubicBezTo>
                <a:cubicBezTo>
                  <a:pt x="5825" y="19199"/>
                  <a:pt x="4105" y="18206"/>
                  <a:pt x="3118" y="16540"/>
                </a:cubicBezTo>
                <a:cubicBezTo>
                  <a:pt x="2367" y="15274"/>
                  <a:pt x="2141" y="13783"/>
                  <a:pt x="2477" y="12337"/>
                </a:cubicBezTo>
                <a:cubicBezTo>
                  <a:pt x="2815" y="10895"/>
                  <a:pt x="3674" y="9673"/>
                  <a:pt x="4902" y="8899"/>
                </a:cubicBezTo>
                <a:cubicBezTo>
                  <a:pt x="5751" y="8364"/>
                  <a:pt x="6720" y="8081"/>
                  <a:pt x="7707" y="8081"/>
                </a:cubicBezTo>
                <a:cubicBezTo>
                  <a:pt x="8723" y="8081"/>
                  <a:pt x="9686" y="8368"/>
                  <a:pt x="10517" y="8891"/>
                </a:cubicBezTo>
                <a:lnTo>
                  <a:pt x="9430" y="10070"/>
                </a:lnTo>
                <a:cubicBezTo>
                  <a:pt x="8906" y="9801"/>
                  <a:pt x="8322" y="9649"/>
                  <a:pt x="7711" y="9649"/>
                </a:cubicBezTo>
                <a:cubicBezTo>
                  <a:pt x="7000" y="9649"/>
                  <a:pt x="6303" y="9853"/>
                  <a:pt x="5695" y="10236"/>
                </a:cubicBezTo>
                <a:cubicBezTo>
                  <a:pt x="3875" y="11384"/>
                  <a:pt x="3302" y="13845"/>
                  <a:pt x="4414" y="15722"/>
                </a:cubicBezTo>
                <a:cubicBezTo>
                  <a:pt x="5123" y="16918"/>
                  <a:pt x="6358" y="17632"/>
                  <a:pt x="7715" y="17632"/>
                </a:cubicBezTo>
                <a:cubicBezTo>
                  <a:pt x="8425" y="17632"/>
                  <a:pt x="9122" y="17428"/>
                  <a:pt x="9730" y="17045"/>
                </a:cubicBezTo>
                <a:cubicBezTo>
                  <a:pt x="10611" y="16490"/>
                  <a:pt x="11230" y="15614"/>
                  <a:pt x="11471" y="14577"/>
                </a:cubicBezTo>
                <a:cubicBezTo>
                  <a:pt x="11713" y="13538"/>
                  <a:pt x="11550" y="12468"/>
                  <a:pt x="11010" y="11560"/>
                </a:cubicBezTo>
                <a:cubicBezTo>
                  <a:pt x="10991" y="11525"/>
                  <a:pt x="10967" y="11494"/>
                  <a:pt x="10946" y="11460"/>
                </a:cubicBezTo>
                <a:lnTo>
                  <a:pt x="8192" y="14304"/>
                </a:lnTo>
                <a:cubicBezTo>
                  <a:pt x="8116" y="14383"/>
                  <a:pt x="8016" y="14422"/>
                  <a:pt x="7917" y="14422"/>
                </a:cubicBezTo>
                <a:cubicBezTo>
                  <a:pt x="7819" y="14422"/>
                  <a:pt x="7718" y="14383"/>
                  <a:pt x="7644" y="14304"/>
                </a:cubicBezTo>
                <a:cubicBezTo>
                  <a:pt x="7490" y="14146"/>
                  <a:pt x="7490" y="13895"/>
                  <a:pt x="7644" y="13739"/>
                </a:cubicBezTo>
                <a:lnTo>
                  <a:pt x="17851" y="3203"/>
                </a:lnTo>
                <a:lnTo>
                  <a:pt x="17079" y="2942"/>
                </a:lnTo>
                <a:lnTo>
                  <a:pt x="15933" y="0"/>
                </a:lnTo>
                <a:lnTo>
                  <a:pt x="11871" y="4408"/>
                </a:lnTo>
                <a:lnTo>
                  <a:pt x="12605" y="6622"/>
                </a:lnTo>
                <a:lnTo>
                  <a:pt x="12142" y="7125"/>
                </a:lnTo>
                <a:cubicBezTo>
                  <a:pt x="10838" y="6182"/>
                  <a:pt x="9285" y="5680"/>
                  <a:pt x="7706" y="5680"/>
                </a:cubicBezTo>
                <a:cubicBezTo>
                  <a:pt x="6334" y="5680"/>
                  <a:pt x="4945" y="6058"/>
                  <a:pt x="3690" y="6850"/>
                </a:cubicBezTo>
                <a:cubicBezTo>
                  <a:pt x="56" y="9143"/>
                  <a:pt x="-1088" y="14042"/>
                  <a:pt x="1135" y="17791"/>
                </a:cubicBezTo>
                <a:cubicBezTo>
                  <a:pt x="2588" y="20245"/>
                  <a:pt x="5125" y="21600"/>
                  <a:pt x="7722" y="21600"/>
                </a:cubicBezTo>
                <a:cubicBezTo>
                  <a:pt x="9093" y="21600"/>
                  <a:pt x="10482" y="21221"/>
                  <a:pt x="11738" y="20430"/>
                </a:cubicBezTo>
                <a:cubicBezTo>
                  <a:pt x="15371" y="18135"/>
                  <a:pt x="16514" y="13237"/>
                  <a:pt x="14292" y="9487"/>
                </a:cubicBezTo>
                <a:cubicBezTo>
                  <a:pt x="14111" y="9179"/>
                  <a:pt x="13906" y="8898"/>
                  <a:pt x="13692" y="8626"/>
                </a:cubicBezTo>
                <a:moveTo>
                  <a:pt x="18676" y="3481"/>
                </a:moveTo>
                <a:lnTo>
                  <a:pt x="14381" y="7915"/>
                </a:lnTo>
                <a:lnTo>
                  <a:pt x="16451" y="8512"/>
                </a:lnTo>
                <a:lnTo>
                  <a:pt x="20512" y="4103"/>
                </a:lnTo>
                <a:lnTo>
                  <a:pt x="18676" y="348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50" name="Group 50"/>
          <p:cNvGrpSpPr/>
          <p:nvPr/>
        </p:nvGrpSpPr>
        <p:grpSpPr>
          <a:xfrm>
            <a:off x="7380145" y="2375347"/>
            <a:ext cx="272942" cy="241109"/>
            <a:chOff x="7380145" y="2375347"/>
            <a:chExt cx="272942" cy="241109"/>
          </a:xfrm>
        </p:grpSpPr>
        <p:sp>
          <p:nvSpPr>
            <p:cNvPr id="51" name="Freeform 51"/>
            <p:cNvSpPr/>
            <p:nvPr/>
          </p:nvSpPr>
          <p:spPr>
            <a:xfrm>
              <a:off x="7399265" y="2485735"/>
              <a:ext cx="233260" cy="130721"/>
            </a:xfrm>
            <a:custGeom>
              <a:rect l="l" t="t" r="r" b="b"/>
              <a:pathLst>
                <a:path w="21600" h="21600">
                  <a:moveTo>
                    <a:pt x="0" y="21600"/>
                  </a:moveTo>
                  <a:lnTo>
                    <a:pt x="21600" y="21600"/>
                  </a:lnTo>
                  <a:lnTo>
                    <a:pt x="108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Freeform 52"/>
            <p:cNvSpPr/>
            <p:nvPr/>
          </p:nvSpPr>
          <p:spPr>
            <a:xfrm>
              <a:off x="7380145" y="2375347"/>
              <a:ext cx="272942" cy="161597"/>
            </a:xfrm>
            <a:custGeom>
              <a:rect l="l" t="t" r="r" b="b"/>
              <a:pathLst>
                <a:path w="21600" h="21600">
                  <a:moveTo>
                    <a:pt x="0" y="0"/>
                  </a:moveTo>
                  <a:lnTo>
                    <a:pt x="0" y="21600"/>
                  </a:lnTo>
                  <a:lnTo>
                    <a:pt x="5023" y="21600"/>
                  </a:lnTo>
                  <a:lnTo>
                    <a:pt x="6823" y="18190"/>
                  </a:lnTo>
                  <a:lnTo>
                    <a:pt x="2314" y="18190"/>
                  </a:lnTo>
                  <a:lnTo>
                    <a:pt x="2314" y="3410"/>
                  </a:lnTo>
                  <a:lnTo>
                    <a:pt x="19286" y="3410"/>
                  </a:lnTo>
                  <a:lnTo>
                    <a:pt x="19286" y="18190"/>
                  </a:lnTo>
                  <a:lnTo>
                    <a:pt x="14777" y="18190"/>
                  </a:lnTo>
                  <a:lnTo>
                    <a:pt x="16577" y="21600"/>
                  </a:lnTo>
                  <a:lnTo>
                    <a:pt x="21600" y="21600"/>
                  </a:lnTo>
                  <a:lnTo>
                    <a:pt x="216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53" name="AutoShape 53"/>
          <p:cNvSpPr/>
          <p:nvPr/>
        </p:nvSpPr>
        <p:spPr>
          <a:xfrm>
            <a:off x="1066267" y="2006396"/>
            <a:ext cx="1203412" cy="1616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l="19995" r="1999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嵌入式特征选择</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在模型训练过程中自动进行特征选择，如决策树、L1正则化等。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过滤式特征选择</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通过统计测试或评估单个特征与目标变量的相关性来选择特征。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包裹式特征选择</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通过模型性能来评估特征子集的重要性，并选择最佳特征组合。</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特征提取与选择方法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处理缺失值</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如填充缺失值、删除含有缺失值的样本等。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处理异常值</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如使用标准差或四分位数范围等方法识别并处理异常值。</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数据预处理技术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将特征值缩放到均值为0，标准差为1的分布。</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归一化</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将特征值缩放到[0,1]或[-1,1]的范围内。</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标准化</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数据预处理技术</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22840" b="22840"/>
          <a:stretch>
            <a:fillRect/>
          </a:stretch>
        </p:blipFill>
        <p:spPr>
          <a:xfrm>
            <a:off x="0" y="1477241"/>
            <a:ext cx="12193201" cy="4371348"/>
          </a:xfrm>
          <a:prstGeom prst="rect">
            <a:avLst/>
          </a:prstGeom>
        </p:spPr>
      </p:pic>
      <p:sp>
        <p:nvSpPr>
          <p:cNvPr id="3" name="AutoShape 3"/>
          <p:cNvSpPr/>
          <p:nvPr/>
        </p:nvSpPr>
        <p:spPr>
          <a:xfrm>
            <a:off x="7868425" y="4586931"/>
            <a:ext cx="4324775" cy="126165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865027" y="4586931"/>
            <a:ext cx="1003399" cy="1261658"/>
          </a:xfrm>
          <a:prstGeom prst="rect">
            <a:avLst/>
          </a:prstGeom>
          <a:solidFill>
            <a:schemeClr val="accent1">
              <a:lumMod val="5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5" name="TextBox 5"/>
          <p:cNvSpPr txBox="1"/>
          <p:nvPr/>
        </p:nvSpPr>
        <p:spPr>
          <a:xfrm>
            <a:off x="7992463" y="4527198"/>
            <a:ext cx="4076700"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350">
                <a:solidFill>
                  <a:srgbClr val="FFFEFE">
                    <a:alpha val="100000"/>
                  </a:srgbClr>
                </a:solidFill>
                <a:latin typeface="Microsoft Yahei"/>
                <a:ea typeface="Microsoft Yahei"/>
                <a:cs typeface="Microsoft Yahei"/>
              </a:rPr>
              <a:t>对数变换：对特征值取对数，以处理偏态分布的数据。</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数据预处理技术</a:t>
              </a:r>
            </a:p>
          </p:txBody>
        </p:sp>
      </p:grpSp>
      <p:sp>
        <p:nvSpPr>
          <p:cNvPr id="28" name="Freeform 28"/>
          <p:cNvSpPr/>
          <p:nvPr/>
        </p:nvSpPr>
        <p:spPr>
          <a:xfrm>
            <a:off x="7084983" y="4936017"/>
            <a:ext cx="563486" cy="56348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独热编码（One-Hot Encoding）</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将类别型特征转换为二进制向量。</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标签编码（Label Encoding）</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将类别型特征转换为整数标签。</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数据预处理技术</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https://d.book118.com/287022144053006040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2024-09-12T16:51:41.704</cp:lastPrinted>
  <dcterms:created xsi:type="dcterms:W3CDTF">2024-09-12T08:51:41Z</dcterms:created>
  <dcterms:modified xsi:type="dcterms:W3CDTF">2024-09-12T08:51:43Z</dcterms:modified>
</cp:coreProperties>
</file>