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02C70B-1CD9-467C-AE79-F99F7502A9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6643D9-78E4-46CF-9BF9-C3796687DB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9BE848-ECD1-46C9-B051-E23C8704F2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C60672-3AF4-43C3-844B-8C300883E2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1EAC845-4C40-42DC-AB01-1DF603E5F7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A720044-D558-4504-B57E-012D7D7CDC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B2D5CE5-0C5E-452F-BA25-D892AF3B24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943E95-8EA2-447F-8A7C-47DCDBF18D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025E9E-84AC-455F-9167-BAE8FF1963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4D7504-3127-495C-9B7B-25CB57C017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E5AD58-8D45-45CF-B742-D709868DAC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7023003024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21252" y="4375458"/>
            <a:ext cx="10720639" cy="1402534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9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网店售后客服工作总结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53515" y="345275"/>
            <a:ext cx="1851660" cy="114584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627613" y="812712"/>
            <a:ext cx="3256160" cy="572922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47412" y="158559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工作背景与职责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接待客户咨询及投诉处理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退换货处理及物流跟踪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客户关系维护与增值服务推广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团队协作与沟通能力提升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个人成长与职业规划展望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工作背景与职责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作为网店售后客服，首要职责是维护与客户之间的良好关系，通过及时响应、解决问题和提供满意的服务来增强客户忠诚度。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客户关系维护者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需要具备丰富的产品知识和解决问题的能力，以便在客户遇到问题时提供专业、准确的解决方案。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问题解决专家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不断关注客户需求和反馈，推动售后服务流程的优化和改进，提升整体服务质量。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服务质量提升者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网店售后客服角色定位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解答客户咨询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处理客户投诉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订单管理与跟进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退换货处理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工作职责及范围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21810" r="21810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2587" b="12587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通过电话、邮件、在线聊天等多种渠道解答客户关于产品、订单、退换货等方面的咨询。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及时响应并妥善处理客户的投诉和建议，积极跟进并反馈处理结果，确保客户满意度。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负责订单状态的跟踪和管理，确保客户能够及时了解订单进度和物流信息。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协助客户完成退换货流程，确保客户的权益得到保障。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与销售团队紧密合作，了解产品特性和促销活动，以便为客户提供更准确、全面的咨询解答。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与销售部门协作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875" r="16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与物流部门协作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与技术部门协作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5000" r="25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与物流团队保持沟通，确保客户能够及时收到准确的物流信息，并协助解决物流问题。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在客户遇到技术问题时，与技术团队协同工作，为客户提供有效的技术支持和解决方案。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与其他部门协作情况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接待客户咨询及投诉处理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通过在线聊天、电话、邮件等多种渠道接收客户咨询，确保信息畅通无阻。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咨询渠道管理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根据客户咨询的问题类型进行分类，如产品使用、售后服务、物流查询等，并详细记录客户信息和问题详情。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问题分类与记录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在接收到客户咨询后，第一时间给予响应，并根据问题类型提供准确、专业的解答。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及时响应与解答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对于需要进一步跟进的问题，与客户保持沟通，及时反馈处理进展，确保客户问题得到妥善解决。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跟进与反馈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接待客户咨询流程梳理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026880" y="4327928"/>
            <a:ext cx="816835" cy="816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15503" y="3252517"/>
            <a:ext cx="669734" cy="66973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418023" y="2978511"/>
            <a:ext cx="741863" cy="7418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25419" y="2137218"/>
            <a:ext cx="951888" cy="951888"/>
          </a:xfrm>
          <a:prstGeom prst="ellipse">
            <a:avLst/>
          </a:prstGeom>
          <a:solidFill>
            <a:schemeClr val="accent3">
              <a:lumMod val="75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663043" y="2098623"/>
            <a:ext cx="684020" cy="684020"/>
          </a:xfrm>
          <a:prstGeom prst="ellipse">
            <a:avLst/>
          </a:prstGeom>
          <a:solidFill>
            <a:schemeClr val="accent5">
              <a:lumMod val="75000"/>
              <a:alpha val="100000"/>
            </a:schemeClr>
          </a:solidFill>
        </p:spPr>
        <p:style>
          <a:lnRef idx="0">
            <a:schemeClr val="accent5"/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093287" y="4394336"/>
            <a:ext cx="684020" cy="68402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485811" y="3035533"/>
            <a:ext cx="617053" cy="617053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615209" y="4346502"/>
            <a:ext cx="923188" cy="923188"/>
          </a:xfrm>
          <a:prstGeom prst="ellipse">
            <a:avLst/>
          </a:prstGeom>
          <a:solidFill>
            <a:schemeClr val="accent3">
              <a:lumMod val="75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327263" y="3523107"/>
            <a:ext cx="536304" cy="536304"/>
          </a:xfrm>
          <a:prstGeom prst="ellipse">
            <a:avLst/>
          </a:prstGeom>
          <a:solidFill>
            <a:schemeClr val="accent5">
              <a:lumMod val="75000"/>
              <a:alpha val="100000"/>
            </a:schemeClr>
          </a:solidFill>
        </p:spPr>
        <p:style>
          <a:lnRef idx="0">
            <a:schemeClr val="accent5"/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782217" y="3324986"/>
            <a:ext cx="536304" cy="53630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92083" y="2027663"/>
            <a:ext cx="825939" cy="82593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34516" y="4265809"/>
            <a:ext cx="1084575" cy="108457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60548" y="3456392"/>
            <a:ext cx="669734" cy="66973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723341" y="2059085"/>
            <a:ext cx="1139031" cy="113903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5413642" y="2493745"/>
            <a:ext cx="1309700" cy="134855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7" name="Connector 17"/>
          <p:cNvCxnSpPr/>
          <p:nvPr/>
        </p:nvCxnSpPr>
        <p:spPr>
          <a:xfrm flipV="1">
            <a:off x="6102864" y="2883378"/>
            <a:ext cx="679174" cy="152155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 flipV="1">
            <a:off x="6825419" y="3126459"/>
            <a:ext cx="191610" cy="44232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9" name="Connector 19"/>
          <p:cNvCxnSpPr/>
          <p:nvPr/>
        </p:nvCxnSpPr>
        <p:spPr>
          <a:xfrm flipH="1" flipV="1">
            <a:off x="7301364" y="3163040"/>
            <a:ext cx="133934" cy="116488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0" name="Connector 20"/>
          <p:cNvCxnSpPr/>
          <p:nvPr/>
        </p:nvCxnSpPr>
        <p:spPr>
          <a:xfrm flipH="1">
            <a:off x="5567348" y="4736345"/>
            <a:ext cx="1459532" cy="91727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1" name="Connector 21"/>
          <p:cNvCxnSpPr/>
          <p:nvPr/>
        </p:nvCxnSpPr>
        <p:spPr>
          <a:xfrm flipV="1">
            <a:off x="5576003" y="4059411"/>
            <a:ext cx="751260" cy="50081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2" name="Connector 22"/>
          <p:cNvCxnSpPr/>
          <p:nvPr/>
        </p:nvCxnSpPr>
        <p:spPr>
          <a:xfrm>
            <a:off x="4269332" y="3861290"/>
            <a:ext cx="443212" cy="585855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3" name="Connector 23"/>
          <p:cNvCxnSpPr/>
          <p:nvPr/>
        </p:nvCxnSpPr>
        <p:spPr>
          <a:xfrm flipV="1">
            <a:off x="4318522" y="2782643"/>
            <a:ext cx="344521" cy="542343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4" name="Connector 24"/>
          <p:cNvCxnSpPr/>
          <p:nvPr/>
        </p:nvCxnSpPr>
        <p:spPr>
          <a:xfrm flipV="1">
            <a:off x="4385236" y="3349442"/>
            <a:ext cx="1032786" cy="237941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5" name="Connector 25"/>
          <p:cNvCxnSpPr/>
          <p:nvPr/>
        </p:nvCxnSpPr>
        <p:spPr>
          <a:xfrm flipV="1">
            <a:off x="5428529" y="3720374"/>
            <a:ext cx="360425" cy="686184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6" name="Connector 26"/>
          <p:cNvCxnSpPr/>
          <p:nvPr/>
        </p:nvCxnSpPr>
        <p:spPr>
          <a:xfrm>
            <a:off x="5322679" y="2733875"/>
            <a:ext cx="236458" cy="296514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7" name="Connector 27"/>
          <p:cNvCxnSpPr/>
          <p:nvPr/>
        </p:nvCxnSpPr>
        <p:spPr>
          <a:xfrm flipH="1" flipV="1">
            <a:off x="6863567" y="4059411"/>
            <a:ext cx="334699" cy="361267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8" name="Connector 28"/>
          <p:cNvCxnSpPr/>
          <p:nvPr/>
        </p:nvCxnSpPr>
        <p:spPr>
          <a:xfrm flipH="1" flipV="1">
            <a:off x="6126369" y="3484076"/>
            <a:ext cx="200894" cy="39031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TextBox 29"/>
          <p:cNvSpPr txBox="1"/>
          <p:nvPr/>
        </p:nvSpPr>
        <p:spPr>
          <a:xfrm>
            <a:off x="183453" y="1348268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投诉受理与记录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451179" y="1899244"/>
            <a:ext cx="376218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认真倾听客户投诉，详细记录投诉内容和客户诉求。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83453" y="4327928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处理措施与方案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51179" y="4878904"/>
            <a:ext cx="376218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针对不同类型的投诉，制定相应的处理措施和解决方案，如退换货、补偿损失、改进服务等。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966477" y="1432892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投诉分类与分析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966477" y="2006039"/>
            <a:ext cx="3753398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根据客户投诉的性质和影响程度进行分类，如产品质量问题、服务态度不佳、物流延误等，并进行深入分析。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966477" y="4251066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跟进与反馈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966477" y="4824213"/>
            <a:ext cx="3753398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及时跟进投诉处理进展，与客户保持沟通，确保投诉得到妥善处理，并向客户反馈处理结果。</a:t>
            </a:r>
          </a:p>
        </p:txBody>
      </p:sp>
      <p:sp>
        <p:nvSpPr>
          <p:cNvPr id="37" name="Freeform 37"/>
          <p:cNvSpPr/>
          <p:nvPr/>
        </p:nvSpPr>
        <p:spPr>
          <a:xfrm>
            <a:off x="6996367" y="2295973"/>
            <a:ext cx="585610" cy="585610"/>
          </a:xfrm>
          <a:custGeom>
            <a:rect l="l" t="t" r="r" b="b"/>
            <a:pathLst>
              <a:path w="30480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809097" y="2221251"/>
            <a:ext cx="391912" cy="391912"/>
          </a:xfrm>
          <a:custGeom>
            <a:rect l="l" t="t" r="r" b="b"/>
            <a:pathLst>
              <a:path w="304800" h="304800">
                <a:moveTo>
                  <a:pt x="95545" y="304800"/>
                </a:moveTo>
                <a:cubicBezTo>
                  <a:pt x="75228" y="262528"/>
                  <a:pt x="86049" y="238306"/>
                  <a:pt x="101660" y="215494"/>
                </a:cubicBezTo>
                <a:cubicBezTo>
                  <a:pt x="118758" y="190500"/>
                  <a:pt x="123168" y="165764"/>
                  <a:pt x="123168" y="165764"/>
                </a:cubicBezTo>
                <a:cubicBezTo>
                  <a:pt x="123168" y="165764"/>
                  <a:pt x="136608" y="183232"/>
                  <a:pt x="131235" y="210560"/>
                </a:cubicBezTo>
                <a:cubicBezTo>
                  <a:pt x="154981" y="184128"/>
                  <a:pt x="159458" y="142018"/>
                  <a:pt x="155877" y="125892"/>
                </a:cubicBezTo>
                <a:cubicBezTo>
                  <a:pt x="209550" y="163401"/>
                  <a:pt x="232486" y="244612"/>
                  <a:pt x="201578" y="304800"/>
                </a:cubicBezTo>
                <a:cubicBezTo>
                  <a:pt x="365998" y="211769"/>
                  <a:pt x="242478" y="72581"/>
                  <a:pt x="220970" y="56893"/>
                </a:cubicBezTo>
                <a:cubicBezTo>
                  <a:pt x="228143" y="72571"/>
                  <a:pt x="229495" y="99117"/>
                  <a:pt x="215017" y="111995"/>
                </a:cubicBezTo>
                <a:cubicBezTo>
                  <a:pt x="190510" y="19040"/>
                  <a:pt x="129892" y="-10"/>
                  <a:pt x="129892" y="-10"/>
                </a:cubicBezTo>
                <a:cubicBezTo>
                  <a:pt x="137065" y="47930"/>
                  <a:pt x="103908" y="100346"/>
                  <a:pt x="71942" y="139513"/>
                </a:cubicBezTo>
                <a:cubicBezTo>
                  <a:pt x="70818" y="120396"/>
                  <a:pt x="69628" y="107204"/>
                  <a:pt x="59579" y="88916"/>
                </a:cubicBezTo>
                <a:cubicBezTo>
                  <a:pt x="57321" y="123644"/>
                  <a:pt x="30785" y="151943"/>
                  <a:pt x="23603" y="186738"/>
                </a:cubicBezTo>
                <a:cubicBezTo>
                  <a:pt x="13868" y="233848"/>
                  <a:pt x="30890" y="268348"/>
                  <a:pt x="95564" y="30479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874749" y="4606042"/>
            <a:ext cx="404108" cy="404108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5610694" y="3160417"/>
            <a:ext cx="367285" cy="367285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7251892" y="4540748"/>
            <a:ext cx="366812" cy="36681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6447722" y="3652586"/>
            <a:ext cx="295387" cy="295387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3896106" y="3429803"/>
            <a:ext cx="308527" cy="308527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5" name="AutoShape 4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TextBox 6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投诉分类与处理方法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典型案例分析及经验教训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典型案例介绍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选取具有代表性的客户投诉案例进行介绍，包括投诉内容、处理过程和结果等。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经验教训总结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从典型案例中总结经验教训，分析导致客户投诉的原因和存在的问题，提出改进措施和建议。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预防措施与改进方向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针对总结出的经验教训，制定相应的预防措施和改进方向，如加强产品质量监管、提升服务水平、优化投诉处理流程等。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退换货处理及物流跟踪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执行情况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在售后客服团队的努力下，退换货政策得到了较好的执行。对于符合退换货条件的申请，我们均能在规定时间内完成处理，保障了消费者的权益。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政策宣传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通过网店公告、商品详情页、客服咨询等多渠道对退换货政策进行广泛宣传，确保消费者在购买前能够充分了解相关政策。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改进措施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针对部分消费者对退换货政策理解不清的问题，我们将进一步完善政策宣传方式，如增加图文解读、视频教程等，提高政策知晓率和理解度。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退换货政策宣传和执行情况回顾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现有流程分析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当前物流跟踪流程存在信息更新不及时、异常处理不够迅速等问题，影响了消费者的购物体验。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20917" r="20917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优化方向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我们将加强与物流公司的合作，提高信息同步效率，确保消费者能够及时准确地了解物流动态。同时，我们将建立快速响应机制，对物流异常情况进行及时处理，减少消费者的等待时间和焦虑感。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技术支持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利用先进的物流管理系统和数据分析工具，对物流数据进行实时监控和分析，以便及时发现问题并优化流程。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物流跟踪流程优化探讨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https://d.book118.com/287023003024006043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C1118"/>
      </a:lt1>
      <a:dk2>
        <a:srgbClr val="F7F7F7"/>
      </a:dk2>
      <a:lt2>
        <a:srgbClr val="121C23"/>
      </a:lt2>
      <a:accent1>
        <a:srgbClr val="E27536"/>
      </a:accent1>
      <a:accent2>
        <a:srgbClr val="3195CF"/>
      </a:accent2>
      <a:accent3>
        <a:srgbClr val="1A638D"/>
      </a:accent3>
      <a:accent4>
        <a:srgbClr val="25B3BC"/>
      </a:accent4>
      <a:accent5>
        <a:srgbClr val="073A6A"/>
      </a:accent5>
      <a:accent6>
        <a:srgbClr val="D97F5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2024-09-16T20:30:49.557</cp:lastPrinted>
  <dcterms:created xsi:type="dcterms:W3CDTF">2024-09-16T12:30:49Z</dcterms:created>
  <dcterms:modified xsi:type="dcterms:W3CDTF">2024-09-16T12:30:51Z</dcterms:modified>
</cp:coreProperties>
</file>