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TIKGVG+UJPAHD+ArialMT"/>
      <p:regular r:id="rId15"/>
    </p:embeddedFont>
    <p:embeddedFont>
      <p:font typeface="NKURWC+WISFJI+MicrosoftYaHei-Bold"/>
      <p:regular r:id="rId16"/>
    </p:embeddedFont>
    <p:embeddedFont>
      <p:font typeface="VDVDNS+MS-UIGothic"/>
      <p:regular r:id="rId17"/>
    </p:embeddedFont>
    <p:embeddedFont>
      <p:font typeface="PKTMJE+JKSHKP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FF8E9-6E0D-4514-A668-01832B721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3AC547-A58D-4296-8388-D6563A80D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56CD0-7C7B-49C8-A51B-9A28B599B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619EA7-F900-40E0-9FE1-58F9AD89C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6084D0-814F-4D91-8F11-35FCE3F23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D180A-B988-4992-924F-80B8C624C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E1DE74-0434-4BE9-8E45-2E1DE10EE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7A8FF-C2BE-4CE1-A007-CB65928FA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8C04E-ECDD-408F-886E-1051E1B17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C2029-FB13-406B-BF00-A1C924B2E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81311-47E0-4782-953F-E6192A42F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2420116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795333" cy="18813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IKGVG+UJPAHD+ArialMT"/>
                <a:cs typeface="TIKGVG+UJPAH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NKURWC+WISFJI+MicrosoftYaHei-Bold"/>
                <a:cs typeface="NKURWC+WISFJI+MicrosoftYaHei-Bold"/>
              </a:rPr>
              <a:t>TAVR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术简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IKGVG+UJPAHD+ArialMT"/>
                <a:cs typeface="TIKGVG+UJPAH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围术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期麻醉管理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IKGVG+UJPAHD+ArialMT"/>
                <a:cs typeface="TIKGVG+UJPAH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理措施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PKTMJE+JKSHKP+MicrosoftYaHei"/>
                <a:cs typeface="PKTMJE+JKSHKP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DVDNS+MS-UIGothic"/>
                <a:cs typeface="VDVDNS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46470" y="3589210"/>
            <a:ext cx="3404819" cy="133255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IKGVG+UJPAHD+ArialMT"/>
                <a:cs typeface="TIKGVG+UJPAH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症的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防与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IKGVG+UJPAHD+ArialMT"/>
                <a:cs typeface="TIKGVG+UJPAH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康复与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后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46470" y="468649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TIKGVG+UJPAHD+ArialMT"/>
                <a:cs typeface="TIKGVG+UJPAHD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VDVDNS+MS-UIGothic"/>
                <a:cs typeface="VDVDNS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15887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URWC+WISFJI+MicrosoftYaHei-Bold"/>
                <a:cs typeface="NKURWC+WISFJI+MicrosoftYaHei-Bold"/>
              </a:rPr>
              <a:t>TAVR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2381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7464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PKTMJE+JKSHKP+MicrosoftYaHei"/>
                <a:cs typeface="PKTMJE+JKSHKP+MicrosoftYaHei"/>
              </a:rPr>
              <a:t>TAVR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经导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管主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脉瓣置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换术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，是一种治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疗严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重主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脉瓣</a:t>
            </a:r>
          </a:p>
          <a:p>
            <a:pPr marL="571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狭窄的微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脉将人工瓣膜送至主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脉瓣位置，替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的瓣膜，恢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复瓣膜功能。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84626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无需开胸，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创伤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小，恢复快，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394065" y="4623172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于高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龄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、高危患者具有重要意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FFFFF"/>
                </a:solidFill>
                <a:latin typeface="VDVDNS+MS-UIGothic"/>
                <a:cs typeface="VDVDN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92087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URWC+WISFJI+MicrosoftYaHei-Bold"/>
                <a:cs typeface="NKURWC+WISFJI+MicrosoftYaHei-Bold"/>
              </a:rPr>
              <a:t>TAVR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术发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展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752307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00B6FF"/>
                </a:solidFill>
                <a:latin typeface="NKURWC+WISFJI+MicrosoftYaHei-Bold"/>
                <a:cs typeface="NKURWC+WISFJI+MicrosoftYaHei-Bold"/>
              </a:rPr>
              <a:t>1980</a:t>
            </a:r>
            <a:r>
              <a:rPr sz="2300" spc="14">
                <a:solidFill>
                  <a:srgbClr val="00B6FF"/>
                </a:solidFill>
                <a:latin typeface="VDVDNS+MS-UIGothic"/>
                <a:cs typeface="VDVDNS+MS-UIGothic"/>
              </a:rPr>
              <a:t>年代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752307" cy="238582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5">
                <a:solidFill>
                  <a:srgbClr val="00B6FF"/>
                </a:solidFill>
                <a:latin typeface="NKURWC+WISFJI+MicrosoftYaHei-Bold"/>
                <a:cs typeface="NKURWC+WISFJI+MicrosoftYaHei-Bold"/>
              </a:rPr>
              <a:t>2000</a:t>
            </a:r>
            <a:r>
              <a:rPr sz="2300" spc="14">
                <a:solidFill>
                  <a:srgbClr val="00B6FF"/>
                </a:solidFill>
                <a:latin typeface="VDVDNS+MS-UIGothic"/>
                <a:cs typeface="VDVDNS+MS-UIGothic"/>
              </a:rPr>
              <a:t>年代</a:t>
            </a:r>
          </a:p>
          <a:p>
            <a:pPr marL="0" marR="0">
              <a:lnSpc>
                <a:spcPts val="2396"/>
              </a:lnSpc>
              <a:spcBef>
                <a:spcPts val="10493"/>
              </a:spcBef>
              <a:spcAft>
                <a:spcPct val="0"/>
              </a:spcAft>
            </a:pPr>
            <a:r>
              <a:rPr sz="2300" spc="15">
                <a:solidFill>
                  <a:srgbClr val="00B6FF"/>
                </a:solidFill>
                <a:latin typeface="NKURWC+WISFJI+MicrosoftYaHei-Bold"/>
                <a:cs typeface="NKURWC+WISFJI+MicrosoftYaHei-Bold"/>
              </a:rPr>
              <a:t>2010</a:t>
            </a:r>
            <a:r>
              <a:rPr sz="2300" spc="14">
                <a:solidFill>
                  <a:srgbClr val="00B6FF"/>
                </a:solidFill>
                <a:latin typeface="VDVDNS+MS-UIGothic"/>
                <a:cs typeface="VDVDNS+MS-UIGothic"/>
              </a:rPr>
              <a:t>年代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92087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NKURWC+WISFJI+MicrosoftYaHei-Bold"/>
                <a:cs typeface="NKURWC+WISFJI+MicrosoftYaHei-Bold"/>
              </a:rPr>
              <a:t>TAVR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适用范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围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前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估与准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VDVDNS+MS-UIGothic"/>
                <a:cs typeface="VDVDNS+MS-UIGothic"/>
              </a:rPr>
              <a:t>前宣教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2300" spc="25">
                <a:solidFill>
                  <a:srgbClr val="00B6FF"/>
                </a:solidFill>
                <a:latin typeface="VDVDNS+MS-UIGothic"/>
                <a:cs typeface="VDVDNS+MS-UIGothic"/>
              </a:rPr>
              <a:t>估患者情况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300" spc="25">
                <a:solidFill>
                  <a:srgbClr val="00B6FF"/>
                </a:solidFill>
                <a:latin typeface="VDVDNS+MS-UIGothic"/>
                <a:cs typeface="VDVDNS+MS-UIGothic"/>
              </a:rPr>
              <a:t>前准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中麻醉管理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KURWC+WISFJI+MicrosoftYaHei-Bold"/>
                <a:cs typeface="NKURWC+WISFJ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KURWC+WISFJI+MicrosoftYaHei-Bold"/>
                <a:cs typeface="NKURWC+WISFJ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NKURWC+WISFJI+MicrosoftYaHei-Bold"/>
                <a:cs typeface="NKURWC+WISFJ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VDVDNS+MS-UIGothic"/>
                <a:cs typeface="VDVDNS+MS-UIGothic"/>
              </a:rPr>
              <a:t>麻醉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诱导</a:t>
            </a:r>
            <a:r>
              <a:rPr sz="2000" spc="25">
                <a:solidFill>
                  <a:srgbClr val="00B6FF"/>
                </a:solidFill>
                <a:latin typeface="VDVDNS+MS-UIGothic"/>
                <a:cs typeface="VDVDNS+MS-UIGothic"/>
              </a:rPr>
              <a:t>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维</a:t>
            </a:r>
            <a:r>
              <a:rPr sz="2000">
                <a:solidFill>
                  <a:srgbClr val="00B6FF"/>
                </a:solidFill>
                <a:latin typeface="VDVDNS+MS-UIGothic"/>
                <a:cs typeface="VDVDNS+MS-UIGothic"/>
              </a:rPr>
              <a:t>持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监测</a:t>
            </a:r>
            <a:r>
              <a:rPr sz="2000" spc="25">
                <a:solidFill>
                  <a:srgbClr val="00B6FF"/>
                </a:solidFill>
                <a:latin typeface="VDVDNS+MS-UIGothic"/>
                <a:cs typeface="VDVDNS+MS-UIGothic"/>
              </a:rPr>
              <a:t>与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记录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000" spc="25">
                <a:solidFill>
                  <a:srgbClr val="00B6FF"/>
                </a:solidFill>
                <a:latin typeface="VDVDNS+MS-UIGothic"/>
                <a:cs typeface="VDVDNS+MS-UIGothic"/>
              </a:rPr>
              <a:t>并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00B6FF"/>
                </a:solidFill>
                <a:latin typeface="VDVDNS+MS-UIGothic"/>
                <a:cs typeface="VDVDNS+MS-UIGothic"/>
              </a:rPr>
              <a:t>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苏</a:t>
            </a:r>
            <a:r>
              <a:rPr sz="3000">
                <a:solidFill>
                  <a:srgbClr val="00B6FF"/>
                </a:solidFill>
                <a:latin typeface="VDVDNS+MS-UIGothic"/>
                <a:cs typeface="VDVDNS+MS-UIGothic"/>
              </a:rPr>
              <a:t>醒与恢复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苏</a:t>
            </a:r>
            <a:r>
              <a:rPr sz="2300" spc="25">
                <a:solidFill>
                  <a:srgbClr val="00B6FF"/>
                </a:solidFill>
                <a:latin typeface="VDVDNS+MS-UIGothic"/>
                <a:cs typeface="VDVDNS+MS-UIGothic"/>
              </a:rPr>
              <a:t>醒室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护</a:t>
            </a:r>
            <a:r>
              <a:rPr sz="2300">
                <a:solidFill>
                  <a:srgbClr val="00B6FF"/>
                </a:solidFill>
                <a:latin typeface="VDVDNS+MS-UIGothic"/>
                <a:cs typeface="VDVDNS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DVDNS+MS-UIGothic"/>
                <a:cs typeface="VDVDNS+MS-UIGothic"/>
              </a:rPr>
              <a:t>疼痛管理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VDVDNS+MS-UIGothic"/>
                <a:cs typeface="VDVDNS+MS-UIGothic"/>
              </a:rPr>
              <a:t>康复指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https://d.book118.com/287024201165006043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TIKGVG+UJPAHD+ArialMT</vt:lpstr>
      <vt:lpstr>Times New Roman</vt:lpstr>
      <vt:lpstr>NKURWC+WISFJI+MicrosoftYaHei-Bold</vt:lpstr>
      <vt:lpstr>VDVDNS+MS-UIGothic</vt:lpstr>
      <vt:lpstr>SimSun</vt:lpstr>
      <vt:lpstr>PKTMJE+JKSHKP+MicrosoftYaHei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2024-09-18T00:48:24.767</cp:lastPrinted>
  <dcterms:created xsi:type="dcterms:W3CDTF">2024-09-17T16:48:24Z</dcterms:created>
  <dcterms:modified xsi:type="dcterms:W3CDTF">2024-09-17T16:48:25Z</dcterms:modified>
</cp:coreProperties>
</file>