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9C260C-AF47-4286-BB92-C3AF99239A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928FC5-CF52-4D8D-ACBD-861FD670D5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9229E1-6353-4600-9EA3-F38C2E21FB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46C3489-F8E2-470E-A7B4-1DC1B68003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3A749DC-6D94-44B2-9B83-2A5D58DFE5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9383CE5-C0A5-48AC-8FA5-6F30765532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4FDAD18-21F4-47E1-B700-FEF7911E66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0C2CE1F-B2E8-4165-BCAD-B8E5E7B737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C88EF26-4CDC-4FFC-AEC5-837FE5F742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D1535E-1BC2-45A7-A229-0626A249F8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9BE2DA-6AD7-44BA-BF72-CF156D357A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87033152040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424273" y="2083443"/>
            <a:ext cx="9343454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软件工程学概述</a:t>
            </a:r>
          </a:p>
        </p:txBody>
      </p:sp>
      <p:sp>
        <p:nvSpPr>
          <p:cNvPr id="3" name="AutoShape 3"/>
          <p:cNvSpPr/>
          <p:nvPr/>
        </p:nvSpPr>
        <p:spPr>
          <a:xfrm>
            <a:off x="4341788" y="3875459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41788" y="4791058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软件工程学简介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软件开发生命周期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软件开发方法论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软件工程工具和技术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软件工程最佳实践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软件工程发展趋势和挑战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软件工程学简介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44001" y="1600152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079755" y="160015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079755" y="3212750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439820" y="301220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44001" y="4825344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079755" y="4424248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软件工程学的定义</a:t>
              </a:r>
            </a:p>
          </p:txBody>
        </p:sp>
      </p:grpSp>
      <p:sp>
        <p:nvSpPr>
          <p:cNvPr id="30" name="Freeform 30"/>
          <p:cNvSpPr/>
          <p:nvPr/>
        </p:nvSpPr>
        <p:spPr>
          <a:xfrm>
            <a:off x="2600086" y="1951546"/>
            <a:ext cx="843915" cy="860108"/>
          </a:xfrm>
          <a:custGeom>
            <a:rect l="l" t="t" r="r" b="b"/>
            <a:pathLst>
              <a:path w="68" h="69">
                <a:moveTo>
                  <a:pt x="65" y="29"/>
                </a:moveTo>
                <a:cubicBezTo>
                  <a:pt x="67" y="30"/>
                  <a:pt x="68" y="32"/>
                  <a:pt x="68" y="34"/>
                </a:cubicBezTo>
                <a:cubicBezTo>
                  <a:pt x="68" y="63"/>
                  <a:pt x="68" y="63"/>
                  <a:pt x="68" y="63"/>
                </a:cubicBezTo>
                <a:cubicBezTo>
                  <a:pt x="68" y="66"/>
                  <a:pt x="65" y="69"/>
                  <a:pt x="61" y="69"/>
                </a:cubicBezTo>
                <a:cubicBezTo>
                  <a:pt x="7" y="69"/>
                  <a:pt x="7" y="69"/>
                  <a:pt x="7" y="69"/>
                </a:cubicBezTo>
                <a:cubicBezTo>
                  <a:pt x="3" y="69"/>
                  <a:pt x="0" y="66"/>
                  <a:pt x="0" y="63"/>
                </a:cubicBezTo>
                <a:cubicBezTo>
                  <a:pt x="0" y="34"/>
                  <a:pt x="0" y="34"/>
                  <a:pt x="0" y="34"/>
                </a:cubicBezTo>
                <a:cubicBezTo>
                  <a:pt x="0" y="33"/>
                  <a:pt x="1" y="31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29"/>
                  <a:pt x="2" y="29"/>
                  <a:pt x="2" y="29"/>
                </a:cubicBezTo>
                <a:cubicBezTo>
                  <a:pt x="30" y="2"/>
                  <a:pt x="30" y="2"/>
                  <a:pt x="30" y="2"/>
                </a:cubicBezTo>
                <a:cubicBezTo>
                  <a:pt x="33" y="0"/>
                  <a:pt x="35" y="0"/>
                  <a:pt x="38" y="2"/>
                </a:cubicBezTo>
                <a:cubicBezTo>
                  <a:pt x="65" y="29"/>
                  <a:pt x="65" y="29"/>
                  <a:pt x="65" y="29"/>
                </a:cubicBezTo>
                <a:close/>
                <a:moveTo>
                  <a:pt x="12" y="22"/>
                </a:moveTo>
                <a:cubicBezTo>
                  <a:pt x="12" y="39"/>
                  <a:pt x="12" y="39"/>
                  <a:pt x="12" y="39"/>
                </a:cubicBezTo>
                <a:cubicBezTo>
                  <a:pt x="34" y="56"/>
                  <a:pt x="34" y="56"/>
                  <a:pt x="34" y="56"/>
                </a:cubicBezTo>
                <a:cubicBezTo>
                  <a:pt x="55" y="40"/>
                  <a:pt x="55" y="40"/>
                  <a:pt x="55" y="40"/>
                </a:cubicBezTo>
                <a:cubicBezTo>
                  <a:pt x="55" y="22"/>
                  <a:pt x="55" y="22"/>
                  <a:pt x="55" y="22"/>
                </a:cubicBezTo>
                <a:cubicBezTo>
                  <a:pt x="12" y="22"/>
                  <a:pt x="12" y="22"/>
                  <a:pt x="12" y="22"/>
                </a:cubicBezTo>
                <a:close/>
                <a:moveTo>
                  <a:pt x="19" y="26"/>
                </a:moveTo>
                <a:cubicBezTo>
                  <a:pt x="19" y="29"/>
                  <a:pt x="19" y="29"/>
                  <a:pt x="19" y="29"/>
                </a:cubicBezTo>
                <a:cubicBezTo>
                  <a:pt x="48" y="29"/>
                  <a:pt x="48" y="29"/>
                  <a:pt x="48" y="29"/>
                </a:cubicBezTo>
                <a:cubicBezTo>
                  <a:pt x="48" y="26"/>
                  <a:pt x="48" y="26"/>
                  <a:pt x="48" y="26"/>
                </a:cubicBezTo>
                <a:cubicBezTo>
                  <a:pt x="19" y="26"/>
                  <a:pt x="19" y="26"/>
                  <a:pt x="19" y="26"/>
                </a:cubicBezTo>
                <a:close/>
                <a:moveTo>
                  <a:pt x="19" y="38"/>
                </a:moveTo>
                <a:cubicBezTo>
                  <a:pt x="19" y="41"/>
                  <a:pt x="19" y="41"/>
                  <a:pt x="19" y="41"/>
                </a:cubicBezTo>
                <a:cubicBezTo>
                  <a:pt x="48" y="41"/>
                  <a:pt x="48" y="41"/>
                  <a:pt x="48" y="41"/>
                </a:cubicBezTo>
                <a:cubicBezTo>
                  <a:pt x="48" y="38"/>
                  <a:pt x="48" y="38"/>
                  <a:pt x="48" y="38"/>
                </a:cubicBezTo>
                <a:cubicBezTo>
                  <a:pt x="19" y="38"/>
                  <a:pt x="19" y="38"/>
                  <a:pt x="19" y="38"/>
                </a:cubicBezTo>
                <a:close/>
                <a:moveTo>
                  <a:pt x="19" y="32"/>
                </a:moveTo>
                <a:cubicBezTo>
                  <a:pt x="19" y="35"/>
                  <a:pt x="19" y="35"/>
                  <a:pt x="19" y="35"/>
                </a:cubicBezTo>
                <a:cubicBezTo>
                  <a:pt x="48" y="35"/>
                  <a:pt x="48" y="35"/>
                  <a:pt x="48" y="35"/>
                </a:cubicBezTo>
                <a:cubicBezTo>
                  <a:pt x="48" y="32"/>
                  <a:pt x="48" y="32"/>
                  <a:pt x="48" y="32"/>
                </a:cubicBezTo>
                <a:cubicBezTo>
                  <a:pt x="19" y="32"/>
                  <a:pt x="19" y="32"/>
                  <a:pt x="19" y="32"/>
                </a:cubicBezTo>
                <a:close/>
                <a:moveTo>
                  <a:pt x="8" y="65"/>
                </a:moveTo>
                <a:cubicBezTo>
                  <a:pt x="21" y="52"/>
                  <a:pt x="21" y="52"/>
                  <a:pt x="21" y="52"/>
                </a:cubicBezTo>
                <a:cubicBezTo>
                  <a:pt x="22" y="52"/>
                  <a:pt x="22" y="51"/>
                  <a:pt x="21" y="50"/>
                </a:cubicBezTo>
                <a:cubicBezTo>
                  <a:pt x="21" y="49"/>
                  <a:pt x="20" y="49"/>
                  <a:pt x="19" y="50"/>
                </a:cubicBezTo>
                <a:cubicBezTo>
                  <a:pt x="6" y="63"/>
                  <a:pt x="6" y="63"/>
                  <a:pt x="6" y="63"/>
                </a:cubicBezTo>
                <a:cubicBezTo>
                  <a:pt x="5" y="64"/>
                  <a:pt x="5" y="64"/>
                  <a:pt x="6" y="65"/>
                </a:cubicBezTo>
                <a:cubicBezTo>
                  <a:pt x="6" y="66"/>
                  <a:pt x="7" y="66"/>
                  <a:pt x="8" y="65"/>
                </a:cubicBezTo>
                <a:close/>
                <a:moveTo>
                  <a:pt x="63" y="63"/>
                </a:moveTo>
                <a:cubicBezTo>
                  <a:pt x="50" y="50"/>
                  <a:pt x="50" y="50"/>
                  <a:pt x="50" y="50"/>
                </a:cubicBezTo>
                <a:cubicBezTo>
                  <a:pt x="49" y="49"/>
                  <a:pt x="48" y="49"/>
                  <a:pt x="48" y="50"/>
                </a:cubicBezTo>
                <a:cubicBezTo>
                  <a:pt x="47" y="51"/>
                  <a:pt x="47" y="52"/>
                  <a:pt x="48" y="52"/>
                </a:cubicBezTo>
                <a:cubicBezTo>
                  <a:pt x="61" y="65"/>
                  <a:pt x="61" y="65"/>
                  <a:pt x="61" y="65"/>
                </a:cubicBezTo>
                <a:cubicBezTo>
                  <a:pt x="62" y="66"/>
                  <a:pt x="63" y="66"/>
                  <a:pt x="64" y="65"/>
                </a:cubicBezTo>
                <a:cubicBezTo>
                  <a:pt x="64" y="64"/>
                  <a:pt x="64" y="64"/>
                  <a:pt x="63" y="6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8998349" y="3304525"/>
            <a:ext cx="857250" cy="857250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2648637" y="4816650"/>
            <a:ext cx="857250" cy="857250"/>
          </a:xfrm>
          <a:custGeom>
            <a:rect l="l" t="t" r="r" b="b"/>
            <a:pathLst>
              <a:path w="304800" h="304800">
                <a:moveTo>
                  <a:pt x="81229" y="194615"/>
                </a:moveTo>
                <a:cubicBezTo>
                  <a:pt x="74981" y="196987"/>
                  <a:pt x="67751" y="198358"/>
                  <a:pt x="60208" y="198358"/>
                </a:cubicBezTo>
                <a:cubicBezTo>
                  <a:pt x="26537" y="198358"/>
                  <a:pt x="-752" y="171069"/>
                  <a:pt x="-752" y="137398"/>
                </a:cubicBezTo>
                <a:cubicBezTo>
                  <a:pt x="-752" y="108871"/>
                  <a:pt x="18840" y="84925"/>
                  <a:pt x="45301" y="78276"/>
                </a:cubicBezTo>
                <a:lnTo>
                  <a:pt x="45720" y="78191"/>
                </a:lnTo>
                <a:lnTo>
                  <a:pt x="45720" y="76210"/>
                </a:lnTo>
                <a:cubicBezTo>
                  <a:pt x="45720" y="76190"/>
                  <a:pt x="45720" y="76171"/>
                  <a:pt x="45720" y="76152"/>
                </a:cubicBezTo>
                <a:cubicBezTo>
                  <a:pt x="45720" y="42481"/>
                  <a:pt x="73009" y="15192"/>
                  <a:pt x="106680" y="15192"/>
                </a:cubicBezTo>
                <a:cubicBezTo>
                  <a:pt x="116148" y="15192"/>
                  <a:pt x="125111" y="17355"/>
                  <a:pt x="133102" y="21203"/>
                </a:cubicBezTo>
                <a:lnTo>
                  <a:pt x="132740" y="21041"/>
                </a:lnTo>
                <a:cubicBezTo>
                  <a:pt x="142580" y="8153"/>
                  <a:pt x="157953" y="-86"/>
                  <a:pt x="175250" y="-86"/>
                </a:cubicBezTo>
                <a:cubicBezTo>
                  <a:pt x="202273" y="-86"/>
                  <a:pt x="224600" y="20002"/>
                  <a:pt x="228114" y="46063"/>
                </a:cubicBezTo>
                <a:lnTo>
                  <a:pt x="228143" y="46339"/>
                </a:lnTo>
                <a:cubicBezTo>
                  <a:pt x="243964" y="49454"/>
                  <a:pt x="256127" y="62036"/>
                  <a:pt x="258594" y="77819"/>
                </a:cubicBezTo>
                <a:lnTo>
                  <a:pt x="258623" y="78038"/>
                </a:lnTo>
                <a:cubicBezTo>
                  <a:pt x="285255" y="84953"/>
                  <a:pt x="304610" y="108785"/>
                  <a:pt x="304610" y="137131"/>
                </a:cubicBezTo>
                <a:cubicBezTo>
                  <a:pt x="304610" y="170802"/>
                  <a:pt x="277320" y="198091"/>
                  <a:pt x="243649" y="198091"/>
                </a:cubicBezTo>
                <a:cubicBezTo>
                  <a:pt x="234134" y="198091"/>
                  <a:pt x="225133" y="195910"/>
                  <a:pt x="217113" y="192024"/>
                </a:cubicBezTo>
                <a:lnTo>
                  <a:pt x="217475" y="192186"/>
                </a:lnTo>
                <a:cubicBezTo>
                  <a:pt x="209226" y="205435"/>
                  <a:pt x="197406" y="215779"/>
                  <a:pt x="183366" y="222018"/>
                </a:cubicBezTo>
                <a:lnTo>
                  <a:pt x="182880" y="222209"/>
                </a:lnTo>
                <a:lnTo>
                  <a:pt x="182880" y="274330"/>
                </a:lnTo>
                <a:lnTo>
                  <a:pt x="213360" y="289570"/>
                </a:lnTo>
                <a:lnTo>
                  <a:pt x="213360" y="304810"/>
                </a:lnTo>
                <a:lnTo>
                  <a:pt x="91440" y="304810"/>
                </a:lnTo>
                <a:lnTo>
                  <a:pt x="91440" y="289570"/>
                </a:lnTo>
                <a:lnTo>
                  <a:pt x="121920" y="274330"/>
                </a:lnTo>
                <a:lnTo>
                  <a:pt x="121920" y="228610"/>
                </a:lnTo>
                <a:lnTo>
                  <a:pt x="81229" y="194624"/>
                </a:lnTo>
                <a:close/>
                <a:moveTo>
                  <a:pt x="76200" y="152400"/>
                </a:moveTo>
                <a:lnTo>
                  <a:pt x="121920" y="198120"/>
                </a:lnTo>
                <a:lnTo>
                  <a:pt x="121920" y="152400"/>
                </a:lnTo>
                <a:lnTo>
                  <a:pt x="7620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3" name="Group 33"/>
          <p:cNvGrpSpPr/>
          <p:nvPr/>
        </p:nvGrpSpPr>
        <p:grpSpPr>
          <a:xfrm>
            <a:off x="4068198" y="1804533"/>
            <a:ext cx="6294397" cy="802744"/>
            <a:chOff x="4068198" y="1804533"/>
            <a:chExt cx="6294397" cy="802744"/>
          </a:xfrm>
        </p:grpSpPr>
        <p:sp>
          <p:nvSpPr>
            <p:cNvPr id="34" name="TextBox 34"/>
            <p:cNvSpPr txBox="1"/>
            <p:nvPr/>
          </p:nvSpPr>
          <p:spPr>
            <a:xfrm>
              <a:off x="4068198" y="1804533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软件工程学是一门研究软件开发和维护的学科，它采用工程化的方法来研究和构建软件系统。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2102790" y="3417125"/>
            <a:ext cx="6294397" cy="802744"/>
            <a:chOff x="2102790" y="3417125"/>
            <a:chExt cx="6294397" cy="802744"/>
          </a:xfrm>
        </p:grpSpPr>
        <p:sp>
          <p:nvSpPr>
            <p:cNvPr id="36" name="TextBox 36"/>
            <p:cNvSpPr txBox="1"/>
            <p:nvPr/>
          </p:nvSpPr>
          <p:spPr>
            <a:xfrm>
              <a:off x="2102790" y="3417125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软件工程学涉及软件开发的全过程，包括需求分析、设计、编码、测试和维护等阶段。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025566" y="5029724"/>
            <a:ext cx="6294397" cy="802744"/>
            <a:chOff x="4025566" y="5029724"/>
            <a:chExt cx="6294397" cy="802744"/>
          </a:xfrm>
        </p:grpSpPr>
        <p:sp>
          <p:nvSpPr>
            <p:cNvPr id="38" name="TextBox 38"/>
            <p:cNvSpPr txBox="1"/>
            <p:nvPr/>
          </p:nvSpPr>
          <p:spPr>
            <a:xfrm>
              <a:off x="4025566" y="5029724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软件工程学旨在提高软件开发的效率和质量，通过系统化的方法和技术来管理软件开发的风险和不确定性。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提高软件开发的效率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通过采用工程化的方法和技术，软件工程学能够提高软件开发的效率，减少开发时间和成本。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提高软件质量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软件工程学注重软件的质量和可靠性，通过各种技术和方法来确保软件的功能、性能和安全性。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管理软件开发的风险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软件工程学提供了一系列的风险管理方法和技术，帮助开发团队有效地管理软件开发过程中的风险和不确定性。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软件工程学的目标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软件工程学强调在软件开发过程中始终以用户需求为出发点，确保软件的功能和性能符合用户期望。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需求至上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质量保证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持续改进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团队合作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软件工程学注重软件的质量保证，通过各种测试和技术来确保软件的可靠性和稳定性。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软件工程学鼓励在软件开发过程中不断学习和改进，以提高开发团队的技术水平和效率。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软件工程学强调团队合作和沟通，以确保软件开发过程中的协调和配合。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软件工程学的基本原则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软件开发生命周期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需求调研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通过与用户沟通，了解用户需求和业务需求，明确软件的功能和性能要求。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需求规格说明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将调研结果整理成文档，明确软件的需求规格，包括功能需求、性能需求、接口需求等。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需求评审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对需求规格说明进行评审，确保需求准确、完整、一致。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需求分析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根据需求分析结果，设计软件的系统架构，包括模块划分、模块间的关系和通信等。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系统架构设计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根据软件需求，设计数据库结构，包括表、视图、存储过程等。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数据库设计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根据用户需求和软件功能，设计用户界面，包括布局、颜色、字体等。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界面设计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设计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选择编程语言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根据软件需求和设计，选择合适的编程语言进行编码。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代码审查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对编写的代码进行审查，确保代码质量、减少错误。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编码规范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遵循统一的编码规范，确保代码风格一致、可读性强。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编码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38306" y="1737060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6949989" y="1529205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单元测试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257619" y="2085084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对每个模块进行单元测试，确保每个模块的功能正常。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851464" y="3842688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验收测试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851464" y="439856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模拟用户使用场景，对软件进行验收测试，确保软件满足用户需求。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389813" y="3842688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集成测试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225447" y="439856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将各个模块集成在一起进行测试，确保模块间的通信正常。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4348765" y="357368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426366" y="357368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 rot="-2107968">
            <a:off x="4312676" y="2628449"/>
            <a:ext cx="920865" cy="655621"/>
          </a:xfrm>
          <a:custGeom>
            <a:rect l="l" t="t" r="r" b="b"/>
            <a:pathLst>
              <a:path w="9753600" h="9753600">
                <a:moveTo>
                  <a:pt x="5960669" y="2885237"/>
                </a:moveTo>
                <a:lnTo>
                  <a:pt x="5960669" y="609600"/>
                </a:lnTo>
                <a:lnTo>
                  <a:pt x="9753600" y="4592117"/>
                </a:lnTo>
                <a:lnTo>
                  <a:pt x="5960669" y="8575243"/>
                </a:lnTo>
                <a:lnTo>
                  <a:pt x="5960669" y="6242304"/>
                </a:lnTo>
                <a:cubicBezTo>
                  <a:pt x="3250997" y="6242304"/>
                  <a:pt x="1354531" y="7152437"/>
                  <a:pt x="0" y="9144000"/>
                </a:cubicBezTo>
                <a:cubicBezTo>
                  <a:pt x="541934" y="6298997"/>
                  <a:pt x="2167738" y="3454603"/>
                  <a:pt x="5960669" y="2885237"/>
                </a:cubicBez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 rot="-9379564">
            <a:off x="5543762" y="4515883"/>
            <a:ext cx="920865" cy="655621"/>
          </a:xfrm>
          <a:custGeom>
            <a:rect l="l" t="t" r="r" b="b"/>
            <a:pathLst>
              <a:path w="9753600" h="9753600">
                <a:moveTo>
                  <a:pt x="5960669" y="2885237"/>
                </a:moveTo>
                <a:lnTo>
                  <a:pt x="5960669" y="609600"/>
                </a:lnTo>
                <a:lnTo>
                  <a:pt x="9753600" y="4592117"/>
                </a:lnTo>
                <a:lnTo>
                  <a:pt x="5960669" y="8575243"/>
                </a:lnTo>
                <a:lnTo>
                  <a:pt x="5960669" y="6242304"/>
                </a:lnTo>
                <a:cubicBezTo>
                  <a:pt x="3250997" y="6242304"/>
                  <a:pt x="1354531" y="7152437"/>
                  <a:pt x="0" y="9144000"/>
                </a:cubicBezTo>
                <a:cubicBezTo>
                  <a:pt x="541934" y="6298997"/>
                  <a:pt x="2167738" y="3454603"/>
                  <a:pt x="5960669" y="2885237"/>
                </a:cubicBez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 rot="2700000" flipH="1">
            <a:off x="6687459" y="2628449"/>
            <a:ext cx="920865" cy="655621"/>
          </a:xfrm>
          <a:custGeom>
            <a:rect l="l" t="t" r="r" b="b"/>
            <a:pathLst>
              <a:path w="9753600" h="9753600">
                <a:moveTo>
                  <a:pt x="5960669" y="2885237"/>
                </a:moveTo>
                <a:lnTo>
                  <a:pt x="5960669" y="609600"/>
                </a:lnTo>
                <a:lnTo>
                  <a:pt x="9753600" y="4592117"/>
                </a:lnTo>
                <a:lnTo>
                  <a:pt x="5960669" y="8575243"/>
                </a:lnTo>
                <a:lnTo>
                  <a:pt x="5960669" y="6242304"/>
                </a:lnTo>
                <a:cubicBezTo>
                  <a:pt x="3250997" y="6242304"/>
                  <a:pt x="1354531" y="7152437"/>
                  <a:pt x="0" y="9144000"/>
                </a:cubicBezTo>
                <a:cubicBezTo>
                  <a:pt x="541934" y="6298997"/>
                  <a:pt x="2167738" y="3454603"/>
                  <a:pt x="5960669" y="2885237"/>
                </a:cubicBez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14" name="Freeform 14"/>
          <p:cNvSpPr/>
          <p:nvPr/>
        </p:nvSpPr>
        <p:spPr>
          <a:xfrm>
            <a:off x="5622878" y="2009366"/>
            <a:ext cx="647107" cy="647107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0935" y="3885853"/>
            <a:ext cx="570476" cy="57047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768961" y="3904086"/>
            <a:ext cx="582777" cy="582777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测试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27262" y="1849088"/>
            <a:ext cx="4496144" cy="565817"/>
            <a:chOff x="5527262" y="1849088"/>
            <a:chExt cx="4496144" cy="565817"/>
          </a:xfrm>
        </p:grpSpPr>
        <p:sp>
          <p:nvSpPr>
            <p:cNvPr id="3" name="AutoShape 3"/>
            <p:cNvSpPr/>
            <p:nvPr/>
          </p:nvSpPr>
          <p:spPr>
            <a:xfrm>
              <a:off x="5527262" y="1849088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1435703" y="1849088"/>
            <a:ext cx="3294412" cy="3432906"/>
            <a:chOff x="1435703" y="1849088"/>
            <a:chExt cx="3294412" cy="3432906"/>
          </a:xfrm>
        </p:grpSpPr>
        <p:sp>
          <p:nvSpPr>
            <p:cNvPr id="5" name="AutoShape 5"/>
            <p:cNvSpPr/>
            <p:nvPr/>
          </p:nvSpPr>
          <p:spPr>
            <a:xfrm>
              <a:off x="1435703" y="18490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10800000">
              <a:off x="1435703" y="19875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" name="Freeform 7"/>
          <p:cNvSpPr/>
          <p:nvPr/>
        </p:nvSpPr>
        <p:spPr>
          <a:xfrm>
            <a:off x="2699099" y="32826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5670599" y="1849088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部署方案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部署与维护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5527262" y="2424430"/>
            <a:ext cx="4496144" cy="820535"/>
            <a:chOff x="5527262" y="2424430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527262" y="2424430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制定软件的部署方案，包括安装、配置、升级等。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527262" y="3282680"/>
            <a:ext cx="4496144" cy="565817"/>
            <a:chOff x="5527262" y="3282680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527262" y="3282680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670599" y="3282680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系统维护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527262" y="3877072"/>
            <a:ext cx="4496144" cy="820535"/>
            <a:chOff x="5527262" y="3877072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527262" y="387707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对软件进行日常维护，包括故障排除、性能优化等。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527262" y="4771916"/>
            <a:ext cx="4496144" cy="565817"/>
            <a:chOff x="5527262" y="4771916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527262" y="4771916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527262" y="5366307"/>
            <a:ext cx="4496144" cy="820535"/>
            <a:chOff x="5527262" y="5366307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527262" y="536630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根据用户反馈和软件缺陷修复情况，对软件进行更新和升级。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688407" y="4771916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软件更新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软件开发方法论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螺旋模型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将软件开发过程划分为制定计划、风险分析、实施工程、客户评估等阶段，每个阶段都进行迭代和反馈。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迭代模型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将软件开发过程划分为多个迭代周期，每个周期都包括需求分析、设计、编码、测试和维护等阶段。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瀑布模型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将软件开发过程划分为需求分析、设计、编码、测试和维护等阶段，每个阶段都有明确的输入和输出。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传统软件开发方法论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Scrum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一种敏捷开发框架，强调团队自组织、快速反馈和迭代，通过迭代式增量交付来满足客户需求。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Kanban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一种可视化工作流管理工具，通过看板来管理软件开发过程中的任务，实现工作流的无缝衔接。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Extreme Programming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一种敏捷编程实践，强调编程的最佳实践和自动化测试，以提高软件质量和开发效率。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敏捷开发方法论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https://d.book118.com/287033152040006030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2024-09-01T19:08:35.652</cp:lastPrinted>
  <dcterms:created xsi:type="dcterms:W3CDTF">2024-09-01T11:08:35Z</dcterms:created>
  <dcterms:modified xsi:type="dcterms:W3CDTF">2024-09-01T11:08:37Z</dcterms:modified>
</cp:coreProperties>
</file>