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09"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D2929F3-F16E-4330-9030-60F9757D3B5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505BEDA-E3CF-4355-B56C-100EA67DADF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3D8DFD8-6322-42DB-8B0A-8508E659582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8BE988C-97F6-4279-966B-8422F1CC7EB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D501059-E3CB-478A-BAFA-323E80DC50E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4CFAC23-8EB0-4DAD-B98C-1E793D9F802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2452B17-0D19-4C95-9D75-9E3CF42D089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7BFF42F-CEF4-4385-8B2D-08B6293350B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000B38B-AAA1-4457-B550-18719B4A8D1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5460807-2921-42A1-97AB-525D8691AD0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0BED472-896D-42F4-A808-E69B4D4DC22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pic>
        <p:nvPicPr>
          <p:cNvPr id="3" name="Picture 2">
            <a:extLst>
              <a:ext uri="{FF2B5EF4-FFF2-40B4-BE49-F238E27FC236}">
                <a16:creationId xmlns:a16="http://schemas.microsoft.com/office/drawing/2014/main" id="{F1FE2078-237D-7C2C-B630-C7B2BAB04B96}"/>
              </a:ext>
            </a:extLst>
          </p:cNvPr>
          <p:cNvPicPr>
            <a:picLocks noChangeAspect="1"/>
          </p:cNvPicPr>
          <p:nvPr userDrawn="1"/>
        </p:nvPicPr>
        <p:blipFill>
          <a:blip r:embed="rId1">
            <a:alphaModFix amt="50000"/>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187022" y="3101725"/>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tx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chemeClr val="tx1"/>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325406" y="3030016"/>
            <a:ext cx="623510" cy="653096"/>
            <a:chOff x="234950" y="2943226"/>
            <a:chExt cx="1344613" cy="1320800"/>
          </a:xfrm>
          <a:solidFill>
            <a:srgbClr val="2EA7E0"/>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grpSp>
        <p:nvGrpSpPr>
          <p:cNvPr id="4" name="Group 3">
            <a:extLst>
              <a:ext uri="{FF2B5EF4-FFF2-40B4-BE49-F238E27FC236}">
                <a16:creationId xmlns:a16="http://schemas.microsoft.com/office/drawing/2014/main" id="{36BD825D-D090-2E79-D780-89C5C7CDF442}"/>
              </a:ext>
            </a:extLst>
          </p:cNvPr>
          <p:cNvGrpSpPr/>
          <p:nvPr/>
        </p:nvGrpSpPr>
        <p:grpSpPr>
          <a:xfrm>
            <a:off x="0" y="104696"/>
            <a:ext cx="867204" cy="555946"/>
            <a:chOff x="-1354596" y="1053296"/>
            <a:chExt cx="2592377" cy="1152000"/>
          </a:xfrm>
          <a:solidFill>
            <a:srgbClr val="4787C7"/>
          </a:solidFill>
        </p:grpSpPr>
        <p:sp>
          <p:nvSpPr>
            <p:cNvPr id="6" name="Rectangle 5">
              <a:extLst>
                <a:ext uri="{FF2B5EF4-FFF2-40B4-BE49-F238E27FC236}">
                  <a16:creationId xmlns:a16="http://schemas.microsoft.com/office/drawing/2014/main" id="{54BE4701-019A-B2B1-F6C4-C52B6F34A567}"/>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9" name="Flowchart: Connector 8">
              <a:extLst>
                <a:ext uri="{FF2B5EF4-FFF2-40B4-BE49-F238E27FC236}">
                  <a16:creationId xmlns:a16="http://schemas.microsoft.com/office/drawing/2014/main" id="{61C522B5-FD12-D456-5F46-0168AB73E321}"/>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pic>
        <p:nvPicPr>
          <p:cNvPr id="2" name="Picture 1">
            <a:extLst>
              <a:ext uri="{FF2B5EF4-FFF2-40B4-BE49-F238E27FC236}">
                <a16:creationId xmlns:a16="http://schemas.microsoft.com/office/drawing/2014/main" id="{76D2F5E9-B0A3-F4C3-213F-5728E86B525D}"/>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20" name="文本框 81">
            <a:extLst>
              <a:ext uri="{FF2B5EF4-FFF2-40B4-BE49-F238E27FC236}">
                <a16:creationId xmlns:a16="http://schemas.microsoft.com/office/drawing/2014/main" id="{835FF1E3-60F6-E0A2-E73F-C05A0E41E44D}"/>
              </a:ext>
            </a:extLst>
          </p:cNvPr>
          <p:cNvSpPr txBox="1"/>
          <p:nvPr userDrawn="1"/>
        </p:nvSpPr>
        <p:spPr>
          <a:xfrm>
            <a:off x="775173" y="2828835"/>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accent4">
                    <a:lumMod val="75000"/>
                  </a:schemeClr>
                </a:solidFill>
                <a:latin typeface="微软雅黑" pitchFamily="34" charset="-122"/>
                <a:ea typeface="微软雅黑" pitchFamily="34" charset="-122"/>
              </a:rPr>
              <a:t>感谢聆听</a:t>
            </a:r>
          </a:p>
        </p:txBody>
      </p:sp>
      <p:sp>
        <p:nvSpPr>
          <p:cNvPr id="18" name="TextBox 17">
            <a:extLst>
              <a:ext uri="{FF2B5EF4-FFF2-40B4-BE49-F238E27FC236}">
                <a16:creationId xmlns:a16="http://schemas.microsoft.com/office/drawing/2014/main" id="{1EA14705-0BCB-AEEA-AD97-B3E17A45A042}"/>
              </a:ext>
            </a:extLst>
          </p:cNvPr>
          <p:cNvSpPr txBox="1"/>
          <p:nvPr userDrawn="1"/>
        </p:nvSpPr>
        <p:spPr>
          <a:xfrm>
            <a:off x="891813" y="4029164"/>
            <a:ext cx="3422539" cy="90364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377" rtl="0" eaLnBrk="1" fontAlgn="auto" latinLnBrk="0" hangingPunct="1">
              <a:lnSpc>
                <a:spcPct val="120000"/>
              </a:lnSpc>
              <a:spcBef>
                <a:spcPct val="0"/>
              </a:spcBef>
              <a:spcAft>
                <a:spcPct val="0"/>
              </a:spcAft>
              <a:buClrTx/>
              <a:buSzTx/>
              <a:buFontTx/>
              <a:buNone/>
            </a:pPr>
            <a:r>
              <a:rPr kumimoji="0" lang="en-US" altLang="zh-CN"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rPr>
              <a:t>Thank you</a:t>
            </a:r>
            <a:endParaRPr kumimoji="0" lang="zh-CN" altLang="en-US"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endParaRPr>
          </a:p>
        </p:txBody>
      </p:sp>
      <p:grpSp>
        <p:nvGrpSpPr>
          <p:cNvPr id="8" name="Group 7">
            <a:extLst>
              <a:ext uri="{FF2B5EF4-FFF2-40B4-BE49-F238E27FC236}">
                <a16:creationId xmlns:a16="http://schemas.microsoft.com/office/drawing/2014/main" id="{10ED4890-3C16-3E33-1314-7CA5E1875DEA}"/>
              </a:ext>
            </a:extLst>
          </p:cNvPr>
          <p:cNvGrpSpPr/>
          <p:nvPr userDrawn="1"/>
        </p:nvGrpSpPr>
        <p:grpSpPr>
          <a:xfrm>
            <a:off x="9939566" y="131509"/>
            <a:ext cx="2194559" cy="1080000"/>
            <a:chOff x="9997441" y="131509"/>
            <a:chExt cx="2194559" cy="1080000"/>
          </a:xfrm>
        </p:grpSpPr>
        <p:grpSp>
          <p:nvGrpSpPr>
            <p:cNvPr id="4" name="Group 3">
              <a:extLst>
                <a:ext uri="{FF2B5EF4-FFF2-40B4-BE49-F238E27FC236}">
                  <a16:creationId xmlns:a16="http://schemas.microsoft.com/office/drawing/2014/main" id="{D23D8610-139E-055D-B613-86C0D02419CC}"/>
                </a:ext>
              </a:extLst>
            </p:cNvPr>
            <p:cNvGrpSpPr/>
            <p:nvPr/>
          </p:nvGrpSpPr>
          <p:grpSpPr>
            <a:xfrm rot="10800000">
              <a:off x="9997441" y="131509"/>
              <a:ext cx="2194559" cy="1080000"/>
              <a:chOff x="-1354596" y="1053296"/>
              <a:chExt cx="2592377" cy="1152000"/>
            </a:xfrm>
            <a:solidFill>
              <a:srgbClr val="4686C9"/>
            </a:solidFill>
          </p:grpSpPr>
          <p:sp>
            <p:nvSpPr>
              <p:cNvPr id="6" name="Rectangle 5">
                <a:extLst>
                  <a:ext uri="{FF2B5EF4-FFF2-40B4-BE49-F238E27FC236}">
                    <a16:creationId xmlns:a16="http://schemas.microsoft.com/office/drawing/2014/main" id="{6EE210B1-74BC-7137-9DBA-FAEE85C1042C}"/>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Flowchart: Connector 6">
                <a:extLst>
                  <a:ext uri="{FF2B5EF4-FFF2-40B4-BE49-F238E27FC236}">
                    <a16:creationId xmlns:a16="http://schemas.microsoft.com/office/drawing/2014/main" id="{BE030A12-50E2-38B2-5638-BF0844B7F729}"/>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 name="TextBox 4">
              <a:extLst>
                <a:ext uri="{FF2B5EF4-FFF2-40B4-BE49-F238E27FC236}">
                  <a16:creationId xmlns:a16="http://schemas.microsoft.com/office/drawing/2014/main" id="{9BD9D86A-3D98-8F82-5B4A-AB72ABD6484F}"/>
                </a:ext>
              </a:extLst>
            </p:cNvPr>
            <p:cNvSpPr txBox="1"/>
            <p:nvPr/>
          </p:nvSpPr>
          <p:spPr>
            <a:xfrm>
              <a:off x="10317265" y="204282"/>
              <a:ext cx="1757125" cy="8466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76038" y="29114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4556760" y="1096513"/>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4556761" y="1743386"/>
            <a:ext cx="676328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4556760" y="3819674"/>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4556760" y="4466547"/>
            <a:ext cx="676327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2" name="组合 43">
            <a:extLst>
              <a:ext uri="{FF2B5EF4-FFF2-40B4-BE49-F238E27FC236}">
                <a16:creationId xmlns:a16="http://schemas.microsoft.com/office/drawing/2014/main" id="{ECB38A02-1DDE-6888-F8E9-91EA25394B14}"/>
              </a:ext>
            </a:extLst>
          </p:cNvPr>
          <p:cNvGrpSpPr/>
          <p:nvPr userDrawn="1"/>
        </p:nvGrpSpPr>
        <p:grpSpPr>
          <a:xfrm>
            <a:off x="660399" y="2199674"/>
            <a:ext cx="3240000" cy="3240000"/>
            <a:chOff x="4299766" y="5946187"/>
            <a:chExt cx="305647" cy="305644"/>
          </a:xfrm>
        </p:grpSpPr>
        <p:grpSp>
          <p:nvGrpSpPr>
            <p:cNvPr id="22" name="组合 44">
              <a:extLst>
                <a:ext uri="{FF2B5EF4-FFF2-40B4-BE49-F238E27FC236}">
                  <a16:creationId xmlns:a16="http://schemas.microsoft.com/office/drawing/2014/main" id="{1F9C90C8-1B18-808D-C2C4-BFFB53D3501D}"/>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7A1A0806-13F3-270C-B0EA-852A7360F8B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1" name="椭圆 47">
                <a:extLst>
                  <a:ext uri="{FF2B5EF4-FFF2-40B4-BE49-F238E27FC236}">
                    <a16:creationId xmlns:a16="http://schemas.microsoft.com/office/drawing/2014/main" id="{140023CA-CB23-0D2C-24E2-A6DBE3CF5790}"/>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Freeform 45">
              <a:extLst>
                <a:ext uri="{FF2B5EF4-FFF2-40B4-BE49-F238E27FC236}">
                  <a16:creationId xmlns:a16="http://schemas.microsoft.com/office/drawing/2014/main" id="{5A8CDFE4-9F20-1339-B713-BCCD950D9984}"/>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519223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14" name="Group 13">
            <a:extLst>
              <a:ext uri="{FF2B5EF4-FFF2-40B4-BE49-F238E27FC236}">
                <a16:creationId xmlns:a16="http://schemas.microsoft.com/office/drawing/2014/main" id="{B57022DF-508D-E511-3A38-34ED78563EC4}"/>
              </a:ext>
            </a:extLst>
          </p:cNvPr>
          <p:cNvGrpSpPr/>
          <p:nvPr userDrawn="1"/>
        </p:nvGrpSpPr>
        <p:grpSpPr>
          <a:xfrm>
            <a:off x="8128290" y="2229680"/>
            <a:ext cx="2717187" cy="2982885"/>
            <a:chOff x="8128290" y="2229680"/>
            <a:chExt cx="2717187" cy="2982885"/>
          </a:xfrm>
        </p:grpSpPr>
        <p:sp>
          <p:nvSpPr>
            <p:cNvPr id="12" name="矩形: 对角圆角 36">
              <a:extLst>
                <a:ext uri="{FF2B5EF4-FFF2-40B4-BE49-F238E27FC236}">
                  <a16:creationId xmlns:a16="http://schemas.microsoft.com/office/drawing/2014/main" id="{595B5A32-9CD8-BB57-5D4B-123878C40D19}"/>
                </a:ext>
              </a:extLst>
            </p:cNvPr>
            <p:cNvSpPr/>
            <p:nvPr userDrawn="1"/>
          </p:nvSpPr>
          <p:spPr>
            <a:xfrm>
              <a:off x="8128290" y="2229680"/>
              <a:ext cx="2717187" cy="2982885"/>
            </a:xfrm>
            <a:prstGeom prst="round2DiagRect">
              <a:avLst>
                <a:gd name="adj1" fmla="val 50000"/>
                <a:gd name="adj2" fmla="val 0"/>
              </a:avLst>
            </a:prstGeom>
            <a:solidFill>
              <a:srgbClr val="008DCA"/>
            </a:solidFill>
          </p:spPr>
          <p:style>
            <a:lnRef idx="3">
              <a:schemeClr val="lt1"/>
            </a:lnRef>
            <a:fillRef idx="1">
              <a:schemeClr val="accent5"/>
            </a:fillRef>
            <a:effectRef idx="1">
              <a:schemeClr val="accent5"/>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 name="Freeform 39">
              <a:extLst>
                <a:ext uri="{FF2B5EF4-FFF2-40B4-BE49-F238E27FC236}">
                  <a16:creationId xmlns:a16="http://schemas.microsoft.com/office/drawing/2014/main" id="{870C6DF1-A833-2228-8EB9-4A8398B5D824}"/>
                </a:ext>
              </a:extLst>
            </p:cNvPr>
            <p:cNvSpPr>
              <a:spLocks noEditPoints="1"/>
            </p:cNvSpPr>
            <p:nvPr userDrawn="1"/>
          </p:nvSpPr>
          <p:spPr bwMode="auto">
            <a:xfrm>
              <a:off x="8560012" y="2775466"/>
              <a:ext cx="1915076" cy="1823161"/>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rgbClr val="2EA7E0"/>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grpSp>
        <p:nvGrpSpPr>
          <p:cNvPr id="4" name="组合 48">
            <a:extLst>
              <a:ext uri="{FF2B5EF4-FFF2-40B4-BE49-F238E27FC236}">
                <a16:creationId xmlns:a16="http://schemas.microsoft.com/office/drawing/2014/main" id="{A4931A2E-FCC2-002D-3256-4906A6E3C478}"/>
              </a:ext>
            </a:extLst>
          </p:cNvPr>
          <p:cNvGrpSpPr/>
          <p:nvPr userDrawn="1"/>
        </p:nvGrpSpPr>
        <p:grpSpPr>
          <a:xfrm>
            <a:off x="8343250" y="2308441"/>
            <a:ext cx="3240000" cy="3240000"/>
            <a:chOff x="4740390" y="5946187"/>
            <a:chExt cx="305647" cy="305644"/>
          </a:xfrm>
        </p:grpSpPr>
        <p:grpSp>
          <p:nvGrpSpPr>
            <p:cNvPr id="7" name="组合 49">
              <a:extLst>
                <a:ext uri="{FF2B5EF4-FFF2-40B4-BE49-F238E27FC236}">
                  <a16:creationId xmlns:a16="http://schemas.microsoft.com/office/drawing/2014/main" id="{866A97E3-65EB-8F9A-EDC3-59909EEE8332}"/>
                </a:ext>
              </a:extLst>
            </p:cNvPr>
            <p:cNvGrpSpPr/>
            <p:nvPr/>
          </p:nvGrpSpPr>
          <p:grpSpPr>
            <a:xfrm>
              <a:off x="4740390" y="5946187"/>
              <a:ext cx="305647" cy="305644"/>
              <a:chOff x="1517330" y="1125257"/>
              <a:chExt cx="2204282" cy="2204282"/>
            </a:xfrm>
          </p:grpSpPr>
          <p:sp>
            <p:nvSpPr>
              <p:cNvPr id="10" name="椭圆 51">
                <a:extLst>
                  <a:ext uri="{FF2B5EF4-FFF2-40B4-BE49-F238E27FC236}">
                    <a16:creationId xmlns:a16="http://schemas.microsoft.com/office/drawing/2014/main" id="{01811794-BCAD-926B-45DA-48D7507807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椭圆 52">
                <a:extLst>
                  <a:ext uri="{FF2B5EF4-FFF2-40B4-BE49-F238E27FC236}">
                    <a16:creationId xmlns:a16="http://schemas.microsoft.com/office/drawing/2014/main" id="{CAFA8ABF-F688-AD84-2B4E-5DBE18FB2AEC}"/>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 name="Freeform 39">
              <a:extLst>
                <a:ext uri="{FF2B5EF4-FFF2-40B4-BE49-F238E27FC236}">
                  <a16:creationId xmlns:a16="http://schemas.microsoft.com/office/drawing/2014/main" id="{1EFDCA82-AF73-33E9-0820-2F3847842E2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5223320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 name="组合 38">
            <a:extLst>
              <a:ext uri="{FF2B5EF4-FFF2-40B4-BE49-F238E27FC236}">
                <a16:creationId xmlns:a16="http://schemas.microsoft.com/office/drawing/2014/main" id="{0F870DA3-5B01-F71E-9018-8D1DAF1C069F}"/>
              </a:ext>
            </a:extLst>
          </p:cNvPr>
          <p:cNvGrpSpPr/>
          <p:nvPr userDrawn="1"/>
        </p:nvGrpSpPr>
        <p:grpSpPr>
          <a:xfrm>
            <a:off x="746760" y="2237130"/>
            <a:ext cx="3240000" cy="3240000"/>
            <a:chOff x="5638883" y="5946187"/>
            <a:chExt cx="305647" cy="305644"/>
          </a:xfrm>
        </p:grpSpPr>
        <p:grpSp>
          <p:nvGrpSpPr>
            <p:cNvPr id="4" name="组合 39">
              <a:extLst>
                <a:ext uri="{FF2B5EF4-FFF2-40B4-BE49-F238E27FC236}">
                  <a16:creationId xmlns:a16="http://schemas.microsoft.com/office/drawing/2014/main" id="{D00F3826-B199-7DE2-BC25-D93D3FCD4F1B}"/>
                </a:ext>
              </a:extLst>
            </p:cNvPr>
            <p:cNvGrpSpPr/>
            <p:nvPr/>
          </p:nvGrpSpPr>
          <p:grpSpPr>
            <a:xfrm>
              <a:off x="5638883" y="5946187"/>
              <a:ext cx="305647" cy="305644"/>
              <a:chOff x="1517330" y="1125257"/>
              <a:chExt cx="2204282" cy="2204282"/>
            </a:xfrm>
          </p:grpSpPr>
          <p:sp>
            <p:nvSpPr>
              <p:cNvPr id="7" name="椭圆 41">
                <a:extLst>
                  <a:ext uri="{FF2B5EF4-FFF2-40B4-BE49-F238E27FC236}">
                    <a16:creationId xmlns:a16="http://schemas.microsoft.com/office/drawing/2014/main" id="{1C7672FF-FF39-31D8-B138-5540B0E3735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椭圆 42">
                <a:extLst>
                  <a:ext uri="{FF2B5EF4-FFF2-40B4-BE49-F238E27FC236}">
                    <a16:creationId xmlns:a16="http://schemas.microsoft.com/office/drawing/2014/main" id="{5345CFFD-4E4D-D659-47A5-1D1845523FD4}"/>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Freeform 6">
              <a:extLst>
                <a:ext uri="{FF2B5EF4-FFF2-40B4-BE49-F238E27FC236}">
                  <a16:creationId xmlns:a16="http://schemas.microsoft.com/office/drawing/2014/main" id="{025B41AB-EFC9-1813-164E-5B6105A4D61B}"/>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cSld name="Blank">
    <p:spTree>
      <p:nvGrpSpPr>
        <p:cNvPr id="1" name=""/>
        <p:cNvGrpSpPr/>
        <p:nvPr/>
      </p:nvGrpSpPr>
      <p:grpSpPr>
        <a:xfrm>
          <a:off x="0" y="0"/>
          <a:ext cx="0" cy="0"/>
        </a:xfrm>
      </p:grpSpPr>
      <p:pic>
        <p:nvPicPr>
          <p:cNvPr id="9" name="Picture 8">
            <a:extLst>
              <a:ext uri="{FF2B5EF4-FFF2-40B4-BE49-F238E27FC236}">
                <a16:creationId xmlns:a16="http://schemas.microsoft.com/office/drawing/2014/main" id="{F0739591-6F80-03B9-68FB-3302837D5D70}"/>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grpSp>
        <p:nvGrpSpPr>
          <p:cNvPr id="16" name="Group 15">
            <a:extLst>
              <a:ext uri="{FF2B5EF4-FFF2-40B4-BE49-F238E27FC236}">
                <a16:creationId xmlns:a16="http://schemas.microsoft.com/office/drawing/2014/main" id="{125E6B77-A820-60D3-F237-2BB7843B3F46}"/>
              </a:ext>
            </a:extLst>
          </p:cNvPr>
          <p:cNvGrpSpPr/>
          <p:nvPr userDrawn="1"/>
        </p:nvGrpSpPr>
        <p:grpSpPr>
          <a:xfrm>
            <a:off x="9939566" y="131509"/>
            <a:ext cx="2194559" cy="1080000"/>
            <a:chOff x="9997441" y="131509"/>
            <a:chExt cx="2194559" cy="1080000"/>
          </a:xfrm>
        </p:grpSpPr>
        <p:grpSp>
          <p:nvGrpSpPr>
            <p:cNvPr id="17" name="Group 16">
              <a:extLst>
                <a:ext uri="{FF2B5EF4-FFF2-40B4-BE49-F238E27FC236}">
                  <a16:creationId xmlns:a16="http://schemas.microsoft.com/office/drawing/2014/main" id="{60859A5C-723B-0791-E02B-1FC25352E9FA}"/>
                </a:ext>
              </a:extLst>
            </p:cNvPr>
            <p:cNvGrpSpPr/>
            <p:nvPr/>
          </p:nvGrpSpPr>
          <p:grpSpPr>
            <a:xfrm rot="10800000">
              <a:off x="9997441" y="131509"/>
              <a:ext cx="2194559" cy="1080000"/>
              <a:chOff x="-1354596" y="1053296"/>
              <a:chExt cx="2592377" cy="1152000"/>
            </a:xfrm>
            <a:solidFill>
              <a:srgbClr val="4686C9"/>
            </a:solidFill>
          </p:grpSpPr>
          <p:sp>
            <p:nvSpPr>
              <p:cNvPr id="19" name="Rectangle 18">
                <a:extLst>
                  <a:ext uri="{FF2B5EF4-FFF2-40B4-BE49-F238E27FC236}">
                    <a16:creationId xmlns:a16="http://schemas.microsoft.com/office/drawing/2014/main" id="{1D009657-9EC1-E7FF-9505-408AC72E4776}"/>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Flowchart: Connector 19">
                <a:extLst>
                  <a:ext uri="{FF2B5EF4-FFF2-40B4-BE49-F238E27FC236}">
                    <a16:creationId xmlns:a16="http://schemas.microsoft.com/office/drawing/2014/main" id="{F992DE8E-995A-9CF5-35E4-15DA672D25D4}"/>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18" name="TextBox 17">
              <a:extLst>
                <a:ext uri="{FF2B5EF4-FFF2-40B4-BE49-F238E27FC236}">
                  <a16:creationId xmlns:a16="http://schemas.microsoft.com/office/drawing/2014/main" id="{3411BAF4-F369-DF23-0547-8CA0580D84F6}"/>
                </a:ext>
              </a:extLst>
            </p:cNvPr>
            <p:cNvSpPr txBox="1"/>
            <p:nvPr/>
          </p:nvSpPr>
          <p:spPr>
            <a:xfrm>
              <a:off x="10317265" y="204282"/>
              <a:ext cx="1757125" cy="8466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9" r:id="rId6"/>
    <p:sldLayoutId id="2147483730" r:id="rId7"/>
    <p:sldLayoutId id="2147483731" r:id="rId8"/>
    <p:sldLayoutId id="2147483732" r:id="rId9"/>
    <p:sldLayoutId id="2147483733" r:id="rId10"/>
    <p:sldLayoutId id="2147483734" r:id="rId11"/>
    <p:sldLayoutId id="2147483735"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87050105133006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TextBox 14"/>
          <p:cNvSpPr txBox="1"/>
          <p:nvPr/>
        </p:nvSpPr>
        <p:spPr>
          <a:xfrm>
            <a:off x="1087217" y="2900574"/>
            <a:ext cx="9665664" cy="8022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200" b="1">
                <a:solidFill>
                  <a:srgbClr val="003970"/>
                </a:solidFill>
                <a:effectLst>
                  <a:outerShdw blurRad="38100" dist="38100" dir="2700000" algn="tl">
                    <a:srgbClr val="000000">
                      <a:alpha val="43137"/>
                    </a:srgbClr>
                  </a:outerShdw>
                </a:effectLst>
                <a:latin typeface="微软雅黑" pitchFamily="34" charset="-122"/>
                <a:ea typeface="微软雅黑" pitchFamily="34" charset="-122"/>
              </a:rPr>
              <a:t>中医医院中医药养老服务发展</a:t>
            </a:r>
            <a:endParaRPr lang="en-US" altLang="zh-CN" sz="4200" b="1">
              <a:solidFill>
                <a:srgbClr val="003970"/>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3" name="Picture 2">
            <a:extLst>
              <a:ext uri="{FF2B5EF4-FFF2-40B4-BE49-F238E27FC236}">
                <a16:creationId xmlns:a16="http://schemas.microsoft.com/office/drawing/2014/main" id="{73DB93DD-8314-CC2E-0444-E8DC6CC887DB}"/>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33" name="TextBox 32">
            <a:extLst>
              <a:ext uri="{FF2B5EF4-FFF2-40B4-BE49-F238E27FC236}">
                <a16:creationId xmlns:a16="http://schemas.microsoft.com/office/drawing/2014/main" id="{BA9DE6F8-DEE1-44AA-8DB9-F518A08EAD55}"/>
              </a:ext>
            </a:extLst>
          </p:cNvPr>
          <p:cNvSpPr txBox="1"/>
          <p:nvPr/>
        </p:nvSpPr>
        <p:spPr>
          <a:xfrm>
            <a:off x="3136740" y="3108818"/>
            <a:ext cx="8032828"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indent="-685800" defTabSz="914377">
              <a:lnSpc>
                <a:spcPts val="5000"/>
              </a:lnSpc>
              <a:buFont typeface="+mj-lt"/>
              <a:buAutoNum type="arabicPeriod"/>
            </a:pPr>
            <a:r>
              <a:rPr kumimoji="0" lang="zh-CN" altLang="en-US" sz="2200" b="1" i="0" u="none" strike="noStrike" kern="1200" cap="none" spc="0" normalizeH="0" baseline="0" noProof="0">
                <a:ln>
                  <a:noFill/>
                </a:ln>
                <a:effectLst/>
                <a:uLnTx/>
                <a:uFillTx/>
                <a:latin typeface="微软雅黑" pitchFamily="34" charset="-122"/>
                <a:ea typeface="微软雅黑" pitchFamily="34" charset="-122"/>
              </a:rPr>
              <a:t> 中医药养老服务概述
 中医药养老服务发展现状
 中医药养老服务发展面临的挑战
 中医药养老服务发展的前景
 中医药养老服务发展的政策支持
 中医药养老服务发展的措施
 中医药养老服务发展的经验总结
 中医药养老服务发展的未来展望</a:t>
            </a:r>
          </a:p>
        </p:txBody>
      </p:sp>
      <p:grpSp>
        <p:nvGrpSpPr>
          <p:cNvPr id="10" name="组合 1">
            <a:extLst>
              <a:ext uri="{FF2B5EF4-FFF2-40B4-BE49-F238E27FC236}">
                <a16:creationId xmlns:a16="http://schemas.microsoft.com/office/drawing/2014/main" id="{82131953-FF7F-A4AB-6E30-956A37615C41}"/>
              </a:ext>
            </a:extLst>
          </p:cNvPr>
          <p:cNvGrpSpPr/>
          <p:nvPr/>
        </p:nvGrpSpPr>
        <p:grpSpPr>
          <a:xfrm>
            <a:off x="532109" y="191308"/>
            <a:ext cx="1979598" cy="1715045"/>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9591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35952"/>
              <a:ext cx="1655322" cy="439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a:solidFill>
                    <a:schemeClr val="tx1">
                      <a:lumMod val="65000"/>
                      <a:lumOff val="35000"/>
                    </a:schemeClr>
                  </a:solidFill>
                  <a:ea typeface="微软雅黑"/>
                </a:rPr>
                <a:t>目录页</a:t>
              </a:r>
            </a:p>
          </p:txBody>
        </p:sp>
      </p:grpSp>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中医药养老服务概述</a:t>
            </a:r>
          </a:p>
        </p:txBody>
      </p:sp>
      <p:sp>
        <p:nvSpPr>
          <p:cNvPr id="3" name="Subtitle 2"/>
          <p:cNvSpPr>
            <a:spLocks noGrp="1"/>
          </p:cNvSpPr>
          <p:nvPr>
            <p:ph type="subTitle" idx="1"/>
          </p:nvPr>
        </p:nvSpPr>
        <p:spPr/>
        <p:txBody>
          <a:bodyPr/>
          <a:lstStyle/>
          <a:p>
            <a:r>
              <a:t>中医医院中医药养老服务发展</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中医药养老服务概述</a:t>
            </a:r>
          </a:p>
        </p:txBody>
      </p:sp>
      <p:sp>
        <p:nvSpPr>
          <p:cNvPr id="3" name="Text Placeholder 2"/>
          <p:cNvSpPr>
            <a:spLocks noGrp="1"/>
          </p:cNvSpPr>
          <p:nvPr>
            <p:ph type="body" idx="1"/>
          </p:nvPr>
        </p:nvSpPr>
        <p:spPr/>
        <p:txBody>
          <a:bodyPr/>
          <a:lstStyle/>
          <a:p>
            <a:r>
              <a:t>中医药养老服务内涵</a:t>
            </a:r>
          </a:p>
        </p:txBody>
      </p:sp>
      <p:sp>
        <p:nvSpPr>
          <p:cNvPr id="4" name="Content Placeholder 3"/>
          <p:cNvSpPr>
            <a:spLocks noGrp="1"/>
          </p:cNvSpPr>
          <p:nvPr>
            <p:ph sz="half" idx="2"/>
          </p:nvPr>
        </p:nvSpPr>
        <p:spPr/>
        <p:txBody>
          <a:bodyPr/>
          <a:lstStyle/>
          <a:p>
            <a:r>
              <a:t>1. 中医药养老服务是以中医药理论为基础，以中医药技术为手段，以老年人为服务对象，以维护和促进老年人身心健康为目标的一系列服务活动。</a:t>
            </a:r>
          </a:p>
          <a:p>
            <a:r>
              <a:t>2. 中医药养老服务包括中医药预防保健服务、中医药治疗服务、中医药康复服务、中医药护理服务、中医药养生服务等。</a:t>
            </a:r>
          </a:p>
          <a:p>
            <a:r>
              <a:t>3. 中医药养老服务具有独特优势，可以有效解决老年人面临的健康问题，提高老年人生活质量，延长老年人寿命。</a:t>
            </a:r>
          </a:p>
        </p:txBody>
      </p:sp>
      <p:sp>
        <p:nvSpPr>
          <p:cNvPr id="5" name="Text Placeholder 4"/>
          <p:cNvSpPr>
            <a:spLocks noGrp="1"/>
          </p:cNvSpPr>
          <p:nvPr>
            <p:ph type="body" idx="3"/>
          </p:nvPr>
        </p:nvSpPr>
        <p:spPr/>
        <p:txBody>
          <a:bodyPr/>
          <a:lstStyle/>
          <a:p>
            <a:r>
              <a:t>中医药养老服务模式</a:t>
            </a:r>
          </a:p>
        </p:txBody>
      </p:sp>
      <p:sp>
        <p:nvSpPr>
          <p:cNvPr id="6" name="Content Placeholder 5"/>
          <p:cNvSpPr>
            <a:spLocks noGrp="1"/>
          </p:cNvSpPr>
          <p:nvPr>
            <p:ph sz="half" idx="4"/>
          </p:nvPr>
        </p:nvSpPr>
        <p:spPr/>
        <p:txBody>
          <a:bodyPr/>
          <a:lstStyle/>
          <a:p>
            <a:r>
              <a:t>1. 中医药养老服务模式主要有机构养老、社区养老、居家养老三种。</a:t>
            </a:r>
          </a:p>
          <a:p>
            <a:r>
              <a:t>2. 机构养老是以中医医院或其他医疗机构为依托，为老年人提供全日制或半日制照料、医疗、康复等服务的养老模式。</a:t>
            </a:r>
          </a:p>
          <a:p>
            <a:r>
              <a:t>3. 社区养老是以社区为依托，为老年人提供日间照料、上门服务、助餐服务等养老服务。</a:t>
            </a:r>
          </a:p>
          <a:p>
            <a:r>
              <a:t>4. 居家养老是以老年人家庭为依托，为老年人提供上门医疗、护理、康复等养老服务。</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中医药养老服务概述</a:t>
            </a:r>
          </a:p>
        </p:txBody>
      </p:sp>
      <p:sp>
        <p:nvSpPr>
          <p:cNvPr id="3" name="Text Placeholder 2"/>
          <p:cNvSpPr>
            <a:spLocks noGrp="1"/>
          </p:cNvSpPr>
          <p:nvPr>
            <p:ph type="body" idx="1"/>
          </p:nvPr>
        </p:nvSpPr>
        <p:spPr/>
        <p:txBody>
          <a:bodyPr/>
          <a:lstStyle/>
          <a:p>
            <a:r>
              <a:t>中医药养老服务政策</a:t>
            </a:r>
          </a:p>
        </p:txBody>
      </p:sp>
      <p:sp>
        <p:nvSpPr>
          <p:cNvPr id="4" name="Content Placeholder 3"/>
          <p:cNvSpPr>
            <a:spLocks noGrp="1"/>
          </p:cNvSpPr>
          <p:nvPr>
            <p:ph sz="half" idx="2"/>
          </p:nvPr>
        </p:nvSpPr>
        <p:spPr/>
        <p:txBody>
          <a:bodyPr/>
          <a:lstStyle/>
          <a:p>
            <a:r>
              <a:t>1. 国家层面，出台了多项政策支持中医药养老服务发展，包括《关于促进中医药传承创新发展的意见》、《中医药法》、《老年人权益保障法》等。</a:t>
            </a:r>
          </a:p>
          <a:p>
            <a:r>
              <a:t>2. 地方层面，各省、市、自治区也出台了多项政策支持中医药养老服务发展，包括《中医药养老服务机构设置标准》、《中医药养老服务管理办法》等。</a:t>
            </a:r>
          </a:p>
          <a:p>
            <a:r>
              <a:t>3. 这些政策为中医药养老服务发展提供了法律保障和政策支持。</a:t>
            </a:r>
          </a:p>
        </p:txBody>
      </p:sp>
      <p:sp>
        <p:nvSpPr>
          <p:cNvPr id="5" name="Text Placeholder 4"/>
          <p:cNvSpPr>
            <a:spLocks noGrp="1"/>
          </p:cNvSpPr>
          <p:nvPr>
            <p:ph type="body" idx="3"/>
          </p:nvPr>
        </p:nvSpPr>
        <p:spPr/>
        <p:txBody>
          <a:bodyPr/>
          <a:lstStyle/>
          <a:p>
            <a:r>
              <a:t>中医药养老服务发展趋势</a:t>
            </a:r>
          </a:p>
        </p:txBody>
      </p:sp>
      <p:sp>
        <p:nvSpPr>
          <p:cNvPr id="6" name="Content Placeholder 5"/>
          <p:cNvSpPr>
            <a:spLocks noGrp="1"/>
          </p:cNvSpPr>
          <p:nvPr>
            <p:ph sz="half" idx="4"/>
          </p:nvPr>
        </p:nvSpPr>
        <p:spPr/>
        <p:txBody>
          <a:bodyPr/>
          <a:lstStyle/>
          <a:p>
            <a:r>
              <a:t>1. 中医药养老服务将朝着多元化、专业化、规模化、信息化、智能化的方向发展。</a:t>
            </a:r>
          </a:p>
          <a:p>
            <a:r>
              <a:t>2. 中医药养老服务将与其他养老服务相结合，形成综合性养老服务体系。</a:t>
            </a:r>
          </a:p>
          <a:p>
            <a:r>
              <a:t>3. 中医药养老服务将成为我国养老服务体系的重要组成部分。</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中医药养老服务概述</a:t>
            </a:r>
          </a:p>
        </p:txBody>
      </p:sp>
      <p:sp>
        <p:nvSpPr>
          <p:cNvPr id="3" name="Text Placeholder 2"/>
          <p:cNvSpPr>
            <a:spLocks noGrp="1"/>
          </p:cNvSpPr>
          <p:nvPr>
            <p:ph type="body" idx="1"/>
          </p:nvPr>
        </p:nvSpPr>
        <p:spPr/>
        <p:txBody>
          <a:bodyPr/>
          <a:lstStyle/>
          <a:p>
            <a:r>
              <a:t>中医药养老服务面临的挑战</a:t>
            </a:r>
          </a:p>
        </p:txBody>
      </p:sp>
      <p:sp>
        <p:nvSpPr>
          <p:cNvPr id="4" name="Content Placeholder 3"/>
          <p:cNvSpPr>
            <a:spLocks noGrp="1"/>
          </p:cNvSpPr>
          <p:nvPr>
            <p:ph sz="half" idx="2"/>
          </p:nvPr>
        </p:nvSpPr>
        <p:spPr/>
        <p:txBody>
          <a:bodyPr/>
          <a:lstStyle/>
          <a:p>
            <a:r>
              <a:t>1. 中医药养老服务人才短缺。</a:t>
            </a:r>
          </a:p>
          <a:p>
            <a:r>
              <a:t>2. 中医药养老服务机构缺乏规范管理。</a:t>
            </a:r>
          </a:p>
          <a:p>
            <a:r>
              <a:t>3. 中医药养老服务费用偏高。</a:t>
            </a:r>
          </a:p>
          <a:p>
            <a:r>
              <a:t>4. 中医药养老服务宣传力度不够。</a:t>
            </a:r>
          </a:p>
        </p:txBody>
      </p:sp>
      <p:sp>
        <p:nvSpPr>
          <p:cNvPr id="5" name="Text Placeholder 4"/>
          <p:cNvSpPr>
            <a:spLocks noGrp="1"/>
          </p:cNvSpPr>
          <p:nvPr>
            <p:ph type="body" idx="3"/>
          </p:nvPr>
        </p:nvSpPr>
        <p:spPr/>
        <p:txBody>
          <a:bodyPr/>
          <a:lstStyle/>
          <a:p>
            <a:r>
              <a:t>中医药养老服务发展建议</a:t>
            </a:r>
          </a:p>
        </p:txBody>
      </p:sp>
      <p:sp>
        <p:nvSpPr>
          <p:cNvPr id="6" name="Content Placeholder 5"/>
          <p:cNvSpPr>
            <a:spLocks noGrp="1"/>
          </p:cNvSpPr>
          <p:nvPr>
            <p:ph sz="half" idx="4"/>
          </p:nvPr>
        </p:nvSpPr>
        <p:spPr/>
        <p:txBody>
          <a:bodyPr/>
          <a:lstStyle/>
          <a:p>
            <a:r>
              <a:t>1. 加强中医药养老服务人才培养。</a:t>
            </a:r>
          </a:p>
          <a:p>
            <a:r>
              <a:t>2. 加强中医药养老服务机构规范管理。</a:t>
            </a:r>
          </a:p>
          <a:p>
            <a:r>
              <a:t>3. 降低中医药养老服务费用。</a:t>
            </a:r>
          </a:p>
          <a:p>
            <a:r>
              <a:t>4. 加大中医药养老服务宣传力度。</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中医药养老服务发展现状</a:t>
            </a:r>
          </a:p>
        </p:txBody>
      </p:sp>
      <p:sp>
        <p:nvSpPr>
          <p:cNvPr id="3" name="Subtitle 2"/>
          <p:cNvSpPr>
            <a:spLocks noGrp="1"/>
          </p:cNvSpPr>
          <p:nvPr>
            <p:ph type="subTitle" idx="1"/>
          </p:nvPr>
        </p:nvSpPr>
        <p:spPr/>
        <p:txBody>
          <a:bodyPr/>
          <a:lstStyle/>
          <a:p>
            <a:r>
              <a:t>中医医院中医药养老服务发展</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中医药养老服务发展现状</a:t>
            </a:r>
          </a:p>
        </p:txBody>
      </p:sp>
      <p:sp>
        <p:nvSpPr>
          <p:cNvPr id="3" name="Text Placeholder 2"/>
          <p:cNvSpPr>
            <a:spLocks noGrp="1"/>
          </p:cNvSpPr>
          <p:nvPr>
            <p:ph type="body" idx="1"/>
          </p:nvPr>
        </p:nvSpPr>
        <p:spPr/>
        <p:txBody>
          <a:bodyPr/>
          <a:lstStyle/>
          <a:p>
            <a:r>
              <a:t>中医药养老服务政策法规建设</a:t>
            </a:r>
          </a:p>
        </p:txBody>
      </p:sp>
      <p:sp>
        <p:nvSpPr>
          <p:cNvPr id="4" name="Content Placeholder 3"/>
          <p:cNvSpPr>
            <a:spLocks noGrp="1"/>
          </p:cNvSpPr>
          <p:nvPr>
            <p:ph sz="half" idx="2"/>
          </p:nvPr>
        </p:nvSpPr>
        <p:spPr/>
        <p:txBody>
          <a:bodyPr/>
          <a:lstStyle/>
          <a:p>
            <a:r>
              <a:t>1. 国家层面重视中医药养老服务发展，相关政策法规逐步完善。</a:t>
            </a:r>
          </a:p>
          <a:p>
            <a:r>
              <a:t>2. 省级层面积极推进中医药养老服务发展，出台相关政策措施。</a:t>
            </a:r>
          </a:p>
          <a:p>
            <a:r>
              <a:t>3. 市级层面积极探索中医药养老服务发展新模式、新方法。</a:t>
            </a:r>
          </a:p>
        </p:txBody>
      </p:sp>
      <p:sp>
        <p:nvSpPr>
          <p:cNvPr id="5" name="Text Placeholder 4"/>
          <p:cNvSpPr>
            <a:spLocks noGrp="1"/>
          </p:cNvSpPr>
          <p:nvPr>
            <p:ph type="body" idx="3"/>
          </p:nvPr>
        </p:nvSpPr>
        <p:spPr/>
        <p:txBody>
          <a:bodyPr/>
          <a:lstStyle/>
          <a:p>
            <a:r>
              <a:t>中医药养老服务人才队伍建设</a:t>
            </a:r>
          </a:p>
        </p:txBody>
      </p:sp>
      <p:sp>
        <p:nvSpPr>
          <p:cNvPr id="6" name="Content Placeholder 5"/>
          <p:cNvSpPr>
            <a:spLocks noGrp="1"/>
          </p:cNvSpPr>
          <p:nvPr>
            <p:ph sz="half" idx="4"/>
          </p:nvPr>
        </p:nvSpPr>
        <p:spPr/>
        <p:txBody>
          <a:bodyPr/>
          <a:lstStyle/>
          <a:p>
            <a:r>
              <a:t>1. 中医药养老服务人才队伍建设取得一定成效，但仍需加强。</a:t>
            </a:r>
          </a:p>
          <a:p>
            <a:r>
              <a:t>2. 鼓励和支持医学院校开设中医药养老服务相关专业。</a:t>
            </a:r>
          </a:p>
          <a:p>
            <a:r>
              <a:t>3. 加强中医药养老服务人才的继续教育和培训。</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中医药养老服务发展现状</a:t>
            </a:r>
          </a:p>
        </p:txBody>
      </p:sp>
      <p:sp>
        <p:nvSpPr>
          <p:cNvPr id="3" name="Text Placeholder 2"/>
          <p:cNvSpPr>
            <a:spLocks noGrp="1"/>
          </p:cNvSpPr>
          <p:nvPr>
            <p:ph type="body" idx="1"/>
          </p:nvPr>
        </p:nvSpPr>
        <p:spPr/>
        <p:txBody>
          <a:bodyPr/>
          <a:lstStyle/>
          <a:p>
            <a:r>
              <a:t>中医药养老服务模式创新</a:t>
            </a:r>
          </a:p>
        </p:txBody>
      </p:sp>
      <p:sp>
        <p:nvSpPr>
          <p:cNvPr id="4" name="Content Placeholder 3"/>
          <p:cNvSpPr>
            <a:spLocks noGrp="1"/>
          </p:cNvSpPr>
          <p:nvPr>
            <p:ph sz="half" idx="2"/>
          </p:nvPr>
        </p:nvSpPr>
        <p:spPr/>
        <p:txBody>
          <a:bodyPr/>
          <a:lstStyle/>
          <a:p>
            <a:r>
              <a:t>1. 中医药养老服务模式创新取得一定成效，涌现出多种模式。</a:t>
            </a:r>
          </a:p>
          <a:p>
            <a:r>
              <a:t>2. 积极探索中医药养老服务与其他养老服务相结合的新模式。</a:t>
            </a:r>
          </a:p>
          <a:p>
            <a:r>
              <a:t>3. 加强中医药养老服务模式的示范推广和复制。</a:t>
            </a:r>
          </a:p>
        </p:txBody>
      </p:sp>
      <p:sp>
        <p:nvSpPr>
          <p:cNvPr id="5" name="Text Placeholder 4"/>
          <p:cNvSpPr>
            <a:spLocks noGrp="1"/>
          </p:cNvSpPr>
          <p:nvPr>
            <p:ph type="body" idx="3"/>
          </p:nvPr>
        </p:nvSpPr>
        <p:spPr/>
        <p:txBody>
          <a:bodyPr/>
          <a:lstStyle/>
          <a:p>
            <a:r>
              <a:t>中医药养老服务质量与标准建设</a:t>
            </a:r>
          </a:p>
        </p:txBody>
      </p:sp>
      <p:sp>
        <p:nvSpPr>
          <p:cNvPr id="6" name="Content Placeholder 5"/>
          <p:cNvSpPr>
            <a:spLocks noGrp="1"/>
          </p:cNvSpPr>
          <p:nvPr>
            <p:ph sz="half" idx="4"/>
          </p:nvPr>
        </p:nvSpPr>
        <p:spPr/>
        <p:txBody>
          <a:bodyPr/>
          <a:lstStyle/>
          <a:p>
            <a:r>
              <a:t>1. 中医药养老服务质量与标准建设取得一定成果。</a:t>
            </a:r>
          </a:p>
          <a:p>
            <a:r>
              <a:t>2. 加强中医药养老服务质量与标准的监管。</a:t>
            </a:r>
          </a:p>
          <a:p>
            <a:r>
              <a:t>3. 建立健全中医药养老服务质量与标准的考核评价机制。</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中医药养老服务发展现状</a:t>
            </a:r>
          </a:p>
        </p:txBody>
      </p:sp>
      <p:sp>
        <p:nvSpPr>
          <p:cNvPr id="3" name="Text Placeholder 2"/>
          <p:cNvSpPr>
            <a:spLocks noGrp="1"/>
          </p:cNvSpPr>
          <p:nvPr>
            <p:ph type="body" idx="1"/>
          </p:nvPr>
        </p:nvSpPr>
        <p:spPr/>
        <p:txBody>
          <a:bodyPr/>
          <a:lstStyle/>
          <a:p>
            <a:r>
              <a:t>中医药养老服务科研与学术交流</a:t>
            </a:r>
          </a:p>
        </p:txBody>
      </p:sp>
      <p:sp>
        <p:nvSpPr>
          <p:cNvPr id="4" name="Content Placeholder 3"/>
          <p:cNvSpPr>
            <a:spLocks noGrp="1"/>
          </p:cNvSpPr>
          <p:nvPr>
            <p:ph sz="half" idx="2"/>
          </p:nvPr>
        </p:nvSpPr>
        <p:spPr/>
        <p:txBody>
          <a:bodyPr/>
          <a:lstStyle/>
          <a:p>
            <a:r>
              <a:t>1. 中医药养老服务科研与学术交流取得一定成果。</a:t>
            </a:r>
          </a:p>
          <a:p>
            <a:r>
              <a:t>2. 加强中医药养老服务科研与学术交流的国际合作。</a:t>
            </a:r>
          </a:p>
          <a:p>
            <a:r>
              <a:t>3. 积极探索中医药养老服务科研与学术交流的新形式。</a:t>
            </a:r>
          </a:p>
        </p:txBody>
      </p:sp>
      <p:sp>
        <p:nvSpPr>
          <p:cNvPr id="5" name="Text Placeholder 4"/>
          <p:cNvSpPr>
            <a:spLocks noGrp="1"/>
          </p:cNvSpPr>
          <p:nvPr>
            <p:ph type="body" idx="3"/>
          </p:nvPr>
        </p:nvSpPr>
        <p:spPr/>
        <p:txBody>
          <a:bodyPr/>
          <a:lstStyle/>
          <a:p>
            <a:r>
              <a:t>中医药养老服务产业发展</a:t>
            </a:r>
          </a:p>
        </p:txBody>
      </p:sp>
      <p:sp>
        <p:nvSpPr>
          <p:cNvPr id="6" name="Content Placeholder 5"/>
          <p:cNvSpPr>
            <a:spLocks noGrp="1"/>
          </p:cNvSpPr>
          <p:nvPr>
            <p:ph sz="half" idx="4"/>
          </p:nvPr>
        </p:nvSpPr>
        <p:spPr/>
        <p:txBody>
          <a:bodyPr/>
          <a:lstStyle/>
          <a:p>
            <a:r>
              <a:t>1. 中医药养老服务产业取得一定发展。</a:t>
            </a:r>
          </a:p>
          <a:p>
            <a:r>
              <a:t>2. 加强中医药养老服务产业的规范和监管。</a:t>
            </a:r>
          </a:p>
          <a:p>
            <a:r>
              <a:t>3. 鼓励和支持社会资本参与中医药养老服务产业的发展。</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中医药养老服务发展面临的挑战</a:t>
            </a:r>
          </a:p>
        </p:txBody>
      </p:sp>
      <p:sp>
        <p:nvSpPr>
          <p:cNvPr id="3" name="Subtitle 2"/>
          <p:cNvSpPr>
            <a:spLocks noGrp="1"/>
          </p:cNvSpPr>
          <p:nvPr>
            <p:ph type="subTitle" idx="1"/>
          </p:nvPr>
        </p:nvSpPr>
        <p:spPr/>
        <p:txBody>
          <a:bodyPr/>
          <a:lstStyle/>
          <a:p>
            <a:r>
              <a:t>中医医院中医药养老服务发展</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中医药养老服务发展面临的挑战</a:t>
            </a:r>
          </a:p>
        </p:txBody>
      </p:sp>
      <p:sp>
        <p:nvSpPr>
          <p:cNvPr id="3" name="Text Placeholder 2"/>
          <p:cNvSpPr>
            <a:spLocks noGrp="1"/>
          </p:cNvSpPr>
          <p:nvPr>
            <p:ph type="body" idx="1"/>
          </p:nvPr>
        </p:nvSpPr>
        <p:spPr/>
        <p:txBody>
          <a:bodyPr/>
          <a:lstStyle/>
          <a:p>
            <a:r>
              <a:t>人才短缺：</a:t>
            </a:r>
          </a:p>
        </p:txBody>
      </p:sp>
      <p:sp>
        <p:nvSpPr>
          <p:cNvPr id="4" name="Content Placeholder 3"/>
          <p:cNvSpPr>
            <a:spLocks noGrp="1"/>
          </p:cNvSpPr>
          <p:nvPr>
            <p:ph sz="half" idx="2"/>
          </p:nvPr>
        </p:nvSpPr>
        <p:spPr/>
        <p:txBody>
          <a:bodyPr/>
          <a:lstStyle/>
          <a:p>
            <a:r>
              <a:t>1. 中医药养老服务专业人才培养体系滞后，缺乏系统化、规范化的培训机制，导致中医药养老服务人才供给不足。</a:t>
            </a:r>
          </a:p>
          <a:p>
            <a:r>
              <a:t>2. 中医药养老服务人才队伍结构不合理，高层次人才、复合型人才匮乏，难以满足中医药养老服务发展的需要。</a:t>
            </a:r>
          </a:p>
          <a:p>
            <a:r>
              <a:t>3. 中医药养老服务人才流动性大，难以留住和吸引优秀人才，影响中医药养老服务质量的提升。</a:t>
            </a:r>
          </a:p>
        </p:txBody>
      </p:sp>
      <p:sp>
        <p:nvSpPr>
          <p:cNvPr id="5" name="Text Placeholder 4"/>
          <p:cNvSpPr>
            <a:spLocks noGrp="1"/>
          </p:cNvSpPr>
          <p:nvPr>
            <p:ph type="body" idx="3"/>
          </p:nvPr>
        </p:nvSpPr>
        <p:spPr/>
        <p:txBody>
          <a:bodyPr/>
          <a:lstStyle/>
          <a:p>
            <a:r>
              <a:t>服务标准体系缺失：</a:t>
            </a:r>
          </a:p>
        </p:txBody>
      </p:sp>
      <p:sp>
        <p:nvSpPr>
          <p:cNvPr id="6" name="Content Placeholder 5"/>
          <p:cNvSpPr>
            <a:spLocks noGrp="1"/>
          </p:cNvSpPr>
          <p:nvPr>
            <p:ph sz="half" idx="4"/>
          </p:nvPr>
        </p:nvSpPr>
        <p:spPr/>
        <p:txBody>
          <a:bodyPr/>
          <a:lstStyle/>
          <a:p>
            <a:r>
              <a:t>1. 中医药养老服务缺乏统一的标准和规范，导致服务质量参差不齐，难以保障服务质量。</a:t>
            </a:r>
          </a:p>
          <a:p>
            <a:r>
              <a:t>2. 中医药养老服务缺乏有效的评估体系，难以对服务质量进行客观评价，影响中医药养老服务的发展。</a:t>
            </a:r>
          </a:p>
          <a:p>
            <a:r>
              <a:t>3. 中医药养老服务缺乏有效的监督机制，难以对服务质量进行有效监管，影响中医药养老服务的质量和发展。</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中医药养老服务发展面临的挑战</a:t>
            </a:r>
          </a:p>
        </p:txBody>
      </p:sp>
      <p:sp>
        <p:nvSpPr>
          <p:cNvPr id="3" name="Text Placeholder 2"/>
          <p:cNvSpPr>
            <a:spLocks noGrp="1"/>
          </p:cNvSpPr>
          <p:nvPr>
            <p:ph type="body" idx="1"/>
          </p:nvPr>
        </p:nvSpPr>
        <p:spPr/>
        <p:txBody>
          <a:bodyPr/>
          <a:lstStyle/>
          <a:p>
            <a:r>
              <a:t>服务模式单一：</a:t>
            </a:r>
          </a:p>
        </p:txBody>
      </p:sp>
      <p:sp>
        <p:nvSpPr>
          <p:cNvPr id="4" name="Content Placeholder 3"/>
          <p:cNvSpPr>
            <a:spLocks noGrp="1"/>
          </p:cNvSpPr>
          <p:nvPr>
            <p:ph sz="half" idx="2"/>
          </p:nvPr>
        </p:nvSpPr>
        <p:spPr/>
        <p:txBody>
          <a:bodyPr/>
          <a:lstStyle/>
          <a:p>
            <a:r>
              <a:t>1. 中医药养老服务模式单一，缺乏多样化和个性化的服务，难以满足不同老年人的需求。</a:t>
            </a:r>
          </a:p>
          <a:p>
            <a:r>
              <a:t>2. 中医药养老服务缺乏创新性和前瞻性，难以适应老年人口结构的变化和需求的变化。</a:t>
            </a:r>
          </a:p>
          <a:p>
            <a:r>
              <a:t>3. 中医药养老服务缺乏与其他养老服务模式的整合，难以形成综合性的养老服务体系。</a:t>
            </a:r>
          </a:p>
        </p:txBody>
      </p:sp>
      <p:sp>
        <p:nvSpPr>
          <p:cNvPr id="5" name="Text Placeholder 4"/>
          <p:cNvSpPr>
            <a:spLocks noGrp="1"/>
          </p:cNvSpPr>
          <p:nvPr>
            <p:ph type="body" idx="3"/>
          </p:nvPr>
        </p:nvSpPr>
        <p:spPr/>
        <p:txBody>
          <a:bodyPr/>
          <a:lstStyle/>
          <a:p>
            <a:r>
              <a:t>服务体系不完善：</a:t>
            </a:r>
          </a:p>
        </p:txBody>
      </p:sp>
      <p:sp>
        <p:nvSpPr>
          <p:cNvPr id="6" name="Content Placeholder 5"/>
          <p:cNvSpPr>
            <a:spLocks noGrp="1"/>
          </p:cNvSpPr>
          <p:nvPr>
            <p:ph sz="half" idx="4"/>
          </p:nvPr>
        </p:nvSpPr>
        <p:spPr/>
        <p:txBody>
          <a:bodyPr/>
          <a:lstStyle/>
          <a:p>
            <a:r>
              <a:t>1. 中医药养老服务体系不完善，缺乏统一的规划和管理，难以形成有效的服务网络。</a:t>
            </a:r>
          </a:p>
          <a:p>
            <a:r>
              <a:t>2. 中医药养老服务缺乏有效的资金保障机制，难以满足中医药养老服务发展的需要。</a:t>
            </a:r>
          </a:p>
          <a:p>
            <a:r>
              <a:t>3. 中医药养老服务缺乏有效的政策支持，难以促进中医药养老服务的发展。</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中医药养老服务发展面临的挑战</a:t>
            </a:r>
          </a:p>
        </p:txBody>
      </p:sp>
      <p:sp>
        <p:nvSpPr>
          <p:cNvPr id="3" name="Text Placeholder 2"/>
          <p:cNvSpPr>
            <a:spLocks noGrp="1"/>
          </p:cNvSpPr>
          <p:nvPr>
            <p:ph type="body" idx="1"/>
          </p:nvPr>
        </p:nvSpPr>
        <p:spPr/>
        <p:txBody>
          <a:bodyPr/>
          <a:lstStyle/>
          <a:p>
            <a:r>
              <a:t>服务管理落后：</a:t>
            </a:r>
          </a:p>
        </p:txBody>
      </p:sp>
      <p:sp>
        <p:nvSpPr>
          <p:cNvPr id="4" name="Content Placeholder 3"/>
          <p:cNvSpPr>
            <a:spLocks noGrp="1"/>
          </p:cNvSpPr>
          <p:nvPr>
            <p:ph sz="half" idx="2"/>
          </p:nvPr>
        </p:nvSpPr>
        <p:spPr/>
        <p:txBody>
          <a:bodyPr/>
          <a:lstStyle/>
          <a:p>
            <a:r>
              <a:t>1. 中医药养老服务管理落后，缺乏有效的管理制度和管理机制，难以保证服务质量。</a:t>
            </a:r>
          </a:p>
          <a:p>
            <a:r>
              <a:t>2. 中医药养老服务缺乏有效的风险管理机制，难以防范和化解服务风险，影响服务质量和安全。</a:t>
            </a:r>
          </a:p>
          <a:p>
            <a:r>
              <a:t>3. 中医药养老服务缺乏有效的绩效管理机制，难以对服务质量进行有效评估和改进。</a:t>
            </a:r>
          </a:p>
        </p:txBody>
      </p:sp>
      <p:sp>
        <p:nvSpPr>
          <p:cNvPr id="5" name="Text Placeholder 4"/>
          <p:cNvSpPr>
            <a:spLocks noGrp="1"/>
          </p:cNvSpPr>
          <p:nvPr>
            <p:ph type="body" idx="3"/>
          </p:nvPr>
        </p:nvSpPr>
        <p:spPr/>
        <p:txBody>
          <a:bodyPr/>
          <a:lstStyle/>
          <a:p>
            <a:r>
              <a:t>服务评价机制不健全：</a:t>
            </a:r>
          </a:p>
        </p:txBody>
      </p:sp>
      <p:sp>
        <p:nvSpPr>
          <p:cNvPr id="6" name="Content Placeholder 5"/>
          <p:cNvSpPr>
            <a:spLocks noGrp="1"/>
          </p:cNvSpPr>
          <p:nvPr>
            <p:ph sz="half" idx="4"/>
          </p:nvPr>
        </p:nvSpPr>
        <p:spPr/>
        <p:txBody>
          <a:bodyPr/>
          <a:lstStyle/>
          <a:p>
            <a:r>
              <a:t>1. 中医药养老服务评价机制不健全，缺乏统一的评价标准和方法，难以对服务质量进行客观评价。</a:t>
            </a:r>
          </a:p>
          <a:p>
            <a:r>
              <a:t>2. 中医药养老服务缺乏有效的监督机制，难以对服务质量进行有效监督，影响服务质量和安全。</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中医药养老服务发展的前景</a:t>
            </a:r>
          </a:p>
        </p:txBody>
      </p:sp>
      <p:sp>
        <p:nvSpPr>
          <p:cNvPr id="3" name="Subtitle 2"/>
          <p:cNvSpPr>
            <a:spLocks noGrp="1"/>
          </p:cNvSpPr>
          <p:nvPr>
            <p:ph type="subTitle" idx="1"/>
          </p:nvPr>
        </p:nvSpPr>
        <p:spPr/>
        <p:txBody>
          <a:bodyPr/>
          <a:lstStyle/>
          <a:p>
            <a:r>
              <a:t>中医医院中医药养老服务发展</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中医药养老服务发展的前景</a:t>
            </a:r>
          </a:p>
        </p:txBody>
      </p:sp>
      <p:sp>
        <p:nvSpPr>
          <p:cNvPr id="3" name="Text Placeholder 2"/>
          <p:cNvSpPr>
            <a:spLocks noGrp="1"/>
          </p:cNvSpPr>
          <p:nvPr>
            <p:ph type="body" idx="1"/>
          </p:nvPr>
        </p:nvSpPr>
        <p:spPr/>
        <p:txBody>
          <a:bodyPr/>
          <a:lstStyle/>
          <a:p>
            <a:r>
              <a:t>中医药养老服务与健康促进</a:t>
            </a:r>
          </a:p>
        </p:txBody>
      </p:sp>
      <p:sp>
        <p:nvSpPr>
          <p:cNvPr id="4" name="Content Placeholder 3"/>
          <p:cNvSpPr>
            <a:spLocks noGrp="1"/>
          </p:cNvSpPr>
          <p:nvPr>
            <p:ph sz="half" idx="2"/>
          </p:nvPr>
        </p:nvSpPr>
        <p:spPr/>
        <p:txBody>
          <a:bodyPr/>
          <a:lstStyle/>
          <a:p>
            <a:r>
              <a:t>1. 中医药养老服务与健康促进可以有效提高老年人的生活质量。通过中医药的调理，可以帮助老年人改善身体状况，延缓衰老，预防疾病，从而提高他们的生活质量。</a:t>
            </a:r>
          </a:p>
          <a:p>
            <a:r>
              <a:t>2. 中医药养老服务与健康促进可以帮助老年人更好地适应老龄化进程。在老龄化进程中，老年人会出现各种各样的问题，如身体功能下降、心理问题等。中医药养老服务与健康促进可以帮助老年人更好地适应这些问题，提高他们的心理健康水平，从而更好地适应老龄化进程。</a:t>
            </a:r>
          </a:p>
          <a:p>
            <a:r>
              <a:t>3. 中医药养老服务与健康促进可以为老年人提供一个积极的老龄化环境。中医药养老服务与健康促进可以为老年人提供一个积极的老龄化环境，让他们在老龄化进程中仍然能够保持积极的心态，享受生活。</a:t>
            </a:r>
          </a:p>
        </p:txBody>
      </p:sp>
      <p:sp>
        <p:nvSpPr>
          <p:cNvPr id="5" name="Text Placeholder 4"/>
          <p:cNvSpPr>
            <a:spLocks noGrp="1"/>
          </p:cNvSpPr>
          <p:nvPr>
            <p:ph type="body" idx="3"/>
          </p:nvPr>
        </p:nvSpPr>
        <p:spPr/>
        <p:txBody>
          <a:bodyPr/>
          <a:lstStyle/>
          <a:p>
            <a:r>
              <a:t>中医药养老服务与疾病预防</a:t>
            </a:r>
          </a:p>
        </p:txBody>
      </p:sp>
      <p:sp>
        <p:nvSpPr>
          <p:cNvPr id="6" name="Content Placeholder 5"/>
          <p:cNvSpPr>
            <a:spLocks noGrp="1"/>
          </p:cNvSpPr>
          <p:nvPr>
            <p:ph sz="half" idx="4"/>
          </p:nvPr>
        </p:nvSpPr>
        <p:spPr/>
        <p:txBody>
          <a:bodyPr/>
          <a:lstStyle/>
          <a:p>
            <a:r>
              <a:t>1. 中医药养老服务与疾病预防可以有效降低老年人患病的风险。通过中医药的调理，可以帮助老年人提高免疫力，增强身体抵抗力，从而降低患病的风险。</a:t>
            </a:r>
          </a:p>
          <a:p>
            <a:r>
              <a:t>2. 中医药养老服务与疾病预防可以帮助老年人更好地控制慢性疾病。对于已经患有慢性疾病的老年人，中医药养老服务与疾病预防可以帮助他们更好地控制病情，防止病情恶化，从而提高他们的生活质量。</a:t>
            </a:r>
          </a:p>
          <a:p>
            <a:r>
              <a:t>3. 中医药养老服务与疾病预防可以帮助老年人延缓衰老进程。通过中医药的调理，可以帮助老年人延缓衰老进程，让他们保持更年轻的身体状况，从而提高他们的生活质量。</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中医药养老服务发展的前景</a:t>
            </a:r>
          </a:p>
        </p:txBody>
      </p:sp>
      <p:sp>
        <p:nvSpPr>
          <p:cNvPr id="3" name="Text Placeholder 2"/>
          <p:cNvSpPr>
            <a:spLocks noGrp="1"/>
          </p:cNvSpPr>
          <p:nvPr>
            <p:ph type="body" idx="1"/>
          </p:nvPr>
        </p:nvSpPr>
        <p:spPr/>
        <p:txBody>
          <a:bodyPr/>
          <a:lstStyle/>
          <a:p>
            <a:r>
              <a:t>中医药养老服务与康复护理</a:t>
            </a:r>
          </a:p>
        </p:txBody>
      </p:sp>
      <p:sp>
        <p:nvSpPr>
          <p:cNvPr id="4" name="Content Placeholder 3"/>
          <p:cNvSpPr>
            <a:spLocks noGrp="1"/>
          </p:cNvSpPr>
          <p:nvPr>
            <p:ph sz="half" idx="2"/>
          </p:nvPr>
        </p:nvSpPr>
        <p:spPr/>
        <p:txBody>
          <a:bodyPr/>
          <a:lstStyle/>
          <a:p>
            <a:r>
              <a:t>1. 中医药养老服务与康复护理可以帮助老年人更快地康复。通过中医药的调理，可以帮助老年人更快地康复，缩短住院时间，从而降低医疗费用。</a:t>
            </a:r>
          </a:p>
          <a:p>
            <a:r>
              <a:t>2. 中医药养老服务与康复护理可以帮助老年人更好地恢复功能。对于因疾病或意外受伤而导致功能障碍的老年人，中医药养老服务与康复护理可以帮助他们更好地恢复功能，提高他们的生活质量。</a:t>
            </a:r>
          </a:p>
          <a:p>
            <a:r>
              <a:t>3. 中医药养老服务与康复护理可以帮助老年人更好地适应新的生活环境。对于因疾病或意外受伤而需要入住养老院的老年人，中医药养老服务与康复护理可以帮助他们更好地适应新的生活环境，提高他们的生活质量。</a:t>
            </a:r>
          </a:p>
        </p:txBody>
      </p:sp>
      <p:sp>
        <p:nvSpPr>
          <p:cNvPr id="5" name="Text Placeholder 4"/>
          <p:cNvSpPr>
            <a:spLocks noGrp="1"/>
          </p:cNvSpPr>
          <p:nvPr>
            <p:ph type="body" idx="3"/>
          </p:nvPr>
        </p:nvSpPr>
        <p:spPr/>
        <p:txBody>
          <a:bodyPr/>
          <a:lstStyle/>
          <a:p>
            <a:r>
              <a:t>中医药养老服务与心理健康</a:t>
            </a:r>
          </a:p>
        </p:txBody>
      </p:sp>
      <p:sp>
        <p:nvSpPr>
          <p:cNvPr id="6" name="Content Placeholder 5"/>
          <p:cNvSpPr>
            <a:spLocks noGrp="1"/>
          </p:cNvSpPr>
          <p:nvPr>
            <p:ph sz="half" idx="4"/>
          </p:nvPr>
        </p:nvSpPr>
        <p:spPr/>
        <p:txBody>
          <a:bodyPr/>
          <a:lstStyle/>
          <a:p>
            <a:r>
              <a:t>1. 中医药养老服务与心理健康可以帮助老年人缓解心理压力。通过中医药的调理，可以帮助老年人缓解心理压力，改善睡眠质量，从而提高他们的生活质量。</a:t>
            </a:r>
          </a:p>
          <a:p>
            <a:r>
              <a:t>2. 中医药养老服务与心理健康可以帮助老年人更好地适应老龄化进程。在老龄化进程中，老年人会出现各种各样的心理问题，如孤独感、焦虑感等。中医药养老服务与心理健康可以帮助老年人更好地适应这些心理问题，提高他们的心理健康水平，从而更好地适应老龄化进程。</a:t>
            </a:r>
          </a:p>
          <a:p>
            <a:r>
              <a:t>3. 中医药养老服务与心理健康可以帮助老年人延缓认知功能衰退。通过中医药的调理，可以帮助老年人延缓认知功能衰退，保持更清晰的头脑，从而提高他们的生活质量。</a:t>
            </a: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https://d.book118.com/287050105133006040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114</Paragraphs>
  <Slides>18</Slides>
  <Notes>0</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18</vt:i4>
      </vt:variant>
    </vt:vector>
  </HeadingPairs>
  <TitlesOfParts>
    <vt:vector baseType="lpstr" size="29">
      <vt:lpstr>Arial</vt:lpstr>
      <vt:lpstr>Calibri</vt:lpstr>
      <vt:lpstr>黑体</vt:lpstr>
      <vt:lpstr>微软雅黑</vt:lpstr>
      <vt:lpstr>Wingdings</vt:lpstr>
      <vt:lpstr>Franklin Gothic Book</vt:lpstr>
      <vt:lpstr>宋体</vt:lpstr>
      <vt:lpstr>仿宋_GB2312</vt:lpstr>
      <vt:lpstr>Agency FB</vt:lpstr>
      <vt:lpstr>Adobe 宋体 Std L</vt:lpstr>
      <vt:lpstr>Office Theme</vt:lpstr>
      <vt:lpstr>PowerPoint Presentation</vt:lpstr>
      <vt:lpstr>PowerPoint Presentation</vt:lpstr>
      <vt:lpstr> 中医药养老服务概述</vt:lpstr>
      <vt:lpstr> 中医药养老服务概述</vt:lpstr>
      <vt:lpstr> 中医药养老服务概述</vt:lpstr>
      <vt:lpstr> 中医药养老服务概述</vt:lpstr>
      <vt:lpstr> 中医药养老服务发展现状</vt:lpstr>
      <vt:lpstr> 中医药养老服务发展现状</vt:lpstr>
      <vt:lpstr> 中医药养老服务发展现状</vt:lpstr>
      <vt:lpstr> 中医药养老服务发展现状</vt:lpstr>
      <vt:lpstr> 中医药养老服务发展面临的挑战</vt:lpstr>
      <vt:lpstr> 中医药养老服务发展面临的挑战</vt:lpstr>
      <vt:lpstr> 中医药养老服务发展面临的挑战</vt:lpstr>
      <vt:lpstr> 中医药养老服务发展面临的挑战</vt:lpstr>
      <vt:lpstr> 中医药养老服务发展的前景</vt:lpstr>
      <vt:lpstr> 中医药养老服务发展的前景</vt:lpstr>
      <vt:lpstr> 中医药养老服务发展的前景</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2024-09-13T05:02:30.428</cp:lastPrinted>
  <dcterms:created xsi:type="dcterms:W3CDTF">2024-09-12T21:02:30Z</dcterms:created>
  <dcterms:modified xsi:type="dcterms:W3CDTF">2024-09-12T21:02:32Z</dcterms:modified>
</cp:coreProperties>
</file>