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31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B529F7-E023-45C9-8B8E-213204E57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CAC2E0-A145-400C-AB5F-144273B69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69C255-1E2F-4F81-9DF7-745B9EAFE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588F28-E85A-433A-BDFB-1F3CBD4BA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D14974-1719-4880-8869-EEA07E8AB9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828D8A-311A-4E40-AFF2-9E39F5B15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2F3198-B1F9-4254-9342-1479C08D91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4FF684-BC68-4673-B216-F152E5765E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A626A9-C0B0-4A41-A7CC-AD330985B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74DD4-E646-41BD-9D7F-7727D8FC4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EF3E2-FAF2-40FD-B6A0-9997D2933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tags" Target="../tags/tag171.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18" Type="http://schemas.openxmlformats.org/officeDocument/2006/relationships/tags" Target="../tags/tag217.xml" /><Relationship Id="rId19" Type="http://schemas.openxmlformats.org/officeDocument/2006/relationships/tags" Target="../tags/tag218.xml" /><Relationship Id="rId2" Type="http://schemas.openxmlformats.org/officeDocument/2006/relationships/tags" Target="../tags/tag201.xml" /><Relationship Id="rId20" Type="http://schemas.openxmlformats.org/officeDocument/2006/relationships/tags" Target="../tags/tag219.xml" /><Relationship Id="rId21" Type="http://schemas.openxmlformats.org/officeDocument/2006/relationships/tags" Target="../tags/tag220.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16" Type="http://schemas.openxmlformats.org/officeDocument/2006/relationships/tags" Target="../tags/tag238.xml" /><Relationship Id="rId17" Type="http://schemas.openxmlformats.org/officeDocument/2006/relationships/tags" Target="../tags/tag239.xml" /><Relationship Id="rId18" Type="http://schemas.openxmlformats.org/officeDocument/2006/relationships/tags" Target="../tags/tag240.xml" /><Relationship Id="rId19" Type="http://schemas.openxmlformats.org/officeDocument/2006/relationships/tags" Target="../tags/tag241.xml" /><Relationship Id="rId2" Type="http://schemas.openxmlformats.org/officeDocument/2006/relationships/tags" Target="../tags/tag224.xml" /><Relationship Id="rId20" Type="http://schemas.openxmlformats.org/officeDocument/2006/relationships/tags" Target="../tags/tag242.xml" /><Relationship Id="rId21" Type="http://schemas.openxmlformats.org/officeDocument/2006/relationships/tags" Target="../tags/tag243.xml" /><Relationship Id="rId22" Type="http://schemas.openxmlformats.org/officeDocument/2006/relationships/tags" Target="../tags/tag244.xml" /><Relationship Id="rId23" Type="http://schemas.openxmlformats.org/officeDocument/2006/relationships/tags" Target="../tags/tag245.xml" /><Relationship Id="rId24" Type="http://schemas.openxmlformats.org/officeDocument/2006/relationships/tags" Target="../tags/tag246.xml" /><Relationship Id="rId25" Type="http://schemas.openxmlformats.org/officeDocument/2006/relationships/tags" Target="../tags/tag247.xml" /><Relationship Id="rId26" Type="http://schemas.openxmlformats.org/officeDocument/2006/relationships/tags" Target="../tags/tag248.xml" /><Relationship Id="rId27" Type="http://schemas.openxmlformats.org/officeDocument/2006/relationships/tags" Target="../tags/tag249.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18" Type="http://schemas.openxmlformats.org/officeDocument/2006/relationships/tags" Target="../tags/tag266.xml" /><Relationship Id="rId19" Type="http://schemas.openxmlformats.org/officeDocument/2006/relationships/tags" Target="../tags/tag267.xml" /><Relationship Id="rId2" Type="http://schemas.openxmlformats.org/officeDocument/2006/relationships/tags" Target="../tags/tag250.xml" /><Relationship Id="rId20" Type="http://schemas.openxmlformats.org/officeDocument/2006/relationships/tags" Target="../tags/tag268.xml" /><Relationship Id="rId21" Type="http://schemas.openxmlformats.org/officeDocument/2006/relationships/tags" Target="../tags/tag269.xml" /><Relationship Id="rId22" Type="http://schemas.openxmlformats.org/officeDocument/2006/relationships/tags" Target="../tags/tag270.xml" /><Relationship Id="rId23" Type="http://schemas.openxmlformats.org/officeDocument/2006/relationships/tags" Target="../tags/tag271.xml" /><Relationship Id="rId24" Type="http://schemas.openxmlformats.org/officeDocument/2006/relationships/tags" Target="../tags/tag272.xml" /><Relationship Id="rId25" Type="http://schemas.openxmlformats.org/officeDocument/2006/relationships/tags" Target="../tags/tag273.xml" /><Relationship Id="rId26" Type="http://schemas.openxmlformats.org/officeDocument/2006/relationships/tags" Target="../tags/tag274.xml" /><Relationship Id="rId27" Type="http://schemas.openxmlformats.org/officeDocument/2006/relationships/tags" Target="../tags/tag275.xml" /><Relationship Id="rId28" Type="http://schemas.openxmlformats.org/officeDocument/2006/relationships/tags" Target="../tags/tag276.xml" /><Relationship Id="rId29" Type="http://schemas.openxmlformats.org/officeDocument/2006/relationships/tags" Target="../tags/tag277.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tags" Target="../tags/tag295.xml" /><Relationship Id="rId17" Type="http://schemas.openxmlformats.org/officeDocument/2006/relationships/tags" Target="../tags/tag296.xml" /><Relationship Id="rId18" Type="http://schemas.openxmlformats.org/officeDocument/2006/relationships/tags" Target="../tags/tag297.xml" /><Relationship Id="rId19" Type="http://schemas.openxmlformats.org/officeDocument/2006/relationships/tags" Target="../tags/tag298.xml" /><Relationship Id="rId2" Type="http://schemas.openxmlformats.org/officeDocument/2006/relationships/tags" Target="../tags/tag281.xml" /><Relationship Id="rId20" Type="http://schemas.openxmlformats.org/officeDocument/2006/relationships/tags" Target="../tags/tag299.xml" /><Relationship Id="rId21" Type="http://schemas.openxmlformats.org/officeDocument/2006/relationships/tags" Target="../tags/tag300.xml" /><Relationship Id="rId22" Type="http://schemas.openxmlformats.org/officeDocument/2006/relationships/tags" Target="../tags/tag301.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13" Type="http://schemas.openxmlformats.org/officeDocument/2006/relationships/tags" Target="../tags/tag313.xml" /><Relationship Id="rId14" Type="http://schemas.openxmlformats.org/officeDocument/2006/relationships/tags" Target="../tags/tag314.xml" /><Relationship Id="rId15" Type="http://schemas.openxmlformats.org/officeDocument/2006/relationships/tags" Target="../tags/tag315.xml" /><Relationship Id="rId16" Type="http://schemas.openxmlformats.org/officeDocument/2006/relationships/tags" Target="../tags/tag316.xml" /><Relationship Id="rId17" Type="http://schemas.openxmlformats.org/officeDocument/2006/relationships/tags" Target="../tags/tag317.xml" /><Relationship Id="rId2" Type="http://schemas.openxmlformats.org/officeDocument/2006/relationships/tags" Target="../tags/tag302.xml" /><Relationship Id="rId3" Type="http://schemas.openxmlformats.org/officeDocument/2006/relationships/tags" Target="../tags/tag303.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 Id="rId7" Type="http://schemas.openxmlformats.org/officeDocument/2006/relationships/tags" Target="../tags/tag307.xml" /><Relationship Id="rId8" Type="http://schemas.openxmlformats.org/officeDocument/2006/relationships/tags" Target="../tags/tag308.xml" /><Relationship Id="rId9" Type="http://schemas.openxmlformats.org/officeDocument/2006/relationships/tags" Target="../tags/tag30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6306202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踝和足多处肌肉和肌腱损伤的查房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汇报人：_</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踝和足多处肌肉和肌腱损伤的相关知识</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踝和足多处肌肉和肌腱损伤的相关知识</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定义和病因</a:t>
            </a:r>
            <a:endParaRPr lang="zh-CN" altLang="en-US"/>
          </a:p>
        </p:txBody>
      </p:sp>
      <p:sp>
        <p:nvSpPr>
          <p:cNvPr id="21"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踝和足多处肌肉和肌腱损伤是指踝关节和足部多处肌肉和肌腱受到损伤，包括扭伤、拉伤、撕裂等。</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病因包括运动损伤、意外伤害、长期重复性动作、肌肉疲劳、年龄增长等。</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踝和足多处肌肉和肌腱损伤可能导致疼痛、肿胀、活动受限、关节不稳等症状。</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及时诊断和治疗对于恢复踝和足功能至关重要。</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分类和症状</a:t>
            </a:r>
            <a:endParaRPr lang="zh-CN" altLang="en-US"/>
          </a:p>
        </p:txBody>
      </p:sp>
      <p:sp>
        <p:nvSpPr>
          <p:cNvPr id="8" name="矩形 7"/>
          <p:cNvSpPr/>
          <p:nvPr>
            <p:custDataLst>
              <p:tags r:id="rId2"/>
            </p:custDataLst>
          </p:nvPr>
        </p:nvSpPr>
        <p:spPr>
          <a:xfrm>
            <a:off x="1690539" y="1427227"/>
            <a:ext cx="1569559" cy="19595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1690539" y="1427227"/>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838200" y="1623182"/>
            <a:ext cx="3276538" cy="2007430"/>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2128556" y="1381120"/>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01</a:t>
            </a:r>
            <a:endParaRPr lang="en-US" sz="28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972679" y="2120113"/>
            <a:ext cx="3017672" cy="1369566"/>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踝关节扭伤：最常见的踝关节损伤，包括内翻和外翻扭伤，可能导致疼痛、肿胀、活动受限等症状。</a:t>
            </a:r>
            <a:endParaRPr lang="zh-CN" altLang="en-US" sz="2000" spc="150">
              <a:solidFill>
                <a:schemeClr val="tx1">
                  <a:lumMod val="75000"/>
                  <a:lumOff val="25000"/>
                </a:schemeClr>
              </a:solidFill>
              <a:uFillTx/>
              <a:latin typeface="+mn-ea"/>
            </a:endParaRPr>
          </a:p>
        </p:txBody>
      </p:sp>
      <p:sp>
        <p:nvSpPr>
          <p:cNvPr id="96" name="矩形 95"/>
          <p:cNvSpPr/>
          <p:nvPr>
            <p:custDataLst>
              <p:tags r:id="rId7"/>
            </p:custDataLst>
          </p:nvPr>
        </p:nvSpPr>
        <p:spPr>
          <a:xfrm>
            <a:off x="5311861" y="1427227"/>
            <a:ext cx="1569559" cy="195955"/>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5311861" y="1427227"/>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4458241" y="1623182"/>
            <a:ext cx="3276538" cy="2007430"/>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5749237" y="1381120"/>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02</a:t>
            </a:r>
            <a:endParaRPr lang="en-US" sz="28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4593360" y="2120113"/>
            <a:ext cx="3017672" cy="1369566"/>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跟腱断裂：跟腱是连接小腿肌肉和脚跟的肌腱，断裂可能导致疼痛、肿胀、无法站立等症状。</a:t>
            </a:r>
            <a:endParaRPr lang="zh-CN" altLang="en-US" sz="2000" spc="150">
              <a:solidFill>
                <a:schemeClr val="tx1">
                  <a:lumMod val="75000"/>
                  <a:lumOff val="25000"/>
                </a:schemeClr>
              </a:solidFill>
              <a:uFillTx/>
              <a:latin typeface="+mn-ea"/>
            </a:endParaRPr>
          </a:p>
        </p:txBody>
      </p:sp>
      <p:sp>
        <p:nvSpPr>
          <p:cNvPr id="101" name="矩形 100"/>
          <p:cNvSpPr/>
          <p:nvPr>
            <p:custDataLst>
              <p:tags r:id="rId12"/>
            </p:custDataLst>
          </p:nvPr>
        </p:nvSpPr>
        <p:spPr>
          <a:xfrm>
            <a:off x="8077641" y="1623182"/>
            <a:ext cx="3276538" cy="2007430"/>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6" name="矩形 105"/>
          <p:cNvSpPr/>
          <p:nvPr>
            <p:custDataLst>
              <p:tags r:id="rId13"/>
            </p:custDataLst>
          </p:nvPr>
        </p:nvSpPr>
        <p:spPr>
          <a:xfrm>
            <a:off x="8931261" y="1427227"/>
            <a:ext cx="1569559" cy="195955"/>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0" name="Isosceles"/>
          <p:cNvSpPr/>
          <p:nvPr>
            <p:custDataLst>
              <p:tags r:id="rId14"/>
            </p:custDataLst>
          </p:nvPr>
        </p:nvSpPr>
        <p:spPr>
          <a:xfrm>
            <a:off x="8931261" y="1427227"/>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9368637" y="1381120"/>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03</a:t>
            </a:r>
            <a:endParaRPr lang="en-US" sz="28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8212760" y="2120113"/>
            <a:ext cx="3017672" cy="1369566"/>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足底筋膜炎：足底筋膜是足底的一层结缔组织，炎症可能导致疼痛、肿胀、行走困难等症状。</a:t>
            </a:r>
            <a:endParaRPr lang="zh-CN" altLang="en-US" sz="2000" spc="150">
              <a:solidFill>
                <a:schemeClr val="tx1">
                  <a:lumMod val="75000"/>
                  <a:lumOff val="25000"/>
                </a:schemeClr>
              </a:solidFill>
              <a:uFillTx/>
              <a:latin typeface="+mn-ea"/>
            </a:endParaRPr>
          </a:p>
        </p:txBody>
      </p:sp>
      <p:sp>
        <p:nvSpPr>
          <p:cNvPr id="116" name="矩形 115"/>
          <p:cNvSpPr/>
          <p:nvPr>
            <p:custDataLst>
              <p:tags r:id="rId17"/>
            </p:custDataLst>
          </p:nvPr>
        </p:nvSpPr>
        <p:spPr>
          <a:xfrm>
            <a:off x="1690539" y="3958630"/>
            <a:ext cx="1569559" cy="19595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1690539" y="3957989"/>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838200" y="4153944"/>
            <a:ext cx="3276538" cy="2007430"/>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2128556" y="3911882"/>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04</a:t>
            </a:r>
            <a:endParaRPr lang="en-US" sz="28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72679" y="4650235"/>
            <a:ext cx="3017672" cy="1369566"/>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胫骨后肌肌腱炎：胫骨后肌肌腱连接小腿肌肉和足部，炎症可能导致疼痛、肿胀、行走困难等症状。</a:t>
            </a:r>
            <a:endParaRPr lang="zh-CN" altLang="en-US" sz="2000" spc="150">
              <a:solidFill>
                <a:schemeClr val="tx1">
                  <a:lumMod val="75000"/>
                  <a:lumOff val="25000"/>
                </a:schemeClr>
              </a:solidFill>
              <a:uFillTx/>
              <a:latin typeface="+mn-ea"/>
            </a:endParaRPr>
          </a:p>
        </p:txBody>
      </p:sp>
      <p:sp>
        <p:nvSpPr>
          <p:cNvPr id="4" name="矩形 3"/>
          <p:cNvSpPr/>
          <p:nvPr>
            <p:custDataLst>
              <p:tags r:id="rId22"/>
            </p:custDataLst>
          </p:nvPr>
        </p:nvSpPr>
        <p:spPr>
          <a:xfrm>
            <a:off x="5311220" y="3958630"/>
            <a:ext cx="1569559" cy="19595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Isosceles"/>
          <p:cNvSpPr/>
          <p:nvPr>
            <p:custDataLst>
              <p:tags r:id="rId23"/>
            </p:custDataLst>
          </p:nvPr>
        </p:nvSpPr>
        <p:spPr>
          <a:xfrm>
            <a:off x="5311220" y="3957989"/>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 name="矩形 9"/>
          <p:cNvSpPr/>
          <p:nvPr>
            <p:custDataLst>
              <p:tags r:id="rId24"/>
            </p:custDataLst>
          </p:nvPr>
        </p:nvSpPr>
        <p:spPr>
          <a:xfrm>
            <a:off x="4458241" y="4153944"/>
            <a:ext cx="3276538" cy="2007430"/>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5"/>
            </p:custDataLst>
          </p:nvPr>
        </p:nvSpPr>
        <p:spPr>
          <a:xfrm flipH="1">
            <a:off x="5749237" y="3911882"/>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05</a:t>
            </a:r>
            <a:endParaRPr lang="en-US" sz="2800" b="1" spc="300">
              <a:solidFill>
                <a:schemeClr val="lt1">
                  <a:lumMod val="100000"/>
                </a:schemeClr>
              </a:solidFill>
              <a:latin typeface="+mn-ea"/>
              <a:cs typeface="Montserrat Black"/>
            </a:endParaRPr>
          </a:p>
        </p:txBody>
      </p:sp>
      <p:sp>
        <p:nvSpPr>
          <p:cNvPr id="13" name="TextBox 21"/>
          <p:cNvSpPr txBox="1"/>
          <p:nvPr>
            <p:custDataLst>
              <p:tags r:id="rId26"/>
            </p:custDataLst>
          </p:nvPr>
        </p:nvSpPr>
        <p:spPr>
          <a:xfrm flipH="1">
            <a:off x="4593360" y="4650235"/>
            <a:ext cx="3017672" cy="1369566"/>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踝关节不稳：踝关节周围肌肉和韧带损伤可能导致踝关节不稳，表现为反复扭伤、疼痛、肿胀等症状。</a:t>
            </a:r>
            <a:endParaRPr lang="zh-CN" altLang="en-US" sz="2000" spc="150">
              <a:solidFill>
                <a:schemeClr val="tx1">
                  <a:lumMod val="75000"/>
                  <a:lumOff val="25000"/>
                </a:schemeClr>
              </a:solidFill>
              <a:uFillTx/>
              <a:latin typeface="+mn-ea"/>
            </a:endParaRPr>
          </a:p>
        </p:txBody>
      </p:sp>
      <p:sp>
        <p:nvSpPr>
          <p:cNvPr id="19" name="矩形 18"/>
          <p:cNvSpPr/>
          <p:nvPr>
            <p:custDataLst>
              <p:tags r:id="rId27"/>
            </p:custDataLst>
          </p:nvPr>
        </p:nvSpPr>
        <p:spPr>
          <a:xfrm>
            <a:off x="8930621" y="3957989"/>
            <a:ext cx="1569559" cy="195955"/>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1" name="Isosceles"/>
          <p:cNvSpPr/>
          <p:nvPr>
            <p:custDataLst>
              <p:tags r:id="rId28"/>
            </p:custDataLst>
          </p:nvPr>
        </p:nvSpPr>
        <p:spPr>
          <a:xfrm>
            <a:off x="8930621" y="3957989"/>
            <a:ext cx="1569559" cy="588505"/>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2" name="矩形 21"/>
          <p:cNvSpPr/>
          <p:nvPr>
            <p:custDataLst>
              <p:tags r:id="rId29"/>
            </p:custDataLst>
          </p:nvPr>
        </p:nvSpPr>
        <p:spPr>
          <a:xfrm>
            <a:off x="8077641" y="4153944"/>
            <a:ext cx="3276538" cy="2007430"/>
          </a:xfrm>
          <a:prstGeom prst="rect">
            <a:avLst/>
          </a:prstGeom>
          <a:solidFill>
            <a:schemeClr val="accent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3"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30"/>
            </p:custDataLst>
          </p:nvPr>
        </p:nvSpPr>
        <p:spPr>
          <a:xfrm flipH="1">
            <a:off x="9368637" y="3911242"/>
            <a:ext cx="698649" cy="550082"/>
          </a:xfrm>
          <a:prstGeom prst="rect">
            <a:avLst/>
          </a:prstGeom>
          <a:noFill/>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06</a:t>
            </a:r>
            <a:endParaRPr lang="en-US" sz="2800" b="1" spc="300">
              <a:solidFill>
                <a:schemeClr val="lt1">
                  <a:lumMod val="100000"/>
                </a:schemeClr>
              </a:solidFill>
              <a:latin typeface="+mn-ea"/>
              <a:cs typeface="Montserrat Black"/>
            </a:endParaRPr>
          </a:p>
        </p:txBody>
      </p:sp>
      <p:sp>
        <p:nvSpPr>
          <p:cNvPr id="24" name="TextBox 21"/>
          <p:cNvSpPr txBox="1"/>
          <p:nvPr>
            <p:custDataLst>
              <p:tags r:id="rId31"/>
            </p:custDataLst>
          </p:nvPr>
        </p:nvSpPr>
        <p:spPr>
          <a:xfrm flipH="1">
            <a:off x="8212760" y="4649595"/>
            <a:ext cx="3017672" cy="136956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pc="150">
                <a:solidFill>
                  <a:schemeClr val="tx1">
                    <a:lumMod val="75000"/>
                    <a:lumOff val="25000"/>
                  </a:schemeClr>
                </a:solidFill>
                <a:uFillTx/>
                <a:latin typeface="+mn-ea"/>
              </a:rPr>
              <a:t>足部骨折：足部骨骼损伤可能导致疼痛、肿胀、无法行走等症状。</a:t>
            </a:r>
            <a:endParaRPr lang="zh-CN" altLang="en-US" spc="150">
              <a:solidFill>
                <a:schemeClr val="tx1">
                  <a:lumMod val="75000"/>
                  <a:lumOff val="25000"/>
                </a:schemeClr>
              </a:solidFill>
              <a:uFillTx/>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诊断和治疗</a:t>
            </a:r>
            <a:endParaRPr lang="zh-CN" altLang="en-US"/>
          </a:p>
        </p:txBody>
      </p:sp>
      <p:sp>
        <p:nvSpPr>
          <p:cNvPr id="12" name="任意多边形: 形状 11"/>
          <p:cNvSpPr/>
          <p:nvPr>
            <p:custDataLst>
              <p:tags r:id="rId2"/>
            </p:custDataLst>
          </p:nvPr>
        </p:nvSpPr>
        <p:spPr>
          <a:xfrm>
            <a:off x="869790" y="1784677"/>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71450" y="2026306"/>
            <a:ext cx="4652114" cy="1076127"/>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0"/>
          <p:cNvSpPr txBox="1"/>
          <p:nvPr>
            <p:custDataLst>
              <p:tags r:id="rId4"/>
            </p:custDataLst>
          </p:nvPr>
        </p:nvSpPr>
        <p:spPr>
          <a:xfrm>
            <a:off x="1229508" y="2127439"/>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诊断方法：包括临床检查、影像学检查和实验室检查等</a:t>
            </a:r>
            <a:endParaRPr lang="zh-CN" altLang="en-US" spc="150">
              <a:latin typeface="+mn-ea"/>
              <a:sym typeface="+mn-ea"/>
            </a:endParaRPr>
          </a:p>
        </p:txBody>
      </p:sp>
      <p:sp>
        <p:nvSpPr>
          <p:cNvPr id="18" name="标题 5"/>
          <p:cNvSpPr>
            <a:spLocks noGrp="1"/>
          </p:cNvSpPr>
          <p:nvPr>
            <p:custDataLst>
              <p:tags r:id="rId5"/>
            </p:custDataLst>
          </p:nvPr>
        </p:nvSpPr>
        <p:spPr>
          <a:xfrm>
            <a:off x="1071450" y="1389229"/>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869790" y="3322261"/>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7"/>
            </p:custDataLst>
          </p:nvPr>
        </p:nvSpPr>
        <p:spPr>
          <a:xfrm>
            <a:off x="1071450" y="3563889"/>
            <a:ext cx="4652114" cy="1076127"/>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文本框 10"/>
          <p:cNvSpPr txBox="1"/>
          <p:nvPr>
            <p:custDataLst>
              <p:tags r:id="rId8"/>
            </p:custDataLst>
          </p:nvPr>
        </p:nvSpPr>
        <p:spPr>
          <a:xfrm>
            <a:off x="1229508" y="3665022"/>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保守治疗：包括休息、冰敷、加压包扎、抬高患肢等</a:t>
            </a:r>
            <a:endParaRPr lang="zh-CN" altLang="en-US" spc="150">
              <a:latin typeface="+mn-ea"/>
              <a:sym typeface="+mn-ea"/>
            </a:endParaRPr>
          </a:p>
        </p:txBody>
      </p:sp>
      <p:sp>
        <p:nvSpPr>
          <p:cNvPr id="26" name="标题 5"/>
          <p:cNvSpPr>
            <a:spLocks noGrp="1"/>
          </p:cNvSpPr>
          <p:nvPr>
            <p:custDataLst>
              <p:tags r:id="rId9"/>
            </p:custDataLst>
          </p:nvPr>
        </p:nvSpPr>
        <p:spPr>
          <a:xfrm>
            <a:off x="1071450" y="2927418"/>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28" name="任意多边形: 形状 27"/>
          <p:cNvSpPr/>
          <p:nvPr>
            <p:custDataLst>
              <p:tags r:id="rId10"/>
            </p:custDataLst>
          </p:nvPr>
        </p:nvSpPr>
        <p:spPr>
          <a:xfrm>
            <a:off x="3664571" y="4859844"/>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矩形 29"/>
          <p:cNvSpPr/>
          <p:nvPr>
            <p:custDataLst>
              <p:tags r:id="rId11"/>
            </p:custDataLst>
          </p:nvPr>
        </p:nvSpPr>
        <p:spPr>
          <a:xfrm>
            <a:off x="3866231" y="5102079"/>
            <a:ext cx="4652114" cy="1076127"/>
          </a:xfrm>
          <a:prstGeom prst="rect">
            <a:avLst/>
          </a:prstGeom>
          <a:solidFill>
            <a:schemeClr val="bg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文本框 10"/>
          <p:cNvSpPr txBox="1"/>
          <p:nvPr>
            <p:custDataLst>
              <p:tags r:id="rId12"/>
            </p:custDataLst>
          </p:nvPr>
        </p:nvSpPr>
        <p:spPr>
          <a:xfrm>
            <a:off x="4024289" y="5202606"/>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康复治疗：包括物理治疗、运动疗法、作业疗法等</a:t>
            </a:r>
            <a:endParaRPr lang="zh-CN" altLang="en-US" spc="150">
              <a:latin typeface="+mn-ea"/>
              <a:sym typeface="+mn-ea"/>
            </a:endParaRPr>
          </a:p>
        </p:txBody>
      </p:sp>
      <p:sp>
        <p:nvSpPr>
          <p:cNvPr id="34" name="标题 5"/>
          <p:cNvSpPr>
            <a:spLocks noGrp="1"/>
          </p:cNvSpPr>
          <p:nvPr>
            <p:custDataLst>
              <p:tags r:id="rId13"/>
            </p:custDataLst>
          </p:nvPr>
        </p:nvSpPr>
        <p:spPr>
          <a:xfrm>
            <a:off x="3866231" y="4465002"/>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5">
                    <a:lumMod val="50000"/>
                  </a:schemeClr>
                </a:solidFill>
                <a:latin typeface="+mn-ea"/>
                <a:ea typeface="+mn-ea"/>
              </a:rPr>
              <a:t>05</a:t>
            </a:r>
            <a:endParaRPr lang="en-US" altLang="zh-CN" sz="3200" b="1" spc="300">
              <a:solidFill>
                <a:schemeClr val="accent5">
                  <a:lumMod val="50000"/>
                </a:schemeClr>
              </a:solidFill>
              <a:latin typeface="+mn-ea"/>
              <a:ea typeface="+mn-ea"/>
            </a:endParaRPr>
          </a:p>
        </p:txBody>
      </p:sp>
      <p:sp>
        <p:nvSpPr>
          <p:cNvPr id="36" name="任意多边形: 形状 35"/>
          <p:cNvSpPr/>
          <p:nvPr>
            <p:custDataLst>
              <p:tags r:id="rId14"/>
            </p:custDataLst>
          </p:nvPr>
        </p:nvSpPr>
        <p:spPr>
          <a:xfrm>
            <a:off x="6467830" y="175984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矩形 37"/>
          <p:cNvSpPr/>
          <p:nvPr>
            <p:custDataLst>
              <p:tags r:id="rId15"/>
            </p:custDataLst>
          </p:nvPr>
        </p:nvSpPr>
        <p:spPr>
          <a:xfrm>
            <a:off x="6670096" y="2001477"/>
            <a:ext cx="4652114" cy="1076127"/>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文本框 10"/>
          <p:cNvSpPr txBox="1"/>
          <p:nvPr>
            <p:custDataLst>
              <p:tags r:id="rId16"/>
            </p:custDataLst>
          </p:nvPr>
        </p:nvSpPr>
        <p:spPr>
          <a:xfrm>
            <a:off x="6828154" y="210261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治疗方法：包括保守治疗、手术治疗和康复治疗等</a:t>
            </a:r>
            <a:endParaRPr lang="zh-CN" altLang="en-US" spc="150">
              <a:latin typeface="+mn-ea"/>
              <a:sym typeface="+mn-ea"/>
            </a:endParaRPr>
          </a:p>
        </p:txBody>
      </p:sp>
      <p:sp>
        <p:nvSpPr>
          <p:cNvPr id="42" name="标题 5"/>
          <p:cNvSpPr>
            <a:spLocks noGrp="1"/>
          </p:cNvSpPr>
          <p:nvPr>
            <p:custDataLst>
              <p:tags r:id="rId17"/>
            </p:custDataLst>
          </p:nvPr>
        </p:nvSpPr>
        <p:spPr>
          <a:xfrm>
            <a:off x="6670096" y="1364400"/>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8"/>
            </p:custDataLst>
          </p:nvPr>
        </p:nvSpPr>
        <p:spPr>
          <a:xfrm>
            <a:off x="6467830" y="330469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矩形 45"/>
          <p:cNvSpPr/>
          <p:nvPr>
            <p:custDataLst>
              <p:tags r:id="rId19"/>
            </p:custDataLst>
          </p:nvPr>
        </p:nvSpPr>
        <p:spPr>
          <a:xfrm>
            <a:off x="6670096" y="3546327"/>
            <a:ext cx="4652114" cy="1076127"/>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文本框 10"/>
          <p:cNvSpPr txBox="1"/>
          <p:nvPr>
            <p:custDataLst>
              <p:tags r:id="rId20"/>
            </p:custDataLst>
          </p:nvPr>
        </p:nvSpPr>
        <p:spPr>
          <a:xfrm>
            <a:off x="6828154" y="364746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手术治疗：包括修复损伤、重建肌腱、关节融合等</a:t>
            </a:r>
            <a:endParaRPr lang="zh-CN" altLang="en-US" spc="150">
              <a:latin typeface="+mn-ea"/>
              <a:sym typeface="+mn-ea"/>
            </a:endParaRPr>
          </a:p>
        </p:txBody>
      </p:sp>
      <p:sp>
        <p:nvSpPr>
          <p:cNvPr id="50" name="标题 5"/>
          <p:cNvSpPr>
            <a:spLocks noGrp="1"/>
          </p:cNvSpPr>
          <p:nvPr>
            <p:custDataLst>
              <p:tags r:id="rId21"/>
            </p:custDataLst>
          </p:nvPr>
        </p:nvSpPr>
        <p:spPr>
          <a:xfrm>
            <a:off x="6670096" y="2909856"/>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病例1（症状、诊断、治疗过程）</a:t>
            </a:r>
            <a:endParaRPr lang="zh-CN" altLang="en-US"/>
          </a:p>
        </p:txBody>
      </p:sp>
      <p:cxnSp>
        <p:nvCxnSpPr>
          <p:cNvPr id="184" name="直接箭头连接符 183"/>
          <p:cNvCxnSpPr/>
          <p:nvPr>
            <p:custDataLst>
              <p:tags r:id="rId2"/>
            </p:custDataLst>
          </p:nvPr>
        </p:nvCxnSpPr>
        <p:spPr>
          <a:xfrm>
            <a:off x="917927" y="3543807"/>
            <a:ext cx="10348353"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3071161" y="2604465"/>
            <a:ext cx="599" cy="88239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2049095" y="2089535"/>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诊断：踝关节扭伤、韧带损伤、肌腱损伤</a:t>
            </a:r>
            <a:endParaRPr lang="zh-CN" altLang="en-US" sz="10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88754" y="3232691"/>
            <a:ext cx="3597" cy="252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70884" y="2735146"/>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冰敷：减轻肿胀和疼痛</a:t>
            </a:r>
            <a:endParaRPr lang="zh-CN" altLang="en-US" sz="10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10543" y="2223812"/>
            <a:ext cx="3597" cy="12576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892673" y="1724468"/>
            <a:ext cx="2039338" cy="498145"/>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康复训练：进行适当的康复训练，帮助恢复关节功能和肌肉力量</a:t>
            </a:r>
            <a:endParaRPr lang="zh-CN" altLang="en-US" sz="10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332333" y="3061847"/>
            <a:ext cx="3597" cy="49694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314462" y="2561304"/>
            <a:ext cx="2039338" cy="498145"/>
          </a:xfrm>
          <a:prstGeom prst="rect">
            <a:avLst/>
          </a:prstGeom>
          <a:noFill/>
        </p:spPr>
        <p:txBody>
          <a:bodyPr wrap="square" lIns="0" tIns="0" rIns="0" bIns="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手术治疗：对于严重损伤，可能需要进行手术修复或重建损伤的韧带和肌腱</a:t>
            </a:r>
            <a:endParaRPr lang="zh-CN" altLang="en-US" sz="10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859068" y="3558794"/>
            <a:ext cx="599" cy="17384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838200" y="3968819"/>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症状：踝关节疼痛、肿胀、活动受限</a:t>
            </a:r>
            <a:endParaRPr lang="zh-CN" altLang="en-US" sz="10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82056" y="3539012"/>
            <a:ext cx="3597" cy="10574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259989" y="4827236"/>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治疗过程：</a:t>
            </a:r>
            <a:endParaRPr lang="zh-CN" altLang="en-US" sz="10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01447" y="3583971"/>
            <a:ext cx="0" cy="52871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81778" y="4389635"/>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固定：使用支具或绷带固定踝关节，保护损伤部位</a:t>
            </a:r>
            <a:endParaRPr lang="zh-CN" altLang="en-US" sz="10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122637" y="3539012"/>
            <a:ext cx="1798" cy="138893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03567" y="5159333"/>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药物治疗：使用抗炎药、止痛药等药物缓解症状</a:t>
            </a:r>
            <a:endParaRPr lang="zh-CN" altLang="en-US" sz="10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300881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282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849999"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27178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796125"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2233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39104"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060893"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ustDataLst>
      <p:tags r:id="rId2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病例2（症状、诊断、治疗过程）</a:t>
            </a:r>
            <a:endParaRPr lang="zh-CN" altLang="en-US"/>
          </a:p>
        </p:txBody>
      </p:sp>
      <p:cxnSp>
        <p:nvCxnSpPr>
          <p:cNvPr id="92" name="直接连接符 91"/>
          <p:cNvCxnSpPr/>
          <p:nvPr>
            <p:custDataLst>
              <p:tags r:id="rId2"/>
            </p:custDataLst>
          </p:nvPr>
        </p:nvCxnSpPr>
        <p:spPr>
          <a:xfrm flipV="1">
            <a:off x="1855646" y="3634842"/>
            <a:ext cx="598" cy="17356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3"/>
            </p:custDataLst>
          </p:nvPr>
        </p:nvSpPr>
        <p:spPr>
          <a:xfrm>
            <a:off x="838200" y="4022070"/>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症状：踝关节疼痛、肿胀、活动受限</a:t>
            </a:r>
            <a:endParaRPr lang="zh-CN" altLang="en-US" sz="1000" spc="150">
              <a:solidFill>
                <a:schemeClr val="tx1">
                  <a:lumMod val="65000"/>
                  <a:lumOff val="35000"/>
                </a:schemeClr>
              </a:solidFill>
              <a:latin typeface="+mn-ea"/>
              <a:sym typeface="+mn-ea"/>
            </a:endParaRPr>
          </a:p>
        </p:txBody>
      </p:sp>
      <p:cxnSp>
        <p:nvCxnSpPr>
          <p:cNvPr id="85" name="直接连接符 84"/>
          <p:cNvCxnSpPr/>
          <p:nvPr>
            <p:custDataLst>
              <p:tags r:id="rId4"/>
            </p:custDataLst>
          </p:nvPr>
        </p:nvCxnSpPr>
        <p:spPr>
          <a:xfrm flipV="1">
            <a:off x="3974327" y="3615091"/>
            <a:ext cx="3591" cy="105574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5"/>
            </p:custDataLst>
          </p:nvPr>
        </p:nvSpPr>
        <p:spPr>
          <a:xfrm>
            <a:off x="2958078" y="4888095"/>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治疗过程：</a:t>
            </a:r>
            <a:endParaRPr lang="zh-CN" altLang="en-US" sz="1000" spc="150">
              <a:solidFill>
                <a:schemeClr val="tx1">
                  <a:lumMod val="65000"/>
                  <a:lumOff val="35000"/>
                </a:schemeClr>
              </a:solidFill>
              <a:latin typeface="+mn-ea"/>
              <a:sym typeface="+mn-ea"/>
            </a:endParaRPr>
          </a:p>
        </p:txBody>
      </p:sp>
      <p:cxnSp>
        <p:nvCxnSpPr>
          <p:cNvPr id="7" name="直接连接符 6"/>
          <p:cNvCxnSpPr/>
          <p:nvPr>
            <p:custDataLst>
              <p:tags r:id="rId6"/>
            </p:custDataLst>
          </p:nvPr>
        </p:nvCxnSpPr>
        <p:spPr>
          <a:xfrm flipH="1">
            <a:off x="6096000" y="3659979"/>
            <a:ext cx="0" cy="52787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5" name="正文"/>
          <p:cNvSpPr txBox="1"/>
          <p:nvPr>
            <p:custDataLst>
              <p:tags r:id="rId7"/>
            </p:custDataLst>
          </p:nvPr>
        </p:nvSpPr>
        <p:spPr>
          <a:xfrm>
            <a:off x="5077956" y="4405706"/>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固定：使用支具或绷带固定踝关节，保护受损组织</a:t>
            </a:r>
            <a:endParaRPr lang="zh-CN" altLang="en-US" sz="1000" spc="150">
              <a:solidFill>
                <a:schemeClr val="tx1">
                  <a:lumMod val="65000"/>
                  <a:lumOff val="35000"/>
                </a:schemeClr>
              </a:solidFill>
              <a:latin typeface="+mn-ea"/>
              <a:sym typeface="+mn-ea"/>
            </a:endParaRPr>
          </a:p>
        </p:txBody>
      </p:sp>
      <p:cxnSp>
        <p:nvCxnSpPr>
          <p:cNvPr id="84" name="直接连接符 83"/>
          <p:cNvCxnSpPr/>
          <p:nvPr>
            <p:custDataLst>
              <p:tags r:id="rId8"/>
            </p:custDataLst>
          </p:nvPr>
        </p:nvCxnSpPr>
        <p:spPr>
          <a:xfrm flipV="1">
            <a:off x="8214681" y="3615091"/>
            <a:ext cx="1795" cy="138671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9"/>
            </p:custDataLst>
          </p:nvPr>
        </p:nvSpPr>
        <p:spPr>
          <a:xfrm>
            <a:off x="7197834" y="5212481"/>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药物治疗：使用非处方止痛药或抗炎药减轻疼痛和炎症</a:t>
            </a:r>
            <a:endParaRPr lang="zh-CN" altLang="en-US" sz="1000" spc="150">
              <a:solidFill>
                <a:schemeClr val="tx1">
                  <a:lumMod val="65000"/>
                  <a:lumOff val="35000"/>
                </a:schemeClr>
              </a:solidFill>
              <a:latin typeface="+mn-ea"/>
              <a:sym typeface="+mn-ea"/>
            </a:endParaRPr>
          </a:p>
        </p:txBody>
      </p:sp>
      <p:cxnSp>
        <p:nvCxnSpPr>
          <p:cNvPr id="32" name="直接连接符 31"/>
          <p:cNvCxnSpPr/>
          <p:nvPr>
            <p:custDataLst>
              <p:tags r:id="rId10"/>
            </p:custDataLst>
          </p:nvPr>
        </p:nvCxnSpPr>
        <p:spPr>
          <a:xfrm flipH="1">
            <a:off x="10335756" y="3676138"/>
            <a:ext cx="0" cy="32199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 name="正文"/>
          <p:cNvSpPr txBox="1"/>
          <p:nvPr>
            <p:custDataLst>
              <p:tags r:id="rId11"/>
            </p:custDataLst>
          </p:nvPr>
        </p:nvSpPr>
        <p:spPr>
          <a:xfrm>
            <a:off x="9317712" y="4235733"/>
            <a:ext cx="2036088" cy="508723"/>
          </a:xfrm>
          <a:prstGeom prst="rect">
            <a:avLst/>
          </a:prstGeom>
          <a:noFill/>
        </p:spPr>
        <p:txBody>
          <a:bodyPr wrap="square" lIns="0" tIns="0" rIns="0" bIns="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预后：经过治疗和康复训练，患者通常可以恢复踝关节的正常功能，但可能需要一段时间才能完全恢复。</a:t>
            </a:r>
            <a:endParaRPr lang="zh-CN" altLang="en-US" sz="1000" spc="150">
              <a:solidFill>
                <a:schemeClr val="tx1">
                  <a:lumMod val="65000"/>
                  <a:lumOff val="35000"/>
                </a:schemeClr>
              </a:solidFill>
              <a:latin typeface="+mn-ea"/>
              <a:sym typeface="+mn-ea"/>
            </a:endParaRPr>
          </a:p>
        </p:txBody>
      </p:sp>
      <p:cxnSp>
        <p:nvCxnSpPr>
          <p:cNvPr id="33" name="直接连接符 32"/>
          <p:cNvCxnSpPr/>
          <p:nvPr>
            <p:custDataLst>
              <p:tags r:id="rId12"/>
            </p:custDataLst>
          </p:nvPr>
        </p:nvCxnSpPr>
        <p:spPr>
          <a:xfrm flipH="1">
            <a:off x="2916183" y="2682034"/>
            <a:ext cx="0" cy="88098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3"/>
            </p:custDataLst>
          </p:nvPr>
        </p:nvSpPr>
        <p:spPr>
          <a:xfrm>
            <a:off x="1898139" y="2191864"/>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诊断：踝关节扭伤、韧带损伤、肌腱损伤</a:t>
            </a:r>
            <a:endParaRPr lang="zh-CN" altLang="en-US" sz="1000" spc="150">
              <a:solidFill>
                <a:schemeClr val="tx1">
                  <a:lumMod val="65000"/>
                  <a:lumOff val="35000"/>
                </a:schemeClr>
              </a:solidFill>
              <a:latin typeface="+mn-ea"/>
              <a:sym typeface="+mn-ea"/>
            </a:endParaRPr>
          </a:p>
        </p:txBody>
      </p:sp>
      <p:sp>
        <p:nvSpPr>
          <p:cNvPr id="24" name="正文"/>
          <p:cNvSpPr txBox="1"/>
          <p:nvPr>
            <p:custDataLst>
              <p:tags r:id="rId14"/>
            </p:custDataLst>
          </p:nvPr>
        </p:nvSpPr>
        <p:spPr>
          <a:xfrm>
            <a:off x="4018017" y="2827469"/>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冰敷：减轻肿胀和疼痛</a:t>
            </a:r>
            <a:endParaRPr lang="zh-CN" altLang="en-US" sz="1000" spc="150">
              <a:solidFill>
                <a:schemeClr val="tx1">
                  <a:lumMod val="65000"/>
                  <a:lumOff val="35000"/>
                </a:schemeClr>
              </a:solidFill>
              <a:latin typeface="+mn-ea"/>
              <a:sym typeface="+mn-ea"/>
            </a:endParaRPr>
          </a:p>
        </p:txBody>
      </p:sp>
      <p:cxnSp>
        <p:nvCxnSpPr>
          <p:cNvPr id="97" name="直接连接符 96"/>
          <p:cNvCxnSpPr/>
          <p:nvPr>
            <p:custDataLst>
              <p:tags r:id="rId15"/>
            </p:custDataLst>
          </p:nvPr>
        </p:nvCxnSpPr>
        <p:spPr>
          <a:xfrm flipV="1">
            <a:off x="7154143" y="2301988"/>
            <a:ext cx="3591" cy="1255648"/>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8" name="正文"/>
          <p:cNvSpPr txBox="1"/>
          <p:nvPr>
            <p:custDataLst>
              <p:tags r:id="rId16"/>
            </p:custDataLst>
          </p:nvPr>
        </p:nvSpPr>
        <p:spPr>
          <a:xfrm>
            <a:off x="6137895" y="1820796"/>
            <a:ext cx="2036088" cy="508723"/>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康复训练：进行适当的康复训练，恢复关节活动度和肌肉力量</a:t>
            </a:r>
            <a:endParaRPr lang="zh-CN" altLang="en-US" sz="1000" spc="150">
              <a:solidFill>
                <a:schemeClr val="tx1">
                  <a:lumMod val="65000"/>
                  <a:lumOff val="35000"/>
                </a:schemeClr>
              </a:solidFill>
              <a:latin typeface="+mn-ea"/>
              <a:sym typeface="+mn-ea"/>
            </a:endParaRPr>
          </a:p>
        </p:txBody>
      </p:sp>
      <p:cxnSp>
        <p:nvCxnSpPr>
          <p:cNvPr id="101" name="直接连接符 100"/>
          <p:cNvCxnSpPr/>
          <p:nvPr>
            <p:custDataLst>
              <p:tags r:id="rId17"/>
            </p:custDataLst>
          </p:nvPr>
        </p:nvCxnSpPr>
        <p:spPr>
          <a:xfrm flipV="1">
            <a:off x="9274021" y="3138687"/>
            <a:ext cx="3591" cy="49615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0" name="正文"/>
          <p:cNvSpPr txBox="1"/>
          <p:nvPr>
            <p:custDataLst>
              <p:tags r:id="rId18"/>
            </p:custDataLst>
          </p:nvPr>
        </p:nvSpPr>
        <p:spPr>
          <a:xfrm>
            <a:off x="8257773" y="2653904"/>
            <a:ext cx="2036088" cy="508723"/>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手术治疗：对于严重损伤，可能需要进行手术修复或重建受损组织</a:t>
            </a:r>
            <a:endParaRPr lang="zh-CN" altLang="en-US" sz="1000" spc="150">
              <a:solidFill>
                <a:schemeClr val="tx1">
                  <a:lumMod val="65000"/>
                  <a:lumOff val="35000"/>
                </a:schemeClr>
              </a:solidFill>
              <a:latin typeface="+mn-ea"/>
              <a:sym typeface="+mn-ea"/>
            </a:endParaRPr>
          </a:p>
        </p:txBody>
      </p:sp>
      <p:cxnSp>
        <p:nvCxnSpPr>
          <p:cNvPr id="184" name="直接箭头连接符 183"/>
          <p:cNvCxnSpPr/>
          <p:nvPr>
            <p:custDataLst>
              <p:tags r:id="rId19"/>
            </p:custDataLst>
          </p:nvPr>
        </p:nvCxnSpPr>
        <p:spPr>
          <a:xfrm>
            <a:off x="863935" y="3619879"/>
            <a:ext cx="10331861"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0" name="椭圆 19"/>
          <p:cNvSpPr/>
          <p:nvPr>
            <p:custDataLst>
              <p:tags r:id="rId20"/>
            </p:custDataLst>
          </p:nvPr>
        </p:nvSpPr>
        <p:spPr>
          <a:xfrm>
            <a:off x="1792803"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1"/>
            </p:custDataLst>
          </p:nvPr>
        </p:nvSpPr>
        <p:spPr>
          <a:xfrm>
            <a:off x="3912681"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2"/>
            </p:custDataLst>
          </p:nvPr>
        </p:nvSpPr>
        <p:spPr>
          <a:xfrm>
            <a:off x="6032559"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3"/>
            </p:custDataLst>
          </p:nvPr>
        </p:nvSpPr>
        <p:spPr>
          <a:xfrm>
            <a:off x="8152437"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4"/>
            </p:custDataLst>
          </p:nvPr>
        </p:nvSpPr>
        <p:spPr>
          <a:xfrm>
            <a:off x="10272315"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25"/>
            </p:custDataLst>
          </p:nvPr>
        </p:nvSpPr>
        <p:spPr>
          <a:xfrm>
            <a:off x="2852742"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6"/>
            </p:custDataLst>
          </p:nvPr>
        </p:nvSpPr>
        <p:spPr>
          <a:xfrm>
            <a:off x="4972620"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cxnSp>
        <p:nvCxnSpPr>
          <p:cNvPr id="6" name="直接连接符 5"/>
          <p:cNvCxnSpPr/>
          <p:nvPr>
            <p:custDataLst>
              <p:tags r:id="rId27"/>
            </p:custDataLst>
          </p:nvPr>
        </p:nvCxnSpPr>
        <p:spPr>
          <a:xfrm flipH="1">
            <a:off x="5034266" y="3309259"/>
            <a:ext cx="3591" cy="25196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4" name="椭圆 13"/>
          <p:cNvSpPr/>
          <p:nvPr>
            <p:custDataLst>
              <p:tags r:id="rId28"/>
            </p:custDataLst>
          </p:nvPr>
        </p:nvSpPr>
        <p:spPr>
          <a:xfrm>
            <a:off x="7092498"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9"/>
            </p:custDataLst>
          </p:nvPr>
        </p:nvSpPr>
        <p:spPr>
          <a:xfrm>
            <a:off x="9212376"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a:t>
            </a:r>
            <a:endParaRPr lang="zh-CN" altLang="en-US"/>
          </a:p>
        </p:txBody>
      </p:sp>
      <p:sp>
        <p:nvSpPr>
          <p:cNvPr id="12" name="任意多边形: 形状 11"/>
          <p:cNvSpPr/>
          <p:nvPr>
            <p:custDataLst>
              <p:tags r:id="rId2"/>
            </p:custDataLst>
          </p:nvPr>
        </p:nvSpPr>
        <p:spPr>
          <a:xfrm>
            <a:off x="869790" y="1784677"/>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71450" y="2026306"/>
            <a:ext cx="4652114" cy="1076127"/>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文本框 10"/>
          <p:cNvSpPr txBox="1"/>
          <p:nvPr>
            <p:custDataLst>
              <p:tags r:id="rId4"/>
            </p:custDataLst>
          </p:nvPr>
        </p:nvSpPr>
        <p:spPr>
          <a:xfrm>
            <a:off x="1229508" y="2127439"/>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原因：踝和足多处肌肉和肌腱损伤</a:t>
            </a:r>
            <a:endParaRPr lang="zh-CN" altLang="en-US" spc="150">
              <a:latin typeface="+mn-ea"/>
              <a:sym typeface="+mn-ea"/>
            </a:endParaRPr>
          </a:p>
        </p:txBody>
      </p:sp>
      <p:sp>
        <p:nvSpPr>
          <p:cNvPr id="18" name="标题 5"/>
          <p:cNvSpPr>
            <a:spLocks noGrp="1"/>
          </p:cNvSpPr>
          <p:nvPr>
            <p:custDataLst>
              <p:tags r:id="rId5"/>
            </p:custDataLst>
          </p:nvPr>
        </p:nvSpPr>
        <p:spPr>
          <a:xfrm>
            <a:off x="1071450" y="1389229"/>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869790" y="3322261"/>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矩形 21"/>
          <p:cNvSpPr/>
          <p:nvPr>
            <p:custDataLst>
              <p:tags r:id="rId7"/>
            </p:custDataLst>
          </p:nvPr>
        </p:nvSpPr>
        <p:spPr>
          <a:xfrm>
            <a:off x="1071450" y="3563889"/>
            <a:ext cx="4652114" cy="1076127"/>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文本框 10"/>
          <p:cNvSpPr txBox="1"/>
          <p:nvPr>
            <p:custDataLst>
              <p:tags r:id="rId8"/>
            </p:custDataLst>
          </p:nvPr>
        </p:nvSpPr>
        <p:spPr>
          <a:xfrm>
            <a:off x="1229508" y="3665022"/>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持续时间：急性或慢性疼痛</a:t>
            </a:r>
            <a:endParaRPr lang="zh-CN" altLang="en-US" spc="150">
              <a:latin typeface="+mn-ea"/>
              <a:sym typeface="+mn-ea"/>
            </a:endParaRPr>
          </a:p>
        </p:txBody>
      </p:sp>
      <p:sp>
        <p:nvSpPr>
          <p:cNvPr id="26" name="标题 5"/>
          <p:cNvSpPr>
            <a:spLocks noGrp="1"/>
          </p:cNvSpPr>
          <p:nvPr>
            <p:custDataLst>
              <p:tags r:id="rId9"/>
            </p:custDataLst>
          </p:nvPr>
        </p:nvSpPr>
        <p:spPr>
          <a:xfrm>
            <a:off x="1071450" y="2927418"/>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28" name="任意多边形: 形状 27"/>
          <p:cNvSpPr/>
          <p:nvPr>
            <p:custDataLst>
              <p:tags r:id="rId10"/>
            </p:custDataLst>
          </p:nvPr>
        </p:nvSpPr>
        <p:spPr>
          <a:xfrm>
            <a:off x="3664571" y="4859844"/>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矩形 29"/>
          <p:cNvSpPr/>
          <p:nvPr>
            <p:custDataLst>
              <p:tags r:id="rId11"/>
            </p:custDataLst>
          </p:nvPr>
        </p:nvSpPr>
        <p:spPr>
          <a:xfrm>
            <a:off x="3866231" y="5102079"/>
            <a:ext cx="4652114" cy="1076127"/>
          </a:xfrm>
          <a:prstGeom prst="rect">
            <a:avLst/>
          </a:prstGeom>
          <a:solidFill>
            <a:schemeClr val="bg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文本框 10"/>
          <p:cNvSpPr txBox="1"/>
          <p:nvPr>
            <p:custDataLst>
              <p:tags r:id="rId12"/>
            </p:custDataLst>
          </p:nvPr>
        </p:nvSpPr>
        <p:spPr>
          <a:xfrm>
            <a:off x="4024289" y="5202606"/>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护理措施：止痛药物、冷热敷、按摩、康复锻炼等</a:t>
            </a:r>
            <a:endParaRPr lang="zh-CN" altLang="en-US" spc="150">
              <a:latin typeface="+mn-ea"/>
              <a:sym typeface="+mn-ea"/>
            </a:endParaRPr>
          </a:p>
        </p:txBody>
      </p:sp>
      <p:sp>
        <p:nvSpPr>
          <p:cNvPr id="34" name="标题 5"/>
          <p:cNvSpPr>
            <a:spLocks noGrp="1"/>
          </p:cNvSpPr>
          <p:nvPr>
            <p:custDataLst>
              <p:tags r:id="rId13"/>
            </p:custDataLst>
          </p:nvPr>
        </p:nvSpPr>
        <p:spPr>
          <a:xfrm>
            <a:off x="3866231" y="4465002"/>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5">
                    <a:lumMod val="50000"/>
                  </a:schemeClr>
                </a:solidFill>
                <a:latin typeface="+mn-ea"/>
                <a:ea typeface="+mn-ea"/>
              </a:rPr>
              <a:t>05</a:t>
            </a:r>
            <a:endParaRPr lang="en-US" altLang="zh-CN" sz="3200" b="1" spc="300">
              <a:solidFill>
                <a:schemeClr val="accent5">
                  <a:lumMod val="50000"/>
                </a:schemeClr>
              </a:solidFill>
              <a:latin typeface="+mn-ea"/>
              <a:ea typeface="+mn-ea"/>
            </a:endParaRPr>
          </a:p>
        </p:txBody>
      </p:sp>
      <p:sp>
        <p:nvSpPr>
          <p:cNvPr id="36" name="任意多边形: 形状 35"/>
          <p:cNvSpPr/>
          <p:nvPr>
            <p:custDataLst>
              <p:tags r:id="rId14"/>
            </p:custDataLst>
          </p:nvPr>
        </p:nvSpPr>
        <p:spPr>
          <a:xfrm>
            <a:off x="6467830" y="175984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矩形 37"/>
          <p:cNvSpPr/>
          <p:nvPr>
            <p:custDataLst>
              <p:tags r:id="rId15"/>
            </p:custDataLst>
          </p:nvPr>
        </p:nvSpPr>
        <p:spPr>
          <a:xfrm>
            <a:off x="6670096" y="2001477"/>
            <a:ext cx="4652114" cy="1076127"/>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文本框 10"/>
          <p:cNvSpPr txBox="1"/>
          <p:nvPr>
            <p:custDataLst>
              <p:tags r:id="rId16"/>
            </p:custDataLst>
          </p:nvPr>
        </p:nvSpPr>
        <p:spPr>
          <a:xfrm>
            <a:off x="6828154" y="210261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程度：轻度至重度疼痛</a:t>
            </a:r>
            <a:endParaRPr lang="zh-CN" altLang="en-US" spc="150">
              <a:latin typeface="+mn-ea"/>
              <a:sym typeface="+mn-ea"/>
            </a:endParaRPr>
          </a:p>
        </p:txBody>
      </p:sp>
      <p:sp>
        <p:nvSpPr>
          <p:cNvPr id="42" name="标题 5"/>
          <p:cNvSpPr>
            <a:spLocks noGrp="1"/>
          </p:cNvSpPr>
          <p:nvPr>
            <p:custDataLst>
              <p:tags r:id="rId17"/>
            </p:custDataLst>
          </p:nvPr>
        </p:nvSpPr>
        <p:spPr>
          <a:xfrm>
            <a:off x="6670096" y="1364400"/>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8"/>
            </p:custDataLst>
          </p:nvPr>
        </p:nvSpPr>
        <p:spPr>
          <a:xfrm>
            <a:off x="6467830" y="3304698"/>
            <a:ext cx="1520022" cy="526860"/>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6" name="矩形 45"/>
          <p:cNvSpPr/>
          <p:nvPr>
            <p:custDataLst>
              <p:tags r:id="rId19"/>
            </p:custDataLst>
          </p:nvPr>
        </p:nvSpPr>
        <p:spPr>
          <a:xfrm>
            <a:off x="6670096" y="3546327"/>
            <a:ext cx="4652114" cy="1076127"/>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8" name="文本框 10"/>
          <p:cNvSpPr txBox="1"/>
          <p:nvPr>
            <p:custDataLst>
              <p:tags r:id="rId20"/>
            </p:custDataLst>
          </p:nvPr>
        </p:nvSpPr>
        <p:spPr>
          <a:xfrm>
            <a:off x="6828154" y="3647460"/>
            <a:ext cx="4488000" cy="874467"/>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影响：影响日常生活和活动能力</a:t>
            </a:r>
            <a:endParaRPr lang="zh-CN" altLang="en-US" spc="150">
              <a:latin typeface="+mn-ea"/>
              <a:sym typeface="+mn-ea"/>
            </a:endParaRPr>
          </a:p>
        </p:txBody>
      </p:sp>
      <p:sp>
        <p:nvSpPr>
          <p:cNvPr id="50" name="标题 5"/>
          <p:cNvSpPr>
            <a:spLocks noGrp="1"/>
          </p:cNvSpPr>
          <p:nvPr>
            <p:custDataLst>
              <p:tags r:id="rId21"/>
            </p:custDataLst>
          </p:nvPr>
        </p:nvSpPr>
        <p:spPr>
          <a:xfrm>
            <a:off x="6670096" y="2909856"/>
            <a:ext cx="833892" cy="740632"/>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Tree>
    <p:custDataLst>
      <p:tags r:id="rId2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肿胀</a:t>
            </a:r>
            <a:endParaRPr lang="zh-CN" altLang="en-US"/>
          </a:p>
        </p:txBody>
      </p:sp>
      <p:sp>
        <p:nvSpPr>
          <p:cNvPr id="11" name="矩形: 圆角 4"/>
          <p:cNvSpPr/>
          <p:nvPr>
            <p:custDataLst>
              <p:tags r:id="rId2"/>
            </p:custDataLst>
          </p:nvPr>
        </p:nvSpPr>
        <p:spPr>
          <a:xfrm>
            <a:off x="838200" y="2339079"/>
            <a:ext cx="2405283" cy="323986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28" name="文本框 27"/>
          <p:cNvSpPr txBox="1"/>
          <p:nvPr>
            <p:custDataLst>
              <p:tags r:id="rId3"/>
            </p:custDataLst>
          </p:nvPr>
        </p:nvSpPr>
        <p:spPr>
          <a:xfrm>
            <a:off x="997472" y="2929178"/>
            <a:ext cx="2086301" cy="2386780"/>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原因：踝和足多处肌肉和肌腱损伤</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29" name="任意多边形: 形状 11"/>
          <p:cNvSpPr/>
          <p:nvPr>
            <p:custDataLst>
              <p:tags r:id="rId4"/>
            </p:custDataLst>
          </p:nvPr>
        </p:nvSpPr>
        <p:spPr>
          <a:xfrm>
            <a:off x="844302" y="5470204"/>
            <a:ext cx="2393389" cy="11035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30" name="矩形: 圆角 49"/>
          <p:cNvSpPr/>
          <p:nvPr>
            <p:custDataLst>
              <p:tags r:id="rId5"/>
            </p:custDataLst>
          </p:nvPr>
        </p:nvSpPr>
        <p:spPr>
          <a:xfrm>
            <a:off x="1666291" y="1961953"/>
            <a:ext cx="749338" cy="749338"/>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01</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4" name="矩形: 圆角 12"/>
          <p:cNvSpPr/>
          <p:nvPr>
            <p:custDataLst>
              <p:tags r:id="rId6"/>
            </p:custDataLst>
          </p:nvPr>
        </p:nvSpPr>
        <p:spPr>
          <a:xfrm>
            <a:off x="3541549" y="2339079"/>
            <a:ext cx="2405283" cy="323986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5" name="矩形: 圆角 20"/>
          <p:cNvSpPr/>
          <p:nvPr>
            <p:custDataLst>
              <p:tags r:id="rId7"/>
            </p:custDataLst>
          </p:nvPr>
        </p:nvSpPr>
        <p:spPr>
          <a:xfrm>
            <a:off x="4369640" y="1961953"/>
            <a:ext cx="749338" cy="749338"/>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02</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8" name="任意多边形: 形状 24"/>
          <p:cNvSpPr/>
          <p:nvPr>
            <p:custDataLst>
              <p:tags r:id="rId8"/>
            </p:custDataLst>
          </p:nvPr>
        </p:nvSpPr>
        <p:spPr>
          <a:xfrm>
            <a:off x="3547651" y="5470204"/>
            <a:ext cx="2393389" cy="11035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3" name="文本框 12"/>
          <p:cNvSpPr txBox="1"/>
          <p:nvPr>
            <p:custDataLst>
              <p:tags r:id="rId9"/>
            </p:custDataLst>
          </p:nvPr>
        </p:nvSpPr>
        <p:spPr>
          <a:xfrm>
            <a:off x="3700821" y="2929178"/>
            <a:ext cx="2086301" cy="2386780"/>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症状：局部肿胀、疼痛、活动受限</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6" name="矩形: 圆角 12"/>
          <p:cNvSpPr/>
          <p:nvPr>
            <p:custDataLst>
              <p:tags r:id="rId10"/>
            </p:custDataLst>
          </p:nvPr>
        </p:nvSpPr>
        <p:spPr>
          <a:xfrm>
            <a:off x="6244898" y="2339079"/>
            <a:ext cx="2405283" cy="323986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7" name="矩形: 圆角 20"/>
          <p:cNvSpPr/>
          <p:nvPr>
            <p:custDataLst>
              <p:tags r:id="rId11"/>
            </p:custDataLst>
          </p:nvPr>
        </p:nvSpPr>
        <p:spPr>
          <a:xfrm>
            <a:off x="7072989" y="1961953"/>
            <a:ext cx="749338" cy="749338"/>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03</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9" name="任意多边形: 形状 24"/>
          <p:cNvSpPr/>
          <p:nvPr>
            <p:custDataLst>
              <p:tags r:id="rId12"/>
            </p:custDataLst>
          </p:nvPr>
        </p:nvSpPr>
        <p:spPr>
          <a:xfrm>
            <a:off x="6251000" y="5470204"/>
            <a:ext cx="2393389" cy="11035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 name="文本框 9"/>
          <p:cNvSpPr txBox="1"/>
          <p:nvPr>
            <p:custDataLst>
              <p:tags r:id="rId13"/>
            </p:custDataLst>
          </p:nvPr>
        </p:nvSpPr>
        <p:spPr>
          <a:xfrm>
            <a:off x="6404170" y="2929178"/>
            <a:ext cx="2086301" cy="2386780"/>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护理措施：冷敷、抬高患肢、使用弹性绷带</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15" name="矩形: 圆角 12"/>
          <p:cNvSpPr/>
          <p:nvPr>
            <p:custDataLst>
              <p:tags r:id="rId14"/>
            </p:custDataLst>
          </p:nvPr>
        </p:nvSpPr>
        <p:spPr>
          <a:xfrm>
            <a:off x="8948247" y="2339079"/>
            <a:ext cx="2405283" cy="3239863"/>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6" name="矩形: 圆角 20"/>
          <p:cNvSpPr/>
          <p:nvPr>
            <p:custDataLst>
              <p:tags r:id="rId15"/>
            </p:custDataLst>
          </p:nvPr>
        </p:nvSpPr>
        <p:spPr>
          <a:xfrm>
            <a:off x="9776338" y="1961953"/>
            <a:ext cx="749338" cy="749338"/>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04</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7" name="任意多边形: 形状 24"/>
          <p:cNvSpPr/>
          <p:nvPr>
            <p:custDataLst>
              <p:tags r:id="rId16"/>
            </p:custDataLst>
          </p:nvPr>
        </p:nvSpPr>
        <p:spPr>
          <a:xfrm>
            <a:off x="8954349" y="5470204"/>
            <a:ext cx="2393389" cy="11035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9" name="文本框 18"/>
          <p:cNvSpPr txBox="1"/>
          <p:nvPr>
            <p:custDataLst>
              <p:tags r:id="rId17"/>
            </p:custDataLst>
          </p:nvPr>
        </p:nvSpPr>
        <p:spPr>
          <a:xfrm>
            <a:off x="9107518" y="2929178"/>
            <a:ext cx="2086301" cy="2386780"/>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预防措施：避免过度运动、穿合适的鞋子和袜子、保持良好的生活习惯</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https://d.book118.com/287063062025006045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TEMPLATE_CATEGORY" val="custom"/>
  <p:tag name="KSO_WM_TEMPLATE_INDEX" val="20230979"/>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5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5_3"/>
  <p:tag name="KSO_WM_UNIT_INDEX" val="1_5_3"/>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5_2"/>
  <p:tag name="KSO_WM_UNIT_INDEX" val="1_5_2"/>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2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9.xml><?xml version="1.0" encoding="utf-8"?>
<p:tagLst xmlns:p="http://schemas.openxmlformats.org/presentationml/2006/main">
  <p:tag name="KSO_WM_TEMPLATE_CATEGORY" val="custom"/>
  <p:tag name="KSO_WM_TEMPLATE_INDEX" val="20230979"/>
</p:tagLst>
</file>

<file path=ppt/tags/tag25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4_1"/>
  <p:tag name="KSO_WM_UNIT_INDEX" val="1_4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4_2"/>
  <p:tag name="KSO_WM_UNIT_INDEX" val="1_4_2"/>
  <p:tag name="KSO_WM_UNIT_LAYERLEVEL" val="1_1_1"/>
  <p:tag name="KSO_WM_UNIT_LINE_FILL_TYPE" val="2"/>
  <p:tag name="KSO_WM_UNIT_LINE_FORE_SCHEMECOLOR_INDEX" val="5"/>
  <p:tag name="KSO_WM_UNIT_TYPE" val="m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8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4*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4*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5_4*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5_3"/>
  <p:tag name="KSO_WM_UNIT_INDEX" val="1_5_3"/>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5_2"/>
  <p:tag name="KSO_WM_UNIT_INDEX" val="1_5_2"/>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4*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4*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4*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301.xml><?xml version="1.0" encoding="utf-8"?>
<p:tagLst xmlns:p="http://schemas.openxmlformats.org/presentationml/2006/main">
  <p:tag name="KSO_WM_TEMPLATE_CATEGORY" val="custom"/>
  <p:tag name="KSO_WM_TEMPLATE_INDEX" val="20230979"/>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1_1"/>
  <p:tag name="KSO_WM_UNIT_INDEX" val="1_1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3"/>
  <p:tag name="KSO_WM_UNIT_INDEX" val="1_1_3"/>
  <p:tag name="KSO_WM_UNIT_LAYERLEVEL" val="1_1_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2_2"/>
  <p:tag name="KSO_WM_UNIT_INDEX" val="1_2_2"/>
  <p:tag name="KSO_WM_UNIT_LAYERLEVEL" val="1_1_1"/>
  <p:tag name="KSO_WM_UNIT_LINE_FILL_TYPE" val="2"/>
  <p:tag name="KSO_WM_UNIT_LINE_FORE_SCHEMECOLOR_INDEX" val="5"/>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3"/>
  <p:tag name="KSO_WM_UNIT_INDEX" val="1_2_3"/>
  <p:tag name="KSO_WM_UNIT_LAYERLEVEL" val="1_1_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2_1"/>
  <p:tag name="KSO_WM_UNIT_INDEX" val="1_2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3_2"/>
  <p:tag name="KSO_WM_UNIT_INDEX" val="1_3_2"/>
  <p:tag name="KSO_WM_UNIT_LAYERLEVEL" val="1_1_1"/>
  <p:tag name="KSO_WM_UNIT_LINE_FILL_TYPE" val="2"/>
  <p:tag name="KSO_WM_UNIT_LINE_FORE_SCHEMECOLOR_INDEX" val="5"/>
  <p:tag name="KSO_WM_UNIT_TYPE" val="l_h_i"/>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3"/>
  <p:tag name="KSO_WM_UNIT_INDEX" val="1_3_3"/>
  <p:tag name="KSO_WM_UNIT_LAYERLEVEL" val="1_1_1"/>
  <p:tag name="KSO_WM_UNIT_TYPE" val="l_h_i"/>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3_1"/>
  <p:tag name="KSO_WM_UNIT_INDEX" val="1_3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4_2"/>
  <p:tag name="KSO_WM_UNIT_INDEX" val="1_4_2"/>
  <p:tag name="KSO_WM_UNIT_LAYERLEVEL" val="1_1_1"/>
  <p:tag name="KSO_WM_UNIT_LINE_FILL_TYPE" val="2"/>
  <p:tag name="KSO_WM_UNIT_LINE_FORE_SCHEMECOLOR_INDEX" val="5"/>
  <p:tag name="KSO_WM_UNIT_TYPE" val="l_h_i"/>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3"/>
  <p:tag name="KSO_WM_UNIT_INDEX" val="1_4_3"/>
  <p:tag name="KSO_WM_UNIT_LAYERLEVEL" val="1_1_1"/>
  <p:tag name="KSO_WM_UNIT_TYPE" val="l_h_i"/>
  <p:tag name="KSO_WM_UNIT_USESOURCEFORMAT_APPLY" val="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4_1"/>
  <p:tag name="KSO_WM_UNIT_INDEX" val="1_4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3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Montserrat Black</vt:lpstr>
      <vt:lpstr>思源黑体 CN Normal</vt:lpstr>
      <vt:lpstr>Office Theme</vt:lpstr>
      <vt:lpstr>踝和足多处肌肉和肌腱损伤的查房</vt:lpstr>
      <vt:lpstr>目录</vt:lpstr>
      <vt:lpstr>踝和足多处肌肉和肌腱损伤的相关知识</vt:lpstr>
      <vt:lpstr>定义和病因</vt:lpstr>
      <vt:lpstr>分类和症状</vt:lpstr>
      <vt:lpstr>诊断和治疗</vt:lpstr>
      <vt:lpstr>病例汇报</vt:lpstr>
      <vt:lpstr>病例1（症状、诊断、治疗过程）</vt:lpstr>
      <vt:lpstr>病例2（症状、诊断、治疗过程）</vt:lpstr>
      <vt:lpstr>护理诊断</vt:lpstr>
      <vt:lpstr>疼痛</vt:lpstr>
      <vt:lpstr>肿胀</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2024-09-19T19:36:45.383</cp:lastPrinted>
  <dcterms:created xsi:type="dcterms:W3CDTF">2024-09-19T11:36:45Z</dcterms:created>
  <dcterms:modified xsi:type="dcterms:W3CDTF">2024-09-19T11:36:48Z</dcterms:modified>
</cp:coreProperties>
</file>