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oleObject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0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0413" cy="6859588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/Relationships>
</file>

<file path=ppt/drawings/_rels/vmlDrawing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/Relationships>
</file>

<file path=ppt/drawings/_rels/vmlDrawing3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/Relationships>
</file>

<file path=ppt/drawings/_rels/vmlDrawing4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/Relationships>
</file>

<file path=ppt/drawings/_rels/vmlDrawing5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/Relationships>
</file>

<file path=ppt/drawings/_rels/vmlDrawing6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/Relationships>
</file>

<file path=ppt/drawings/_rels/vmlDrawing7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/Relationships>
</file>

<file path=ppt/drawings/_rels/vmlDrawing8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/Relationships>
</file>

<file path=ppt/drawings/_rels/vmlDrawing9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/Relationships>
</file>

<file path=ppt/drawings/_rels/vmlDrawing10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/Relationships>
</file>

<file path=ppt/drawings/_rels/vmlDrawing1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/Relationships>
</file>

<file path=ppt/drawings/_rels/vmlDrawing1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11CEC9-8845-4EB0-B356-EA049F5D9B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B774BD-5CA6-4B77-97A6-6D0292952E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2273DE-D4A3-4BE3-8AF2-BD967493FA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172ED3-2B59-4239-9529-D9AB31B84B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24BA731-83AB-467B-A68F-53B799BED3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9EEE356-2C02-493C-B91B-063C5856D8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75FA2CC-B5A2-42A1-891C-869B88DEF1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7BA7F1-E00C-4E70-999E-A25A65AAEB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481DBB-0B83-4F75-A32A-C6587EEB5F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318FC5-2584-4CEF-9EC2-30B15E8E85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5768E6-D88E-4148-A4A6-067D15DF1B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7_自定义版式">
    <p:bg>
      <p:bgPr>
        <a:solidFill>
          <a:srgbClr val="FB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2093239391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51034644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同侧圆角矩形 9">
            <a:extLst>
              <a:ext uri="{FF2B5EF4-FFF2-40B4-BE49-F238E27FC236}">
                <a16:creationId xmlns:a16="http://schemas.microsoft.com/office/drawing/2014/main" xmlns="" id="{DCF931F0-E024-3A42-B800-B9D38A749F17}"/>
              </a:ext>
            </a:extLst>
          </p:cNvPr>
          <p:cNvSpPr/>
          <p:nvPr userDrawn="1"/>
        </p:nvSpPr>
        <p:spPr>
          <a:xfrm rot="5400000">
            <a:off x="578742" y="-389309"/>
            <a:ext cx="495047" cy="165253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>
              <a:defRPr/>
            </a:pPr>
            <a:endParaRPr kumimoji="1" lang="zh-CN" altLang="en-US" sz="1800" kern="0" smtClean="0">
              <a:solidFill>
                <a:prstClr val="white"/>
              </a:solidFill>
              <a:ea typeface="微软雅黑" charset="-122"/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89804" y="203766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zh-CN" altLang="en-US" b="1" smtClean="0">
                <a:solidFill>
                  <a:prstClr val="white"/>
                </a:solidFill>
                <a:ea typeface="微软雅黑" charset="-122"/>
              </a:rPr>
              <a:t>对点训练</a:t>
            </a:r>
            <a:endParaRPr lang="zh-CN" altLang="en-US" b="1">
              <a:solidFill>
                <a:prstClr val="white"/>
              </a:solidFill>
              <a:ea typeface="微软雅黑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6486967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12190413" cy="6859588"/>
          </a:xfrm>
          <a:prstGeom prst="rect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140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98153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 userDrawn="1"/>
        </p:nvSpPr>
        <p:spPr>
          <a:xfrm>
            <a:off x="0" y="0"/>
            <a:ext cx="12190413" cy="6859588"/>
          </a:xfrm>
          <a:prstGeom prst="rect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14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任意多边形 2"/>
          <p:cNvSpPr/>
          <p:nvPr userDrawn="1"/>
        </p:nvSpPr>
        <p:spPr>
          <a:xfrm>
            <a:off x="0" y="165574"/>
            <a:ext cx="1474210" cy="476086"/>
          </a:xfrm>
          <a:custGeom>
            <a:gdLst>
              <a:gd name="connsiteX0" fmla="*/ 0 w 1902336"/>
              <a:gd name="connsiteY0" fmla="*/ 0 h 576064"/>
              <a:gd name="connsiteX1" fmla="*/ 1281028 w 1902336"/>
              <a:gd name="connsiteY1" fmla="*/ 0 h 576064"/>
              <a:gd name="connsiteX2" fmla="*/ 1570667 w 1902336"/>
              <a:gd name="connsiteY2" fmla="*/ 0 h 576064"/>
              <a:gd name="connsiteX3" fmla="*/ 1591682 w 1902336"/>
              <a:gd name="connsiteY3" fmla="*/ 0 h 576064"/>
              <a:gd name="connsiteX4" fmla="*/ 1902336 w 1902336"/>
              <a:gd name="connsiteY4" fmla="*/ 288032 h 576064"/>
              <a:gd name="connsiteX5" fmla="*/ 1591682 w 1902336"/>
              <a:gd name="connsiteY5" fmla="*/ 576064 h 576064"/>
              <a:gd name="connsiteX6" fmla="*/ 1570667 w 1902336"/>
              <a:gd name="connsiteY6" fmla="*/ 576064 h 576064"/>
              <a:gd name="connsiteX7" fmla="*/ 1281028 w 1902336"/>
              <a:gd name="connsiteY7" fmla="*/ 576064 h 576064"/>
              <a:gd name="connsiteX8" fmla="*/ 0 w 1902336"/>
              <a:gd name="connsiteY8" fmla="*/ 576064 h 5760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02336" h="576064">
                <a:moveTo>
                  <a:pt x="0" y="0"/>
                </a:moveTo>
                <a:lnTo>
                  <a:pt x="1281028" y="0"/>
                </a:lnTo>
                <a:lnTo>
                  <a:pt x="1570667" y="0"/>
                </a:lnTo>
                <a:lnTo>
                  <a:pt x="1591682" y="0"/>
                </a:lnTo>
                <a:cubicBezTo>
                  <a:pt x="1763251" y="0"/>
                  <a:pt x="1902336" y="128956"/>
                  <a:pt x="1902336" y="288032"/>
                </a:cubicBezTo>
                <a:cubicBezTo>
                  <a:pt x="1902336" y="447108"/>
                  <a:pt x="1763251" y="576064"/>
                  <a:pt x="1591682" y="576064"/>
                </a:cubicBezTo>
                <a:lnTo>
                  <a:pt x="1570667" y="576064"/>
                </a:lnTo>
                <a:lnTo>
                  <a:pt x="1281028" y="576064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10169" y="160859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mtClean="0">
                <a:latin typeface="微软雅黑" pitchFamily="34" charset="-122"/>
                <a:ea typeface="微软雅黑" pitchFamily="34" charset="-122"/>
              </a:rPr>
              <a:t>跟踪训练</a:t>
            </a:r>
            <a:endParaRPr lang="en-US" altLang="zh-CN" b="1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47769370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 userDrawn="1"/>
        </p:nvSpPr>
        <p:spPr>
          <a:xfrm>
            <a:off x="0" y="0"/>
            <a:ext cx="12190413" cy="6859588"/>
          </a:xfrm>
          <a:prstGeom prst="rect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14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任意多边形 2"/>
          <p:cNvSpPr/>
          <p:nvPr userDrawn="1"/>
        </p:nvSpPr>
        <p:spPr>
          <a:xfrm>
            <a:off x="0" y="165574"/>
            <a:ext cx="1474210" cy="476086"/>
          </a:xfrm>
          <a:custGeom>
            <a:gdLst>
              <a:gd name="connsiteX0" fmla="*/ 0 w 1902336"/>
              <a:gd name="connsiteY0" fmla="*/ 0 h 576064"/>
              <a:gd name="connsiteX1" fmla="*/ 1281028 w 1902336"/>
              <a:gd name="connsiteY1" fmla="*/ 0 h 576064"/>
              <a:gd name="connsiteX2" fmla="*/ 1570667 w 1902336"/>
              <a:gd name="connsiteY2" fmla="*/ 0 h 576064"/>
              <a:gd name="connsiteX3" fmla="*/ 1591682 w 1902336"/>
              <a:gd name="connsiteY3" fmla="*/ 0 h 576064"/>
              <a:gd name="connsiteX4" fmla="*/ 1902336 w 1902336"/>
              <a:gd name="connsiteY4" fmla="*/ 288032 h 576064"/>
              <a:gd name="connsiteX5" fmla="*/ 1591682 w 1902336"/>
              <a:gd name="connsiteY5" fmla="*/ 576064 h 576064"/>
              <a:gd name="connsiteX6" fmla="*/ 1570667 w 1902336"/>
              <a:gd name="connsiteY6" fmla="*/ 576064 h 576064"/>
              <a:gd name="connsiteX7" fmla="*/ 1281028 w 1902336"/>
              <a:gd name="connsiteY7" fmla="*/ 576064 h 576064"/>
              <a:gd name="connsiteX8" fmla="*/ 0 w 1902336"/>
              <a:gd name="connsiteY8" fmla="*/ 576064 h 5760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02336" h="576064">
                <a:moveTo>
                  <a:pt x="0" y="0"/>
                </a:moveTo>
                <a:lnTo>
                  <a:pt x="1281028" y="0"/>
                </a:lnTo>
                <a:lnTo>
                  <a:pt x="1570667" y="0"/>
                </a:lnTo>
                <a:lnTo>
                  <a:pt x="1591682" y="0"/>
                </a:lnTo>
                <a:cubicBezTo>
                  <a:pt x="1763251" y="0"/>
                  <a:pt x="1902336" y="128956"/>
                  <a:pt x="1902336" y="288032"/>
                </a:cubicBezTo>
                <a:cubicBezTo>
                  <a:pt x="1902336" y="447108"/>
                  <a:pt x="1763251" y="576064"/>
                  <a:pt x="1591682" y="576064"/>
                </a:cubicBezTo>
                <a:lnTo>
                  <a:pt x="1570667" y="576064"/>
                </a:lnTo>
                <a:lnTo>
                  <a:pt x="1281028" y="576064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10169" y="160859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mtClean="0">
                <a:latin typeface="微软雅黑" pitchFamily="34" charset="-122"/>
                <a:ea typeface="微软雅黑" pitchFamily="34" charset="-122"/>
              </a:rPr>
              <a:t>综合强化</a:t>
            </a:r>
            <a:endParaRPr lang="en-US" altLang="zh-CN" b="1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5403433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 userDrawn="1"/>
        </p:nvSpPr>
        <p:spPr>
          <a:xfrm>
            <a:off x="-241498" y="-170606"/>
            <a:ext cx="12431911" cy="7030194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140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414987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B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0413" cy="685958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594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96" r:id="rId2"/>
    <p:sldLayoutId id="2147483697" r:id="rId3"/>
    <p:sldLayoutId id="2147483698" r:id="rId4"/>
    <p:sldLayoutId id="2147483699" r:id="rId5"/>
    <p:sldLayoutId id="2147483702" r:id="rId6"/>
    <p:sldLayoutId id="2147483703" r:id="rId7"/>
  </p:sldLayoutIdLst>
  <p:transition/>
  <p:timing/>
  <p:txStyles>
    <p:titleStyle>
      <a:lvl1pPr algn="ctr" defTabSz="1218565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package" Target="../embeddings/Microsoft_Word___1.docx" TargetMode="Internal" /><Relationship Id="rId3" Type="http://schemas.openxmlformats.org/officeDocument/2006/relationships/oleObject" Target="../embeddings/oleObject1.bin" /><Relationship Id="rId4" Type="http://schemas.openxmlformats.org/officeDocument/2006/relationships/image" Target="../media/image1.emf" /><Relationship Id="rId5" Type="http://schemas.openxmlformats.org/officeDocument/2006/relationships/vmlDrawing" Target="../drawings/vmlDrawing1.v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package" Target="../embeddings/Microsoft_Word___2.docx" TargetMode="Internal" /><Relationship Id="rId3" Type="http://schemas.openxmlformats.org/officeDocument/2006/relationships/oleObject" Target="../embeddings/oleObject2.bin" /><Relationship Id="rId4" Type="http://schemas.openxmlformats.org/officeDocument/2006/relationships/image" Target="../media/image1.emf" /><Relationship Id="rId5" Type="http://schemas.openxmlformats.org/officeDocument/2006/relationships/vmlDrawing" Target="../drawings/vmlDrawing2.v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package" Target="../embeddings/Microsoft_Word___3.docx" TargetMode="Internal" /><Relationship Id="rId3" Type="http://schemas.openxmlformats.org/officeDocument/2006/relationships/oleObject" Target="../embeddings/oleObject3.bin" /><Relationship Id="rId4" Type="http://schemas.openxmlformats.org/officeDocument/2006/relationships/image" Target="../media/image1.emf" /><Relationship Id="rId5" Type="http://schemas.openxmlformats.org/officeDocument/2006/relationships/package" Target="../embeddings/Microsoft_Word___4.docx" TargetMode="Internal" /><Relationship Id="rId6" Type="http://schemas.openxmlformats.org/officeDocument/2006/relationships/oleObject" Target="../embeddings/oleObject4.bin" /><Relationship Id="rId7" Type="http://schemas.openxmlformats.org/officeDocument/2006/relationships/vmlDrawing" Target="../drawings/vmlDrawing3.v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package" Target="../embeddings/Microsoft_Word___5.docx" TargetMode="Internal" /><Relationship Id="rId3" Type="http://schemas.openxmlformats.org/officeDocument/2006/relationships/oleObject" Target="../embeddings/oleObject5.bin" /><Relationship Id="rId4" Type="http://schemas.openxmlformats.org/officeDocument/2006/relationships/image" Target="../media/image1.emf" /><Relationship Id="rId5" Type="http://schemas.openxmlformats.org/officeDocument/2006/relationships/vmlDrawing" Target="../drawings/vmlDrawing4.v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package" Target="../embeddings/Microsoft_Word___6.docx" TargetMode="Internal" /><Relationship Id="rId3" Type="http://schemas.openxmlformats.org/officeDocument/2006/relationships/oleObject" Target="../embeddings/oleObject6.bin" /><Relationship Id="rId4" Type="http://schemas.openxmlformats.org/officeDocument/2006/relationships/image" Target="../media/image1.emf" /><Relationship Id="rId5" Type="http://schemas.openxmlformats.org/officeDocument/2006/relationships/package" Target="../embeddings/Microsoft_Word___7.docx" TargetMode="Internal" /><Relationship Id="rId6" Type="http://schemas.openxmlformats.org/officeDocument/2006/relationships/oleObject" Target="../embeddings/oleObject7.bin" /><Relationship Id="rId7" Type="http://schemas.openxmlformats.org/officeDocument/2006/relationships/vmlDrawing" Target="../drawings/vmlDrawing5.v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package" Target="../embeddings/Microsoft_Word___8.docx" TargetMode="Internal" /><Relationship Id="rId3" Type="http://schemas.openxmlformats.org/officeDocument/2006/relationships/oleObject" Target="../embeddings/oleObject8.bin" /><Relationship Id="rId4" Type="http://schemas.openxmlformats.org/officeDocument/2006/relationships/image" Target="../media/image1.emf" /><Relationship Id="rId5" Type="http://schemas.openxmlformats.org/officeDocument/2006/relationships/package" Target="../embeddings/Microsoft_Word___9.docx" TargetMode="Internal" /><Relationship Id="rId6" Type="http://schemas.openxmlformats.org/officeDocument/2006/relationships/oleObject" Target="../embeddings/oleObject9.bin" /><Relationship Id="rId7" Type="http://schemas.openxmlformats.org/officeDocument/2006/relationships/vmlDrawing" Target="../drawings/vmlDrawing6.v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package" Target="../embeddings/Microsoft_Word___10.docx" TargetMode="Internal" /><Relationship Id="rId3" Type="http://schemas.openxmlformats.org/officeDocument/2006/relationships/oleObject" Target="../embeddings/oleObject10.bin" /><Relationship Id="rId4" Type="http://schemas.openxmlformats.org/officeDocument/2006/relationships/image" Target="../media/image1.emf" /><Relationship Id="rId5" Type="http://schemas.openxmlformats.org/officeDocument/2006/relationships/vmlDrawing" Target="../drawings/vmlDrawing7.v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package" Target="../embeddings/Microsoft_Word___11.docx" TargetMode="Internal" /><Relationship Id="rId3" Type="http://schemas.openxmlformats.org/officeDocument/2006/relationships/oleObject" Target="../embeddings/oleObject11.bin" /><Relationship Id="rId4" Type="http://schemas.openxmlformats.org/officeDocument/2006/relationships/image" Target="../media/image1.emf" /><Relationship Id="rId5" Type="http://schemas.openxmlformats.org/officeDocument/2006/relationships/vmlDrawing" Target="../drawings/vmlDrawing8.v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package" Target="../embeddings/Microsoft_Word___12.docx" TargetMode="Internal" /><Relationship Id="rId3" Type="http://schemas.openxmlformats.org/officeDocument/2006/relationships/oleObject" Target="../embeddings/oleObject12.bin" /><Relationship Id="rId4" Type="http://schemas.openxmlformats.org/officeDocument/2006/relationships/image" Target="../media/image1.emf" /><Relationship Id="rId5" Type="http://schemas.openxmlformats.org/officeDocument/2006/relationships/vmlDrawing" Target="../drawings/vmlDrawing9.v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package" Target="../embeddings/Microsoft_Word___13.docx" TargetMode="Internal" /><Relationship Id="rId3" Type="http://schemas.openxmlformats.org/officeDocument/2006/relationships/oleObject" Target="../embeddings/oleObject13.bin" /><Relationship Id="rId4" Type="http://schemas.openxmlformats.org/officeDocument/2006/relationships/image" Target="../media/image1.emf" /><Relationship Id="rId5" Type="http://schemas.openxmlformats.org/officeDocument/2006/relationships/vmlDrawing" Target="../drawings/vmlDrawing10.v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package" Target="../embeddings/Microsoft_Word___14.docx" TargetMode="Internal" /><Relationship Id="rId3" Type="http://schemas.openxmlformats.org/officeDocument/2006/relationships/oleObject" Target="../embeddings/oleObject14.bin" /><Relationship Id="rId4" Type="http://schemas.openxmlformats.org/officeDocument/2006/relationships/image" Target="../media/image1.emf" /><Relationship Id="rId5" Type="http://schemas.openxmlformats.org/officeDocument/2006/relationships/vmlDrawing" Target="../drawings/vmlDrawing11.v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slide" Target="slide17.xml" TargetMode="Internal" /><Relationship Id="rId3" Type="http://schemas.openxmlformats.org/officeDocument/2006/relationships/package" Target="../embeddings/Microsoft_Word___15.docx" TargetMode="Internal" /><Relationship Id="rId4" Type="http://schemas.openxmlformats.org/officeDocument/2006/relationships/image" Target="../media/image1.emf" /><Relationship Id="rId5" Type="http://schemas.openxmlformats.org/officeDocument/2006/relationships/vmlDrawing" Target="../drawings/vmlDrawing12.vml" /><Relationship Id="rId8" Type="http://schemas.openxmlformats.org/officeDocument/2006/relationships/oleObject" Target="../embeddings/oleObject15.bin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87102160162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矩形 15"/>
          <p:cNvSpPr/>
          <p:nvPr/>
        </p:nvSpPr>
        <p:spPr>
          <a:xfrm>
            <a:off x="0" y="979078"/>
            <a:ext cx="12188389" cy="374730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4F5B6B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324084" y="-14224"/>
            <a:ext cx="1296144" cy="135578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075418" y="2032025"/>
            <a:ext cx="15307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zh-CN">
                <a:solidFill>
                  <a:srgbClr val="EEECE1"/>
                </a:solidFill>
              </a:rPr>
              <a:t>微</a:t>
            </a:r>
            <a:r>
              <a:rPr lang="zh-CN" altLang="zh-CN" smtClean="0">
                <a:solidFill>
                  <a:srgbClr val="EEECE1"/>
                </a:solidFill>
              </a:rPr>
              <a:t>专题</a:t>
            </a:r>
            <a:r>
              <a:rPr lang="en-US" altLang="zh-CN">
                <a:solidFill>
                  <a:srgbClr val="EEECE1"/>
                </a:solidFill>
              </a:rPr>
              <a:t>3</a:t>
            </a:r>
            <a:endParaRPr lang="zh-CN" altLang="en-US">
              <a:solidFill>
                <a:srgbClr val="EEECE1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138353" y="1884354"/>
            <a:ext cx="789176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6600" smtClean="0">
                <a:solidFill>
                  <a:srgbClr val="EEECE1"/>
                </a:solidFill>
              </a:rPr>
              <a:t>WEIZHUANTISAN</a:t>
            </a:r>
            <a:endParaRPr lang="zh-CN" altLang="en-US" sz="6600">
              <a:solidFill>
                <a:srgbClr val="EEECE1"/>
              </a:solidFill>
            </a:endParaRPr>
          </a:p>
        </p:txBody>
      </p:sp>
      <p:sp>
        <p:nvSpPr>
          <p:cNvPr id="11" name="标题 24">
            <a:extLst>
              <a:ext uri="{FF2B5EF4-FFF2-40B4-BE49-F238E27FC236}">
                <a16:creationId xmlns="" xmlns:a16="http://schemas.microsoft.com/office/drawing/2014/main" id="{E9AFFBA8-8A6F-B141-88C0-14A3F8E3BC74}"/>
              </a:ext>
            </a:extLst>
          </p:cNvPr>
          <p:cNvSpPr txBox="1"/>
          <p:nvPr/>
        </p:nvSpPr>
        <p:spPr>
          <a:xfrm>
            <a:off x="1034892" y="2493690"/>
            <a:ext cx="8568952" cy="9192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zh-CN" altLang="zh-CN" sz="6000" b="1">
                <a:solidFill>
                  <a:prstClr val="black"/>
                </a:solidFill>
                <a:latin typeface="Arial"/>
              </a:rPr>
              <a:t>新旧平衡转化率的比较</a:t>
            </a:r>
            <a:r>
              <a:rPr lang="en-US" altLang="zh-CN" sz="6000" b="1">
                <a:solidFill>
                  <a:prstClr val="black"/>
                </a:solidFill>
                <a:latin typeface="Arial"/>
              </a:rPr>
              <a:t>	</a:t>
            </a:r>
            <a:endParaRPr lang="zh-CN" altLang="en-US" sz="6000" b="1">
              <a:solidFill>
                <a:prstClr val="black"/>
              </a:solidFill>
              <a:latin typeface="Arial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98308" y="787470"/>
            <a:ext cx="15307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mtClean="0">
                <a:solidFill>
                  <a:prstClr val="white"/>
                </a:solidFill>
              </a:rPr>
              <a:t>第二章</a:t>
            </a:r>
            <a:endParaRPr lang="en-US" altLang="zh-CN" smtClea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733535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334566" y="1099059"/>
            <a:ext cx="11521280" cy="2916324"/>
          </a:xfrm>
          <a:prstGeom prst="rect">
            <a:avLst/>
          </a:prstGeom>
          <a:solidFill>
            <a:srgbClr val="F5F5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96222" y="1578652"/>
            <a:ext cx="11017224" cy="195713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250440"/>
              </a:tabLst>
            </a:pP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一、当可逆反应达到平衡后，反应物的初始浓度不变，只改变体系的温度、压强或减小生成物的量使平衡正向移动，这时反应物的转化率一定增大。</a:t>
            </a:r>
            <a:endParaRPr lang="zh-CN" altLang="zh-CN" sz="1050" kern="100">
              <a:effectLst/>
              <a:latin typeface="宋体" pitchFamily="2" charset="-122"/>
              <a:ea typeface="宋体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2379273"/>
      </p:ext>
    </p:ext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/>
        </p:nvSpPr>
        <p:spPr>
          <a:xfrm>
            <a:off x="334566" y="889076"/>
            <a:ext cx="11521280" cy="3980878"/>
          </a:xfrm>
          <a:prstGeom prst="rect">
            <a:avLst/>
          </a:prstGeom>
          <a:solidFill>
            <a:srgbClr val="F5F5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512268" y="1462336"/>
            <a:ext cx="11165877" cy="267765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250440"/>
              </a:tabLst>
            </a:pPr>
            <a:r>
              <a:rPr lang="zh-CN" altLang="en-US" sz="2800" kern="100" smtClean="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　　</a:t>
            </a:r>
            <a:r>
              <a:rPr lang="zh-CN" altLang="zh-CN" sz="2800" kern="100" smtClean="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反应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</a:t>
            </a:r>
            <a:r>
              <a:rPr lang="en-US" altLang="zh-CN" sz="2800" kern="100" baseline="-250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H</a:t>
            </a:r>
            <a:r>
              <a:rPr lang="en-US" altLang="zh-CN" sz="2800" kern="100" baseline="-250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6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(g</a:t>
            </a:r>
            <a:r>
              <a:rPr lang="en-US" altLang="zh-CN" sz="2800" kern="100" smtClean="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en-US" sz="2800" kern="100" smtClean="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　  </a:t>
            </a:r>
            <a:r>
              <a:rPr lang="en-US" altLang="zh-CN" sz="2800" kern="100" smtClean="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</a:t>
            </a:r>
            <a:r>
              <a:rPr lang="en-US" altLang="zh-CN" sz="2800" kern="100" baseline="-25000" smtClean="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en-US" altLang="zh-CN" sz="2800" kern="100" smtClean="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H</a:t>
            </a:r>
            <a:r>
              <a:rPr lang="en-US" altLang="zh-CN" sz="2800" kern="100" baseline="-25000" smtClean="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4</a:t>
            </a:r>
            <a:r>
              <a:rPr lang="en-US" altLang="zh-CN" sz="2800" kern="100" smtClean="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(g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＋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H</a:t>
            </a:r>
            <a:r>
              <a:rPr lang="en-US" altLang="zh-CN" sz="2800" kern="100" baseline="-250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(g)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　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Δ</a:t>
            </a:r>
            <a:r>
              <a:rPr lang="en-US" altLang="zh-CN" sz="2800" i="1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H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＞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0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，在一定条件下于密闭容器中达到平衡。下列各项措施中，不能提高乙烷平衡转化率的是</a:t>
            </a:r>
            <a:endParaRPr lang="zh-CN" altLang="zh-CN" sz="1050" kern="100">
              <a:latin typeface="宋体" pitchFamily="2" charset="-122"/>
              <a:ea typeface="宋体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250440"/>
              </a:tabLst>
            </a:pP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A.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增大容器容积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  	</a:t>
            </a:r>
            <a:r>
              <a:rPr lang="en-US" altLang="zh-CN" sz="2800" kern="100" smtClean="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升高反应温度</a:t>
            </a:r>
            <a:endParaRPr lang="zh-CN" altLang="zh-CN" sz="1050" kern="100">
              <a:latin typeface="宋体" pitchFamily="2" charset="-122"/>
              <a:ea typeface="宋体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250440"/>
              </a:tabLst>
            </a:pP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C.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分离出部分氢气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  	D.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等容下通入惰性气体</a:t>
            </a:r>
            <a:endParaRPr lang="zh-CN" altLang="zh-CN" sz="1050" kern="100">
              <a:effectLst/>
              <a:latin typeface="宋体" pitchFamily="2" charset="-122"/>
              <a:ea typeface="宋体" pitchFamily="2" charset="-122"/>
              <a:cs typeface="Courier New" panose="02070309020205020404" pitchFamily="49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34566" y="1642482"/>
            <a:ext cx="792882" cy="400110"/>
            <a:chOff x="334567" y="933895"/>
            <a:chExt cx="792882" cy="400110"/>
          </a:xfrm>
        </p:grpSpPr>
        <p:sp>
          <p:nvSpPr>
            <p:cNvPr id="9" name="五边形 8">
              <a:extLst>
                <a:ext uri="{FF2B5EF4-FFF2-40B4-BE49-F238E27FC236}">
                  <a16:creationId xmlns="" xmlns:a16="http://schemas.microsoft.com/office/drawing/2014/main" id="{2B269A23-18BB-E749-A895-A1450DD58A24}"/>
                </a:ext>
              </a:extLst>
            </p:cNvPr>
            <p:cNvSpPr/>
            <p:nvPr/>
          </p:nvSpPr>
          <p:spPr>
            <a:xfrm>
              <a:off x="334567" y="951739"/>
              <a:ext cx="792882" cy="364422"/>
            </a:xfrm>
            <a:prstGeom prst="homePlate">
              <a:avLst>
                <a:gd name="adj" fmla="val 28683"/>
              </a:avLst>
            </a:prstGeom>
            <a:solidFill>
              <a:srgbClr val="C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 charset="-122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B4776FAB-F198-1F48-B6AC-304185EC7BB2}"/>
                </a:ext>
              </a:extLst>
            </p:cNvPr>
            <p:cNvSpPr txBox="1"/>
            <p:nvPr/>
          </p:nvSpPr>
          <p:spPr>
            <a:xfrm>
              <a:off x="393411" y="933895"/>
              <a:ext cx="64770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/>
              <a:r>
                <a:rPr kumimoji="1" lang="zh-CN" altLang="en-US" sz="2000" smtClean="0">
                  <a:solidFill>
                    <a:prstClr val="white"/>
                  </a:solidFill>
                  <a:ea typeface="微软雅黑" charset="-122"/>
                </a:rPr>
                <a:t>例</a:t>
              </a:r>
              <a:r>
                <a:rPr kumimoji="1" lang="en-US" altLang="zh-CN" sz="2000" smtClean="0">
                  <a:solidFill>
                    <a:prstClr val="white"/>
                  </a:solidFill>
                  <a:ea typeface="微软雅黑" charset="-122"/>
                </a:rPr>
                <a:t>1</a:t>
              </a:r>
              <a:endParaRPr kumimoji="1" lang="zh-CN" altLang="en-US" sz="2000">
                <a:solidFill>
                  <a:prstClr val="white"/>
                </a:solidFill>
                <a:ea typeface="微软雅黑" charset="-122"/>
              </a:endParaRPr>
            </a:p>
          </p:txBody>
        </p:sp>
      </p:grpSp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6282964"/>
              </p:ext>
            </p:extLst>
          </p:nvPr>
        </p:nvGraphicFramePr>
        <p:xfrm>
          <a:off x="3286894" y="1600637"/>
          <a:ext cx="968375" cy="627063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8" name="文档" r:id="rId2" progId="Word.Document.12">
                  <p:embed/>
                </p:oleObj>
              </mc:Choice>
              <mc:Fallback>
                <p:oleObj name="文档" r:id="rId2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86894" y="1600637"/>
                        <a:ext cx="968375" cy="627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9"/>
          <p:cNvSpPr txBox="1"/>
          <p:nvPr/>
        </p:nvSpPr>
        <p:spPr>
          <a:xfrm>
            <a:off x="4006974" y="3355162"/>
            <a:ext cx="7560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500" b="1">
                <a:solidFill>
                  <a:srgbClr val="C00000"/>
                </a:solidFill>
                <a:latin typeface="华文细黑" pitchFamily="2" charset="-122"/>
                <a:ea typeface="华文细黑" pitchFamily="2" charset="-122"/>
              </a:rPr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3360704687"/>
      </p:ext>
    </p:ext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3" name="组合 12"/>
          <p:cNvGrpSpPr/>
          <p:nvPr/>
        </p:nvGrpSpPr>
        <p:grpSpPr>
          <a:xfrm>
            <a:off x="337333" y="364692"/>
            <a:ext cx="11517334" cy="6130205"/>
            <a:chOff x="335206" y="613340"/>
            <a:chExt cx="11520000" cy="8170011"/>
          </a:xfrm>
        </p:grpSpPr>
        <p:sp>
          <p:nvSpPr>
            <p:cNvPr id="14" name="圆角矩形 13">
              <a:extLst>
                <a:ext uri="{FF2B5EF4-FFF2-40B4-BE49-F238E27FC236}">
                  <a16:creationId xmlns:a16="http://schemas.microsoft.com/office/drawing/2014/main" xmlns="" id="{E595429C-FC91-844C-93CF-CDF13B79A00E}"/>
                </a:ext>
              </a:extLst>
            </p:cNvPr>
            <p:cNvSpPr/>
            <p:nvPr/>
          </p:nvSpPr>
          <p:spPr>
            <a:xfrm>
              <a:off x="335206" y="806380"/>
              <a:ext cx="11520000" cy="7976971"/>
            </a:xfrm>
            <a:prstGeom prst="roundRect">
              <a:avLst>
                <a:gd name="adj" fmla="val 3824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 defTabSz="1218321"/>
              <a:endParaRPr kumimoji="1" lang="en-US" altLang="zh-CN" sz="2400">
                <a:solidFill>
                  <a:prstClr val="white"/>
                </a:solidFill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FB65ABD8-6080-B245-B7CB-5CF76B33E96C}"/>
                </a:ext>
              </a:extLst>
            </p:cNvPr>
            <p:cNvSpPr/>
            <p:nvPr/>
          </p:nvSpPr>
          <p:spPr>
            <a:xfrm>
              <a:off x="922765" y="693487"/>
              <a:ext cx="707945" cy="21602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 defTabSz="1218321"/>
              <a:endParaRPr kumimoji="1"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88957DF7-A6C0-3848-B485-D6CCBD5F92BE}"/>
                </a:ext>
              </a:extLst>
            </p:cNvPr>
            <p:cNvSpPr txBox="1"/>
            <p:nvPr/>
          </p:nvSpPr>
          <p:spPr>
            <a:xfrm>
              <a:off x="922765" y="613340"/>
              <a:ext cx="779952" cy="292103"/>
            </a:xfrm>
            <a:custGeom>
              <a:rect l="l" t="t" r="r" b="b"/>
              <a:pathLst>
                <a:path w="583768" h="216027">
                  <a:moveTo>
                    <a:pt x="96012" y="106756"/>
                  </a:moveTo>
                  <a:lnTo>
                    <a:pt x="91211" y="139217"/>
                  </a:lnTo>
                  <a:lnTo>
                    <a:pt x="107670" y="139217"/>
                  </a:lnTo>
                  <a:lnTo>
                    <a:pt x="112014" y="106756"/>
                  </a:lnTo>
                  <a:close/>
                  <a:moveTo>
                    <a:pt x="53264" y="106756"/>
                  </a:moveTo>
                  <a:lnTo>
                    <a:pt x="48692" y="139217"/>
                  </a:lnTo>
                  <a:lnTo>
                    <a:pt x="64922" y="139217"/>
                  </a:lnTo>
                  <a:lnTo>
                    <a:pt x="69494" y="106756"/>
                  </a:lnTo>
                  <a:close/>
                  <a:moveTo>
                    <a:pt x="213055" y="82524"/>
                  </a:moveTo>
                  <a:lnTo>
                    <a:pt x="249174" y="82524"/>
                  </a:lnTo>
                  <a:lnTo>
                    <a:pt x="248031" y="92811"/>
                  </a:lnTo>
                  <a:lnTo>
                    <a:pt x="279121" y="92811"/>
                  </a:lnTo>
                  <a:lnTo>
                    <a:pt x="277749" y="104927"/>
                  </a:lnTo>
                  <a:cubicBezTo>
                    <a:pt x="277292" y="107670"/>
                    <a:pt x="276149" y="110033"/>
                    <a:pt x="274320" y="112014"/>
                  </a:cubicBezTo>
                  <a:cubicBezTo>
                    <a:pt x="272644" y="113995"/>
                    <a:pt x="270662" y="114986"/>
                    <a:pt x="268376" y="114986"/>
                  </a:cubicBezTo>
                  <a:lnTo>
                    <a:pt x="244831" y="114986"/>
                  </a:lnTo>
                  <a:lnTo>
                    <a:pt x="239573" y="152019"/>
                  </a:lnTo>
                  <a:lnTo>
                    <a:pt x="272948" y="152019"/>
                  </a:lnTo>
                  <a:lnTo>
                    <a:pt x="271348" y="164592"/>
                  </a:lnTo>
                  <a:cubicBezTo>
                    <a:pt x="270891" y="167640"/>
                    <a:pt x="269519" y="170307"/>
                    <a:pt x="267233" y="172593"/>
                  </a:cubicBezTo>
                  <a:cubicBezTo>
                    <a:pt x="264947" y="174574"/>
                    <a:pt x="262357" y="175565"/>
                    <a:pt x="259461" y="175565"/>
                  </a:cubicBezTo>
                  <a:lnTo>
                    <a:pt x="236372" y="175565"/>
                  </a:lnTo>
                  <a:lnTo>
                    <a:pt x="231800" y="211683"/>
                  </a:lnTo>
                  <a:cubicBezTo>
                    <a:pt x="231648" y="212903"/>
                    <a:pt x="231191" y="213893"/>
                    <a:pt x="230429" y="214655"/>
                  </a:cubicBezTo>
                  <a:cubicBezTo>
                    <a:pt x="229667" y="215417"/>
                    <a:pt x="228752" y="215798"/>
                    <a:pt x="227685" y="215798"/>
                  </a:cubicBezTo>
                  <a:lnTo>
                    <a:pt x="192481" y="215798"/>
                  </a:lnTo>
                  <a:lnTo>
                    <a:pt x="197510" y="175565"/>
                  </a:lnTo>
                  <a:lnTo>
                    <a:pt x="147218" y="175565"/>
                  </a:lnTo>
                  <a:lnTo>
                    <a:pt x="149276" y="160706"/>
                  </a:lnTo>
                  <a:cubicBezTo>
                    <a:pt x="149580" y="158420"/>
                    <a:pt x="150647" y="156438"/>
                    <a:pt x="152476" y="154762"/>
                  </a:cubicBezTo>
                  <a:cubicBezTo>
                    <a:pt x="154305" y="152933"/>
                    <a:pt x="156286" y="152019"/>
                    <a:pt x="158420" y="152019"/>
                  </a:cubicBezTo>
                  <a:lnTo>
                    <a:pt x="200711" y="152019"/>
                  </a:lnTo>
                  <a:lnTo>
                    <a:pt x="205968" y="114986"/>
                  </a:lnTo>
                  <a:lnTo>
                    <a:pt x="190881" y="114986"/>
                  </a:lnTo>
                  <a:lnTo>
                    <a:pt x="190424" y="115671"/>
                  </a:lnTo>
                  <a:cubicBezTo>
                    <a:pt x="189052" y="120091"/>
                    <a:pt x="186690" y="123520"/>
                    <a:pt x="183337" y="125958"/>
                  </a:cubicBezTo>
                  <a:cubicBezTo>
                    <a:pt x="179375" y="128702"/>
                    <a:pt x="175184" y="130073"/>
                    <a:pt x="170764" y="130073"/>
                  </a:cubicBezTo>
                  <a:lnTo>
                    <a:pt x="151790" y="130073"/>
                  </a:lnTo>
                  <a:lnTo>
                    <a:pt x="164592" y="87325"/>
                  </a:lnTo>
                  <a:cubicBezTo>
                    <a:pt x="164897" y="86563"/>
                    <a:pt x="165354" y="85953"/>
                    <a:pt x="165963" y="85496"/>
                  </a:cubicBezTo>
                  <a:cubicBezTo>
                    <a:pt x="166573" y="85039"/>
                    <a:pt x="167259" y="84810"/>
                    <a:pt x="168021" y="84810"/>
                  </a:cubicBezTo>
                  <a:lnTo>
                    <a:pt x="199339" y="84810"/>
                  </a:lnTo>
                  <a:lnTo>
                    <a:pt x="196596" y="92811"/>
                  </a:lnTo>
                  <a:lnTo>
                    <a:pt x="208483" y="92811"/>
                  </a:lnTo>
                  <a:lnTo>
                    <a:pt x="209169" y="85496"/>
                  </a:lnTo>
                  <a:cubicBezTo>
                    <a:pt x="209169" y="84887"/>
                    <a:pt x="209283" y="84468"/>
                    <a:pt x="209512" y="84239"/>
                  </a:cubicBezTo>
                  <a:cubicBezTo>
                    <a:pt x="209740" y="84010"/>
                    <a:pt x="210083" y="83744"/>
                    <a:pt x="210540" y="83439"/>
                  </a:cubicBezTo>
                  <a:cubicBezTo>
                    <a:pt x="211302" y="82829"/>
                    <a:pt x="212141" y="82524"/>
                    <a:pt x="213055" y="82524"/>
                  </a:cubicBezTo>
                  <a:close/>
                  <a:moveTo>
                    <a:pt x="102641" y="59207"/>
                  </a:moveTo>
                  <a:lnTo>
                    <a:pt x="98298" y="88239"/>
                  </a:lnTo>
                  <a:lnTo>
                    <a:pt x="114757" y="88239"/>
                  </a:lnTo>
                  <a:lnTo>
                    <a:pt x="118643" y="59207"/>
                  </a:lnTo>
                  <a:close/>
                  <a:moveTo>
                    <a:pt x="400431" y="48692"/>
                  </a:moveTo>
                  <a:lnTo>
                    <a:pt x="419862" y="48692"/>
                  </a:lnTo>
                  <a:cubicBezTo>
                    <a:pt x="421538" y="48692"/>
                    <a:pt x="422872" y="49301"/>
                    <a:pt x="423862" y="50520"/>
                  </a:cubicBezTo>
                  <a:cubicBezTo>
                    <a:pt x="424853" y="51740"/>
                    <a:pt x="425272" y="53187"/>
                    <a:pt x="425120" y="54864"/>
                  </a:cubicBezTo>
                  <a:lnTo>
                    <a:pt x="406832" y="216027"/>
                  </a:lnTo>
                  <a:cubicBezTo>
                    <a:pt x="400126" y="216027"/>
                    <a:pt x="394564" y="213398"/>
                    <a:pt x="390144" y="208140"/>
                  </a:cubicBezTo>
                  <a:cubicBezTo>
                    <a:pt x="385724" y="202882"/>
                    <a:pt x="383819" y="196596"/>
                    <a:pt x="384429" y="189281"/>
                  </a:cubicBezTo>
                  <a:close/>
                  <a:moveTo>
                    <a:pt x="328879" y="48692"/>
                  </a:moveTo>
                  <a:lnTo>
                    <a:pt x="347624" y="48692"/>
                  </a:lnTo>
                  <a:lnTo>
                    <a:pt x="324764" y="197967"/>
                  </a:lnTo>
                  <a:cubicBezTo>
                    <a:pt x="323850" y="203301"/>
                    <a:pt x="321488" y="207645"/>
                    <a:pt x="317678" y="210998"/>
                  </a:cubicBezTo>
                  <a:cubicBezTo>
                    <a:pt x="313868" y="214350"/>
                    <a:pt x="309524" y="216027"/>
                    <a:pt x="304648" y="216027"/>
                  </a:cubicBezTo>
                  <a:lnTo>
                    <a:pt x="296418" y="216027"/>
                  </a:lnTo>
                  <a:lnTo>
                    <a:pt x="321107" y="55778"/>
                  </a:lnTo>
                  <a:cubicBezTo>
                    <a:pt x="321564" y="53645"/>
                    <a:pt x="322516" y="51930"/>
                    <a:pt x="323964" y="50635"/>
                  </a:cubicBezTo>
                  <a:cubicBezTo>
                    <a:pt x="325412" y="49339"/>
                    <a:pt x="327050" y="48692"/>
                    <a:pt x="328879" y="48692"/>
                  </a:cubicBezTo>
                  <a:close/>
                  <a:moveTo>
                    <a:pt x="499643" y="5943"/>
                  </a:moveTo>
                  <a:lnTo>
                    <a:pt x="583768" y="5943"/>
                  </a:lnTo>
                  <a:cubicBezTo>
                    <a:pt x="583006" y="10820"/>
                    <a:pt x="580911" y="14821"/>
                    <a:pt x="577482" y="17945"/>
                  </a:cubicBezTo>
                  <a:cubicBezTo>
                    <a:pt x="574053" y="21069"/>
                    <a:pt x="570052" y="22631"/>
                    <a:pt x="565480" y="22631"/>
                  </a:cubicBezTo>
                  <a:lnTo>
                    <a:pt x="497586" y="22631"/>
                  </a:lnTo>
                  <a:close/>
                  <a:moveTo>
                    <a:pt x="457581" y="5943"/>
                  </a:moveTo>
                  <a:lnTo>
                    <a:pt x="492785" y="5943"/>
                  </a:lnTo>
                  <a:lnTo>
                    <a:pt x="486156" y="56235"/>
                  </a:lnTo>
                  <a:lnTo>
                    <a:pt x="577139" y="56235"/>
                  </a:lnTo>
                  <a:lnTo>
                    <a:pt x="574624" y="74752"/>
                  </a:lnTo>
                  <a:lnTo>
                    <a:pt x="560680" y="74752"/>
                  </a:lnTo>
                  <a:lnTo>
                    <a:pt x="541934" y="216027"/>
                  </a:lnTo>
                  <a:lnTo>
                    <a:pt x="498272" y="216027"/>
                  </a:lnTo>
                  <a:lnTo>
                    <a:pt x="516788" y="74752"/>
                  </a:lnTo>
                  <a:lnTo>
                    <a:pt x="483641" y="74752"/>
                  </a:lnTo>
                  <a:lnTo>
                    <a:pt x="468325" y="191338"/>
                  </a:lnTo>
                  <a:cubicBezTo>
                    <a:pt x="467411" y="198196"/>
                    <a:pt x="464439" y="204063"/>
                    <a:pt x="459410" y="208940"/>
                  </a:cubicBezTo>
                  <a:cubicBezTo>
                    <a:pt x="454533" y="213665"/>
                    <a:pt x="448742" y="216027"/>
                    <a:pt x="442036" y="216027"/>
                  </a:cubicBezTo>
                  <a:lnTo>
                    <a:pt x="421234" y="216027"/>
                  </a:lnTo>
                  <a:lnTo>
                    <a:pt x="447751" y="15087"/>
                  </a:lnTo>
                  <a:cubicBezTo>
                    <a:pt x="448208" y="12344"/>
                    <a:pt x="449351" y="10134"/>
                    <a:pt x="451180" y="8458"/>
                  </a:cubicBezTo>
                  <a:cubicBezTo>
                    <a:pt x="453009" y="6782"/>
                    <a:pt x="455143" y="5943"/>
                    <a:pt x="457581" y="5943"/>
                  </a:cubicBezTo>
                  <a:close/>
                  <a:moveTo>
                    <a:pt x="173050" y="2514"/>
                  </a:moveTo>
                  <a:lnTo>
                    <a:pt x="284378" y="2514"/>
                  </a:lnTo>
                  <a:cubicBezTo>
                    <a:pt x="286055" y="2514"/>
                    <a:pt x="287426" y="2972"/>
                    <a:pt x="288493" y="3886"/>
                  </a:cubicBezTo>
                  <a:cubicBezTo>
                    <a:pt x="289560" y="5105"/>
                    <a:pt x="289941" y="6553"/>
                    <a:pt x="289636" y="8229"/>
                  </a:cubicBezTo>
                  <a:lnTo>
                    <a:pt x="284150" y="49835"/>
                  </a:lnTo>
                  <a:cubicBezTo>
                    <a:pt x="283083" y="56997"/>
                    <a:pt x="280340" y="62789"/>
                    <a:pt x="275920" y="67208"/>
                  </a:cubicBezTo>
                  <a:cubicBezTo>
                    <a:pt x="271501" y="71933"/>
                    <a:pt x="264719" y="74295"/>
                    <a:pt x="255575" y="74295"/>
                  </a:cubicBezTo>
                  <a:lnTo>
                    <a:pt x="222656" y="74295"/>
                  </a:lnTo>
                  <a:lnTo>
                    <a:pt x="224485" y="61265"/>
                  </a:lnTo>
                  <a:cubicBezTo>
                    <a:pt x="224637" y="59741"/>
                    <a:pt x="225323" y="58369"/>
                    <a:pt x="226542" y="57150"/>
                  </a:cubicBezTo>
                  <a:cubicBezTo>
                    <a:pt x="227762" y="56235"/>
                    <a:pt x="229133" y="55778"/>
                    <a:pt x="230657" y="55778"/>
                  </a:cubicBezTo>
                  <a:lnTo>
                    <a:pt x="238658" y="55778"/>
                  </a:lnTo>
                  <a:cubicBezTo>
                    <a:pt x="242316" y="55778"/>
                    <a:pt x="244450" y="54026"/>
                    <a:pt x="245059" y="50520"/>
                  </a:cubicBezTo>
                  <a:lnTo>
                    <a:pt x="249174" y="19888"/>
                  </a:lnTo>
                  <a:lnTo>
                    <a:pt x="220599" y="19888"/>
                  </a:lnTo>
                  <a:lnTo>
                    <a:pt x="212141" y="49377"/>
                  </a:lnTo>
                  <a:cubicBezTo>
                    <a:pt x="209397" y="57455"/>
                    <a:pt x="204749" y="63627"/>
                    <a:pt x="198196" y="67894"/>
                  </a:cubicBezTo>
                  <a:cubicBezTo>
                    <a:pt x="191643" y="72161"/>
                    <a:pt x="184785" y="74295"/>
                    <a:pt x="177622" y="74295"/>
                  </a:cubicBezTo>
                  <a:lnTo>
                    <a:pt x="162534" y="74295"/>
                  </a:lnTo>
                  <a:lnTo>
                    <a:pt x="181051" y="19888"/>
                  </a:lnTo>
                  <a:lnTo>
                    <a:pt x="166192" y="19888"/>
                  </a:lnTo>
                  <a:lnTo>
                    <a:pt x="168021" y="6401"/>
                  </a:lnTo>
                  <a:cubicBezTo>
                    <a:pt x="168173" y="5181"/>
                    <a:pt x="168707" y="4191"/>
                    <a:pt x="169621" y="3429"/>
                  </a:cubicBezTo>
                  <a:cubicBezTo>
                    <a:pt x="170688" y="2819"/>
                    <a:pt x="171831" y="2514"/>
                    <a:pt x="173050" y="2514"/>
                  </a:cubicBezTo>
                  <a:close/>
                  <a:moveTo>
                    <a:pt x="365455" y="228"/>
                  </a:moveTo>
                  <a:lnTo>
                    <a:pt x="400660" y="228"/>
                  </a:lnTo>
                  <a:lnTo>
                    <a:pt x="398374" y="18974"/>
                  </a:lnTo>
                  <a:lnTo>
                    <a:pt x="433349" y="18974"/>
                  </a:lnTo>
                  <a:lnTo>
                    <a:pt x="431749" y="30404"/>
                  </a:lnTo>
                  <a:cubicBezTo>
                    <a:pt x="431444" y="32537"/>
                    <a:pt x="430568" y="34252"/>
                    <a:pt x="429120" y="35547"/>
                  </a:cubicBezTo>
                  <a:cubicBezTo>
                    <a:pt x="427672" y="36843"/>
                    <a:pt x="426034" y="37490"/>
                    <a:pt x="424205" y="37490"/>
                  </a:cubicBezTo>
                  <a:lnTo>
                    <a:pt x="395859" y="37490"/>
                  </a:lnTo>
                  <a:lnTo>
                    <a:pt x="373456" y="206654"/>
                  </a:lnTo>
                  <a:cubicBezTo>
                    <a:pt x="372999" y="209397"/>
                    <a:pt x="371818" y="211645"/>
                    <a:pt x="369913" y="213398"/>
                  </a:cubicBezTo>
                  <a:cubicBezTo>
                    <a:pt x="368008" y="215151"/>
                    <a:pt x="365760" y="216027"/>
                    <a:pt x="363169" y="216027"/>
                  </a:cubicBezTo>
                  <a:lnTo>
                    <a:pt x="330251" y="216027"/>
                  </a:lnTo>
                  <a:lnTo>
                    <a:pt x="353797" y="37490"/>
                  </a:lnTo>
                  <a:lnTo>
                    <a:pt x="320650" y="37490"/>
                  </a:lnTo>
                  <a:lnTo>
                    <a:pt x="322250" y="25374"/>
                  </a:lnTo>
                  <a:cubicBezTo>
                    <a:pt x="322555" y="23393"/>
                    <a:pt x="323355" y="21831"/>
                    <a:pt x="324650" y="20688"/>
                  </a:cubicBezTo>
                  <a:cubicBezTo>
                    <a:pt x="325945" y="19545"/>
                    <a:pt x="327431" y="18974"/>
                    <a:pt x="329108" y="18974"/>
                  </a:cubicBezTo>
                  <a:lnTo>
                    <a:pt x="356311" y="18974"/>
                  </a:lnTo>
                  <a:lnTo>
                    <a:pt x="357911" y="7315"/>
                  </a:lnTo>
                  <a:cubicBezTo>
                    <a:pt x="358216" y="5334"/>
                    <a:pt x="359092" y="3657"/>
                    <a:pt x="360540" y="2286"/>
                  </a:cubicBezTo>
                  <a:cubicBezTo>
                    <a:pt x="361988" y="914"/>
                    <a:pt x="363626" y="228"/>
                    <a:pt x="365455" y="228"/>
                  </a:cubicBezTo>
                  <a:close/>
                  <a:moveTo>
                    <a:pt x="42062" y="0"/>
                  </a:moveTo>
                  <a:lnTo>
                    <a:pt x="86639" y="0"/>
                  </a:lnTo>
                  <a:lnTo>
                    <a:pt x="83896" y="3657"/>
                  </a:lnTo>
                  <a:lnTo>
                    <a:pt x="155905" y="3657"/>
                  </a:lnTo>
                  <a:cubicBezTo>
                    <a:pt x="157429" y="3657"/>
                    <a:pt x="158572" y="4267"/>
                    <a:pt x="159334" y="5486"/>
                  </a:cubicBezTo>
                  <a:cubicBezTo>
                    <a:pt x="160096" y="6705"/>
                    <a:pt x="160172" y="8077"/>
                    <a:pt x="159563" y="9601"/>
                  </a:cubicBezTo>
                  <a:lnTo>
                    <a:pt x="145161" y="41834"/>
                  </a:lnTo>
                  <a:lnTo>
                    <a:pt x="157962" y="41834"/>
                  </a:lnTo>
                  <a:lnTo>
                    <a:pt x="135788" y="198882"/>
                  </a:lnTo>
                  <a:cubicBezTo>
                    <a:pt x="135179" y="203606"/>
                    <a:pt x="133274" y="207645"/>
                    <a:pt x="130073" y="210998"/>
                  </a:cubicBezTo>
                  <a:cubicBezTo>
                    <a:pt x="126873" y="214198"/>
                    <a:pt x="123215" y="215798"/>
                    <a:pt x="119100" y="215798"/>
                  </a:cubicBezTo>
                  <a:lnTo>
                    <a:pt x="96698" y="215798"/>
                  </a:lnTo>
                  <a:lnTo>
                    <a:pt x="104927" y="156591"/>
                  </a:lnTo>
                  <a:lnTo>
                    <a:pt x="88925" y="156591"/>
                  </a:lnTo>
                  <a:lnTo>
                    <a:pt x="80924" y="212369"/>
                  </a:lnTo>
                  <a:lnTo>
                    <a:pt x="54635" y="212369"/>
                  </a:lnTo>
                  <a:lnTo>
                    <a:pt x="62408" y="156591"/>
                  </a:lnTo>
                  <a:lnTo>
                    <a:pt x="46177" y="156591"/>
                  </a:lnTo>
                  <a:lnTo>
                    <a:pt x="40233" y="198425"/>
                  </a:lnTo>
                  <a:cubicBezTo>
                    <a:pt x="39624" y="203301"/>
                    <a:pt x="37643" y="207492"/>
                    <a:pt x="34290" y="210998"/>
                  </a:cubicBezTo>
                  <a:cubicBezTo>
                    <a:pt x="30785" y="214198"/>
                    <a:pt x="26975" y="215798"/>
                    <a:pt x="22860" y="215798"/>
                  </a:cubicBezTo>
                  <a:lnTo>
                    <a:pt x="0" y="215798"/>
                  </a:lnTo>
                  <a:lnTo>
                    <a:pt x="24689" y="41834"/>
                  </a:lnTo>
                  <a:lnTo>
                    <a:pt x="62636" y="41834"/>
                  </a:lnTo>
                  <a:lnTo>
                    <a:pt x="55778" y="88239"/>
                  </a:lnTo>
                  <a:lnTo>
                    <a:pt x="72009" y="88239"/>
                  </a:lnTo>
                  <a:lnTo>
                    <a:pt x="76124" y="59207"/>
                  </a:lnTo>
                  <a:lnTo>
                    <a:pt x="64694" y="59207"/>
                  </a:lnTo>
                  <a:lnTo>
                    <a:pt x="67437" y="41834"/>
                  </a:lnTo>
                  <a:lnTo>
                    <a:pt x="103098" y="41834"/>
                  </a:lnTo>
                  <a:lnTo>
                    <a:pt x="111785" y="21031"/>
                  </a:lnTo>
                  <a:lnTo>
                    <a:pt x="74981" y="21031"/>
                  </a:lnTo>
                  <a:cubicBezTo>
                    <a:pt x="69189" y="31089"/>
                    <a:pt x="61722" y="36119"/>
                    <a:pt x="52578" y="36119"/>
                  </a:cubicBezTo>
                  <a:lnTo>
                    <a:pt x="21031" y="36119"/>
                  </a:lnTo>
                  <a:lnTo>
                    <a:pt x="36804" y="3200"/>
                  </a:lnTo>
                  <a:cubicBezTo>
                    <a:pt x="38328" y="1067"/>
                    <a:pt x="40081" y="0"/>
                    <a:pt x="42062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19" tIns="45709" rIns="91419" bIns="45709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321"/>
              <a:endParaRPr lang="zh-CN" altLang="en-US" sz="2400">
                <a:solidFill>
                  <a:prstClr val="white"/>
                </a:solidFill>
                <a:latin typeface="DOUYU Font" pitchFamily="2" charset="-122"/>
                <a:ea typeface="DOUYU Font" pitchFamily="2" charset="-122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543187" y="598062"/>
            <a:ext cx="11124676" cy="5827493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250440"/>
              </a:tabLst>
            </a:pP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该反应的正反应是气体体积增大的反应，增大反应容器的容积，体系的压强减小，化学平衡正向移动，能提高乙烷的平衡转化率，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A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项不符合题意；</a:t>
            </a:r>
            <a:endParaRPr lang="zh-CN" altLang="zh-CN" sz="1050" kern="100">
              <a:latin typeface="宋体" pitchFamily="2" charset="-122"/>
              <a:ea typeface="宋体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250440"/>
              </a:tabLst>
            </a:pP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该反应的正反应是吸热反应，升高反应温度，化学平衡正向移动，可提高乙烷的平衡转化率，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B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项不符合题意；</a:t>
            </a:r>
            <a:endParaRPr lang="zh-CN" altLang="zh-CN" sz="1050" kern="100">
              <a:latin typeface="宋体" pitchFamily="2" charset="-122"/>
              <a:ea typeface="宋体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250440"/>
              </a:tabLst>
            </a:pP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分离出部分氢气，减少了生成物浓度，平衡正向移动，可提高乙烷的平衡转化率，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C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项不符合题意；</a:t>
            </a:r>
            <a:endParaRPr lang="zh-CN" altLang="zh-CN" sz="1050" kern="100">
              <a:latin typeface="宋体" pitchFamily="2" charset="-122"/>
              <a:ea typeface="宋体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250440"/>
              </a:tabLst>
            </a:pP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等容下通入惰性气体，体系的总压强增大，物质的浓度不变，因此化学平衡不移动，对乙烷的平衡转化率无影响，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D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项符合题意。</a:t>
            </a:r>
            <a:endParaRPr lang="zh-CN" altLang="zh-CN" sz="1050" kern="100">
              <a:effectLst/>
              <a:latin typeface="宋体" pitchFamily="2" charset="-122"/>
              <a:ea typeface="宋体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0627703"/>
      </p:ext>
    </p:ext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  <p:cond evt="onBegin" delay="0">
                          <p:tn val="12"/>
                        </p:cond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  <p:cond evt="onBegin" delay="0">
                          <p:tn val="17"/>
                        </p:cond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/>
        </p:nvSpPr>
        <p:spPr>
          <a:xfrm>
            <a:off x="334566" y="529036"/>
            <a:ext cx="11521280" cy="5781078"/>
          </a:xfrm>
          <a:prstGeom prst="rect">
            <a:avLst/>
          </a:prstGeom>
          <a:solidFill>
            <a:srgbClr val="F5F5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512490" y="701627"/>
            <a:ext cx="11199340" cy="267765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250440"/>
              </a:tabLst>
            </a:pP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二、反应物用量的改变对转化率的影响</a:t>
            </a:r>
            <a:endParaRPr lang="zh-CN" altLang="zh-CN" sz="1050" kern="100">
              <a:latin typeface="宋体" pitchFamily="2" charset="-122"/>
              <a:ea typeface="宋体" pitchFamily="2" charset="-122"/>
              <a:cs typeface="Courier New" panose="02070309020205020404" pitchFamily="49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</a:rPr>
              <a:t>1.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若反应物是一种且为气体，如：</a:t>
            </a:r>
            <a:r>
              <a:rPr lang="en-US" altLang="zh-CN" sz="2800" i="1" kern="100" err="1">
                <a:latin typeface="Times New Roman" pitchFamily="18" charset="0"/>
                <a:ea typeface="方正中等线简体" panose="03000509000000000000" pitchFamily="65" charset="-122"/>
              </a:rPr>
              <a:t>a</a:t>
            </a:r>
            <a:r>
              <a:rPr lang="en-US" altLang="zh-CN" sz="2800" kern="100" err="1">
                <a:latin typeface="Times New Roman" pitchFamily="18" charset="0"/>
                <a:ea typeface="方正中等线简体" panose="03000509000000000000" pitchFamily="65" charset="-122"/>
              </a:rPr>
              <a:t>A(g</a:t>
            </a:r>
            <a:r>
              <a:rPr lang="en-US" altLang="zh-CN" sz="2800" kern="100" smtClean="0">
                <a:latin typeface="Times New Roman" pitchFamily="18" charset="0"/>
                <a:ea typeface="方正中等线简体" panose="03000509000000000000" pitchFamily="65" charset="-122"/>
              </a:rPr>
              <a:t>) </a:t>
            </a:r>
            <a:r>
              <a:rPr lang="zh-CN" altLang="en-US" sz="2800" kern="100" smtClean="0">
                <a:latin typeface="Times New Roman" pitchFamily="18" charset="0"/>
                <a:ea typeface="方正中等线简体" panose="03000509000000000000" pitchFamily="65" charset="-122"/>
              </a:rPr>
              <a:t>　 </a:t>
            </a:r>
            <a:r>
              <a:rPr lang="en-US" altLang="zh-CN" sz="2800" kern="100" smtClean="0">
                <a:latin typeface="ZBFH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i="1" kern="100" err="1" smtClean="0">
                <a:latin typeface="Times New Roman" pitchFamily="18" charset="0"/>
                <a:ea typeface="方正中等线简体" panose="03000509000000000000" pitchFamily="65" charset="-122"/>
              </a:rPr>
              <a:t>b</a:t>
            </a:r>
            <a:r>
              <a:rPr lang="en-US" altLang="zh-CN" sz="2800" kern="100" err="1" smtClean="0">
                <a:latin typeface="Times New Roman" pitchFamily="18" charset="0"/>
                <a:ea typeface="方正中等线简体" panose="03000509000000000000" pitchFamily="65" charset="-122"/>
              </a:rPr>
              <a:t>B(g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</a:rPr>
              <a:t>)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＋</a:t>
            </a:r>
            <a:r>
              <a:rPr lang="en-US" altLang="zh-CN" sz="2800" i="1" kern="100" err="1">
                <a:latin typeface="Times New Roman" pitchFamily="18" charset="0"/>
                <a:ea typeface="方正中等线简体" panose="03000509000000000000" pitchFamily="65" charset="-122"/>
              </a:rPr>
              <a:t>c</a:t>
            </a:r>
            <a:r>
              <a:rPr lang="en-US" altLang="zh-CN" sz="2800" kern="100" err="1">
                <a:latin typeface="Times New Roman" pitchFamily="18" charset="0"/>
                <a:ea typeface="方正中等线简体" panose="03000509000000000000" pitchFamily="65" charset="-122"/>
              </a:rPr>
              <a:t>C(g)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。在恒温恒容条件下，增加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</a:rPr>
              <a:t>A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的浓度，平衡正向移动，但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</a:rPr>
              <a:t>A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的转化率与气体的计量数有关。</a:t>
            </a:r>
            <a:endParaRPr lang="zh-CN" altLang="zh-CN" sz="1050" kern="100">
              <a:effectLst/>
              <a:latin typeface="宋体" pitchFamily="2" charset="-122"/>
              <a:ea typeface="宋体" pitchFamily="2" charset="-122"/>
              <a:cs typeface="Courier New" panose="02070309020205020404" pitchFamily="49" charset="0"/>
            </a:endParaRPr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2644031"/>
              </p:ext>
            </p:extLst>
          </p:nvPr>
        </p:nvGraphicFramePr>
        <p:xfrm>
          <a:off x="6749107" y="1472130"/>
          <a:ext cx="968375" cy="627063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9" name="文档" r:id="rId2" progId="Word.Document.12">
                  <p:embed/>
                </p:oleObj>
              </mc:Choice>
              <mc:Fallback>
                <p:oleObj name="文档" r:id="rId2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749107" y="1472130"/>
                        <a:ext cx="968375" cy="627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417030"/>
              </p:ext>
            </p:extLst>
          </p:nvPr>
        </p:nvGraphicFramePr>
        <p:xfrm>
          <a:off x="675556" y="3400211"/>
          <a:ext cx="10297143" cy="2560320"/>
        </p:xfrm>
        <a:graphic>
          <a:graphicData uri="http://schemas.openxmlformats.org/drawingml/2006/table">
            <a:tbl>
              <a:tblPr/>
              <a:tblGrid>
                <a:gridCol w="4278438"/>
                <a:gridCol w="6018705"/>
              </a:tblGrid>
              <a:tr h="499354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250440"/>
                        </a:tabLst>
                      </a:pPr>
                      <a:r>
                        <a:rPr lang="zh-CN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Times New Roman" panose="02020603050405020304" pitchFamily="18" charset="0"/>
                        </a:rPr>
                        <a:t>气体计量数关系</a:t>
                      </a:r>
                      <a:endParaRPr lang="zh-CN" sz="2800" kern="100">
                        <a:effectLst/>
                        <a:latin typeface="宋体" pitchFamily="2" charset="-122"/>
                        <a:ea typeface="宋体" pitchFamily="2" charset="-122"/>
                        <a:cs typeface="Courier New" panose="02070309020205020404" pitchFamily="49" charset="0"/>
                      </a:endParaRPr>
                    </a:p>
                  </a:txBody>
                  <a:tcPr marL="46638" marR="46638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1F5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250440"/>
                        </a:tabLst>
                      </a:pPr>
                      <a:r>
                        <a:rPr lang="en-US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A</a:t>
                      </a:r>
                      <a:r>
                        <a:rPr lang="zh-CN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Times New Roman" panose="02020603050405020304" pitchFamily="18" charset="0"/>
                        </a:rPr>
                        <a:t>的转化率</a:t>
                      </a:r>
                      <a:endParaRPr lang="zh-CN" sz="2800" kern="100">
                        <a:effectLst/>
                        <a:latin typeface="宋体" pitchFamily="2" charset="-122"/>
                        <a:ea typeface="宋体" pitchFamily="2" charset="-122"/>
                        <a:cs typeface="Courier New" panose="02070309020205020404" pitchFamily="49" charset="0"/>
                      </a:endParaRPr>
                    </a:p>
                  </a:txBody>
                  <a:tcPr marL="46638" marR="46638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1F5"/>
                    </a:solidFill>
                  </a:tcPr>
                </a:tc>
              </a:tr>
              <a:tr h="249677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250440"/>
                        </a:tabLst>
                      </a:pPr>
                      <a:r>
                        <a:rPr lang="en-US" sz="2800" i="1" kern="1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a</a:t>
                      </a:r>
                      <a:r>
                        <a:rPr lang="zh-CN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Times New Roman" panose="02020603050405020304" pitchFamily="18" charset="0"/>
                        </a:rPr>
                        <a:t>＝</a:t>
                      </a:r>
                      <a:r>
                        <a:rPr lang="en-US" sz="2800" i="1" kern="1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b</a:t>
                      </a:r>
                      <a:r>
                        <a:rPr lang="zh-CN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Times New Roman" panose="02020603050405020304" pitchFamily="18" charset="0"/>
                        </a:rPr>
                        <a:t>＋</a:t>
                      </a:r>
                      <a:r>
                        <a:rPr lang="en-US" sz="2800" i="1" kern="1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c</a:t>
                      </a:r>
                      <a:endParaRPr lang="zh-CN" sz="2800" kern="100">
                        <a:effectLst/>
                        <a:latin typeface="宋体" pitchFamily="2" charset="-122"/>
                        <a:ea typeface="宋体" pitchFamily="2" charset="-122"/>
                        <a:cs typeface="Courier New" panose="02070309020205020404" pitchFamily="49" charset="0"/>
                      </a:endParaRPr>
                    </a:p>
                  </a:txBody>
                  <a:tcPr marL="46638" marR="46638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1F5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250440"/>
                        </a:tabLst>
                      </a:pPr>
                      <a:r>
                        <a:rPr lang="zh-CN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Times New Roman" panose="02020603050405020304" pitchFamily="18" charset="0"/>
                        </a:rPr>
                        <a:t>不变</a:t>
                      </a:r>
                      <a:endParaRPr lang="zh-CN" sz="2800" kern="100">
                        <a:effectLst/>
                        <a:latin typeface="宋体" pitchFamily="2" charset="-122"/>
                        <a:ea typeface="宋体" pitchFamily="2" charset="-122"/>
                        <a:cs typeface="Courier New" panose="02070309020205020404" pitchFamily="49" charset="0"/>
                      </a:endParaRPr>
                    </a:p>
                  </a:txBody>
                  <a:tcPr marL="46638" marR="46638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1F5"/>
                    </a:solidFill>
                  </a:tcPr>
                </a:tc>
              </a:tr>
              <a:tr h="249677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250440"/>
                        </a:tabLst>
                      </a:pPr>
                      <a:r>
                        <a:rPr lang="en-US" sz="2800" i="1" kern="1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a</a:t>
                      </a:r>
                      <a:r>
                        <a:rPr lang="en-US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&gt;</a:t>
                      </a:r>
                      <a:r>
                        <a:rPr lang="en-US" sz="2800" i="1" kern="1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b</a:t>
                      </a:r>
                      <a:r>
                        <a:rPr lang="zh-CN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Times New Roman" panose="02020603050405020304" pitchFamily="18" charset="0"/>
                        </a:rPr>
                        <a:t>＋</a:t>
                      </a:r>
                      <a:r>
                        <a:rPr lang="en-US" sz="2800" i="1" kern="1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c</a:t>
                      </a:r>
                      <a:endParaRPr lang="zh-CN" sz="2800" kern="100">
                        <a:effectLst/>
                        <a:latin typeface="宋体" pitchFamily="2" charset="-122"/>
                        <a:ea typeface="宋体" pitchFamily="2" charset="-122"/>
                        <a:cs typeface="Courier New" panose="02070309020205020404" pitchFamily="49" charset="0"/>
                      </a:endParaRPr>
                    </a:p>
                  </a:txBody>
                  <a:tcPr marL="46638" marR="46638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1F5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250440"/>
                        </a:tabLst>
                      </a:pPr>
                      <a:r>
                        <a:rPr lang="zh-CN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Times New Roman" panose="02020603050405020304" pitchFamily="18" charset="0"/>
                        </a:rPr>
                        <a:t>增大</a:t>
                      </a:r>
                      <a:endParaRPr lang="zh-CN" sz="2800" kern="100">
                        <a:effectLst/>
                        <a:latin typeface="宋体" pitchFamily="2" charset="-122"/>
                        <a:ea typeface="宋体" pitchFamily="2" charset="-122"/>
                        <a:cs typeface="Courier New" panose="02070309020205020404" pitchFamily="49" charset="0"/>
                      </a:endParaRPr>
                    </a:p>
                  </a:txBody>
                  <a:tcPr marL="46638" marR="46638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1F5"/>
                    </a:solidFill>
                  </a:tcPr>
                </a:tc>
              </a:tr>
              <a:tr h="249677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250440"/>
                        </a:tabLst>
                      </a:pPr>
                      <a:r>
                        <a:rPr lang="en-US" sz="2800" i="1" kern="1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a</a:t>
                      </a:r>
                      <a:r>
                        <a:rPr lang="en-US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&lt;</a:t>
                      </a:r>
                      <a:r>
                        <a:rPr lang="en-US" sz="2800" i="1" kern="1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b</a:t>
                      </a:r>
                      <a:r>
                        <a:rPr lang="zh-CN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Times New Roman" panose="02020603050405020304" pitchFamily="18" charset="0"/>
                        </a:rPr>
                        <a:t>＋</a:t>
                      </a:r>
                      <a:r>
                        <a:rPr lang="en-US" sz="2800" i="1" kern="1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c</a:t>
                      </a:r>
                      <a:endParaRPr lang="zh-CN" sz="2800" kern="100">
                        <a:effectLst/>
                        <a:latin typeface="宋体" pitchFamily="2" charset="-122"/>
                        <a:ea typeface="宋体" pitchFamily="2" charset="-122"/>
                        <a:cs typeface="Courier New" panose="02070309020205020404" pitchFamily="49" charset="0"/>
                      </a:endParaRPr>
                    </a:p>
                  </a:txBody>
                  <a:tcPr marL="46638" marR="46638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1F5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250440"/>
                        </a:tabLst>
                      </a:pPr>
                      <a:r>
                        <a:rPr lang="zh-CN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Times New Roman" panose="02020603050405020304" pitchFamily="18" charset="0"/>
                        </a:rPr>
                        <a:t>减小</a:t>
                      </a:r>
                      <a:endParaRPr lang="zh-CN" sz="2800" kern="100">
                        <a:effectLst/>
                        <a:latin typeface="宋体" pitchFamily="2" charset="-122"/>
                        <a:ea typeface="宋体" pitchFamily="2" charset="-122"/>
                        <a:cs typeface="Courier New" panose="02070309020205020404" pitchFamily="49" charset="0"/>
                      </a:endParaRPr>
                    </a:p>
                  </a:txBody>
                  <a:tcPr marL="46638" marR="46638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1F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8251233"/>
      </p:ext>
    </p:ext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/>
        </p:nvSpPr>
        <p:spPr>
          <a:xfrm>
            <a:off x="334566" y="621482"/>
            <a:ext cx="11521280" cy="4680520"/>
          </a:xfrm>
          <a:prstGeom prst="rect">
            <a:avLst/>
          </a:prstGeom>
          <a:solidFill>
            <a:srgbClr val="F5F5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531540" y="883077"/>
            <a:ext cx="11127332" cy="39703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250440"/>
              </a:tabLst>
            </a:pPr>
            <a:r>
              <a:rPr lang="zh-CN" altLang="en-US" sz="2800" kern="100" smtClean="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　　</a:t>
            </a:r>
            <a:r>
              <a:rPr lang="zh-CN" altLang="zh-CN" sz="2800" kern="100" smtClean="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对于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以下两个反应，从反应开始进行到达到平衡后，保持温度、体积不变，按要求回答下列问题。</a:t>
            </a:r>
            <a:endParaRPr lang="zh-CN" altLang="zh-CN" sz="1050" kern="100">
              <a:latin typeface="宋体" pitchFamily="2" charset="-122"/>
              <a:ea typeface="宋体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250440"/>
              </a:tabLst>
            </a:pP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(1)PCl</a:t>
            </a:r>
            <a:r>
              <a:rPr lang="en-US" altLang="zh-CN" sz="2800" kern="100" baseline="-250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5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(g</a:t>
            </a:r>
            <a:r>
              <a:rPr lang="en-US" altLang="zh-CN" sz="2800" kern="100" smtClean="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en-US" sz="2800" kern="100" smtClean="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　 </a:t>
            </a:r>
            <a:r>
              <a:rPr lang="en-US" altLang="zh-CN" sz="2800" kern="100" smtClean="0">
                <a:latin typeface="ZBFH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kern="100" smtClean="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PCl</a:t>
            </a:r>
            <a:r>
              <a:rPr lang="en-US" altLang="zh-CN" sz="2800" kern="100" baseline="-25000" smtClean="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3</a:t>
            </a:r>
            <a:r>
              <a:rPr lang="en-US" altLang="zh-CN" sz="2800" kern="100" smtClean="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(g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＋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Cl</a:t>
            </a:r>
            <a:r>
              <a:rPr lang="en-US" altLang="zh-CN" sz="2800" kern="100" baseline="-250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(g)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，再充入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PCl</a:t>
            </a:r>
            <a:r>
              <a:rPr lang="en-US" altLang="zh-CN" sz="2800" kern="100" baseline="-250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5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(g)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，平衡向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方向移动，达到平衡后，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PCl</a:t>
            </a:r>
            <a:r>
              <a:rPr lang="en-US" altLang="zh-CN" sz="2800" kern="100" baseline="-250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5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(g)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的转化率</a:t>
            </a:r>
            <a:r>
              <a:rPr lang="en-US" altLang="zh-CN" sz="2800" kern="100" smtClean="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PCl</a:t>
            </a:r>
            <a:r>
              <a:rPr lang="en-US" altLang="zh-CN" sz="2800" kern="100" baseline="-250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5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(g)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的百分含量</a:t>
            </a:r>
            <a:r>
              <a:rPr lang="en-US" altLang="zh-CN" sz="2800" kern="100" smtClean="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</a:t>
            </a:r>
            <a:r>
              <a:rPr lang="zh-CN" altLang="zh-CN" sz="2800" kern="100" smtClean="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en-US" altLang="zh-CN" sz="2800" kern="100" smtClean="0">
              <a:latin typeface="Times New Roman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250440"/>
              </a:tabLst>
            </a:pP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(2)2HI(g</a:t>
            </a:r>
            <a:r>
              <a:rPr lang="en-US" altLang="zh-CN" sz="2800" kern="100" smtClean="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en-US" sz="2800" kern="100" smtClean="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　 </a:t>
            </a:r>
            <a:r>
              <a:rPr lang="en-US" altLang="zh-CN" sz="2800" kern="100" smtClean="0">
                <a:latin typeface="ZBFH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kern="100" smtClean="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I</a:t>
            </a:r>
            <a:r>
              <a:rPr lang="en-US" altLang="zh-CN" sz="2800" kern="100" baseline="-25000" smtClean="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en-US" altLang="zh-CN" sz="2800" kern="100" smtClean="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(g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＋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H</a:t>
            </a:r>
            <a:r>
              <a:rPr lang="en-US" altLang="zh-CN" sz="2800" kern="100" baseline="-250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(g)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，再充入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HI(g)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，平衡向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方向移动，达到平衡后，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HI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的转化率</a:t>
            </a:r>
            <a:r>
              <a:rPr lang="en-US" altLang="zh-CN" sz="2800" kern="100" smtClean="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HI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的百分含量</a:t>
            </a:r>
            <a:r>
              <a:rPr lang="en-US" altLang="zh-CN" sz="2800" kern="100" smtClean="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</a:t>
            </a:r>
            <a:r>
              <a:rPr lang="zh-CN" altLang="zh-CN" sz="2800" kern="100" smtClean="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zh-CN" altLang="zh-CN" sz="1050" kern="100">
              <a:effectLst/>
              <a:latin typeface="宋体" pitchFamily="2" charset="-122"/>
              <a:ea typeface="宋体" pitchFamily="2" charset="-122"/>
              <a:cs typeface="Courier New" panose="02070309020205020404" pitchFamily="49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34566" y="1082105"/>
            <a:ext cx="792882" cy="400110"/>
            <a:chOff x="334567" y="933895"/>
            <a:chExt cx="792882" cy="400110"/>
          </a:xfrm>
        </p:grpSpPr>
        <p:sp>
          <p:nvSpPr>
            <p:cNvPr id="6" name="五边形 5">
              <a:extLst>
                <a:ext uri="{FF2B5EF4-FFF2-40B4-BE49-F238E27FC236}">
                  <a16:creationId xmlns="" xmlns:a16="http://schemas.microsoft.com/office/drawing/2014/main" id="{2B269A23-18BB-E749-A895-A1450DD58A24}"/>
                </a:ext>
              </a:extLst>
            </p:cNvPr>
            <p:cNvSpPr/>
            <p:nvPr/>
          </p:nvSpPr>
          <p:spPr>
            <a:xfrm>
              <a:off x="334567" y="951739"/>
              <a:ext cx="792882" cy="364422"/>
            </a:xfrm>
            <a:prstGeom prst="homePlate">
              <a:avLst>
                <a:gd name="adj" fmla="val 28683"/>
              </a:avLst>
            </a:prstGeom>
            <a:solidFill>
              <a:srgbClr val="C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 charset="-122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B4776FAB-F198-1F48-B6AC-304185EC7BB2}"/>
                </a:ext>
              </a:extLst>
            </p:cNvPr>
            <p:cNvSpPr txBox="1"/>
            <p:nvPr/>
          </p:nvSpPr>
          <p:spPr>
            <a:xfrm>
              <a:off x="393411" y="933895"/>
              <a:ext cx="64770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/>
              <a:r>
                <a:rPr kumimoji="1" lang="zh-CN" altLang="en-US" sz="2000" smtClean="0">
                  <a:solidFill>
                    <a:prstClr val="white"/>
                  </a:solidFill>
                  <a:ea typeface="微软雅黑" charset="-122"/>
                </a:rPr>
                <a:t>例</a:t>
              </a:r>
              <a:r>
                <a:rPr kumimoji="1" lang="en-US" altLang="zh-CN" sz="2000" smtClean="0">
                  <a:solidFill>
                    <a:prstClr val="white"/>
                  </a:solidFill>
                  <a:ea typeface="微软雅黑" charset="-122"/>
                </a:rPr>
                <a:t>2</a:t>
              </a:r>
              <a:endParaRPr kumimoji="1" lang="zh-CN" altLang="en-US" sz="2000">
                <a:solidFill>
                  <a:prstClr val="white"/>
                </a:solidFill>
                <a:ea typeface="微软雅黑" charset="-122"/>
              </a:endParaRPr>
            </a:p>
          </p:txBody>
        </p:sp>
      </p:grpSp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3705685"/>
              </p:ext>
            </p:extLst>
          </p:nvPr>
        </p:nvGraphicFramePr>
        <p:xfrm>
          <a:off x="2206774" y="2277666"/>
          <a:ext cx="968375" cy="627063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0" name="文档" r:id="rId2" progId="Word.Document.12">
                  <p:embed/>
                </p:oleObj>
              </mc:Choice>
              <mc:Fallback>
                <p:oleObj name="文档" r:id="rId2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06774" y="2277666"/>
                        <a:ext cx="968375" cy="627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9972982"/>
              </p:ext>
            </p:extLst>
          </p:nvPr>
        </p:nvGraphicFramePr>
        <p:xfrm>
          <a:off x="2019325" y="3569618"/>
          <a:ext cx="968375" cy="627063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1" name="文档" r:id="rId5" progId="Word.Document.12">
                  <p:embed/>
                </p:oleObj>
              </mc:Choice>
              <mc:Fallback>
                <p:oleObj name="文档" r:id="rId5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19325" y="3569618"/>
                        <a:ext cx="968375" cy="627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矩形 2"/>
          <p:cNvSpPr/>
          <p:nvPr/>
        </p:nvSpPr>
        <p:spPr>
          <a:xfrm>
            <a:off x="9163327" y="2296716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800" kern="1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正反应</a:t>
            </a:r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229697" y="2939316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800" kern="1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减小</a:t>
            </a:r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0592155" y="2939316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800" kern="1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增大</a:t>
            </a:r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8120955" y="3575055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800" kern="1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正反应</a:t>
            </a:r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4275341" y="4215731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800" kern="1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不变</a:t>
            </a:r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7849086" y="4215731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800" kern="1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不变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8063507"/>
      </p:ext>
    </p:ext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dur="5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dur="5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dur="50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dur="5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1"/>
      <p:bldP spid="12" grpId="2"/>
      <p:bldP spid="13" grpId="3"/>
      <p:bldP spid="15" grpId="4"/>
      <p:bldP spid="16" grpId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/>
        </p:nvSpPr>
        <p:spPr>
          <a:xfrm>
            <a:off x="334566" y="1197546"/>
            <a:ext cx="11521280" cy="3263268"/>
          </a:xfrm>
          <a:prstGeom prst="rect">
            <a:avLst/>
          </a:prstGeom>
          <a:solidFill>
            <a:srgbClr val="F5F5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67933" y="1755881"/>
            <a:ext cx="11088455" cy="1957139"/>
            <a:chOff x="567933" y="1184623"/>
            <a:chExt cx="11088455" cy="1957139"/>
          </a:xfrm>
        </p:grpSpPr>
        <p:sp>
          <p:nvSpPr>
            <p:cNvPr id="5" name="矩形 4"/>
            <p:cNvSpPr/>
            <p:nvPr/>
          </p:nvSpPr>
          <p:spPr>
            <a:xfrm>
              <a:off x="567933" y="1184623"/>
              <a:ext cx="11088455" cy="195713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Aft>
                  <a:spcPct val="0"/>
                </a:spcAft>
                <a:tabLst>
                  <a:tab pos="2250440"/>
                </a:tabLst>
              </a:pPr>
              <a:r>
                <a:rPr lang="en-US" altLang="zh-CN" sz="2800" kern="100">
                  <a:latin typeface="Times New Roman" pitchFamily="18" charset="0"/>
                  <a:ea typeface="方正中等线简体" panose="03000509000000000000" pitchFamily="65" charset="-122"/>
                  <a:cs typeface="Courier New" panose="02070309020205020404" pitchFamily="49" charset="0"/>
                </a:rPr>
                <a:t>2.</a:t>
              </a:r>
              <a:r>
                <a:rPr lang="zh-CN" altLang="zh-CN" sz="2800" kern="100">
                  <a:latin typeface="Times New Roman" pitchFamily="18" charset="0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若反应物、生成物均只有一种：</a:t>
              </a:r>
              <a:r>
                <a:rPr lang="en-US" altLang="zh-CN" sz="2800" i="1" kern="100" err="1">
                  <a:latin typeface="Times New Roman" pitchFamily="18" charset="0"/>
                  <a:ea typeface="方正中等线简体" panose="03000509000000000000" pitchFamily="65" charset="-122"/>
                  <a:cs typeface="Courier New" panose="02070309020205020404" pitchFamily="49" charset="0"/>
                </a:rPr>
                <a:t>a</a:t>
              </a:r>
              <a:r>
                <a:rPr lang="en-US" altLang="zh-CN" sz="2800" kern="100" err="1">
                  <a:latin typeface="Times New Roman" pitchFamily="18" charset="0"/>
                  <a:ea typeface="方正中等线简体" panose="03000509000000000000" pitchFamily="65" charset="-122"/>
                  <a:cs typeface="Courier New" panose="02070309020205020404" pitchFamily="49" charset="0"/>
                </a:rPr>
                <a:t>A(g</a:t>
              </a:r>
              <a:r>
                <a:rPr lang="en-US" altLang="zh-CN" sz="2800" kern="100" smtClean="0">
                  <a:latin typeface="Times New Roman" pitchFamily="18" charset="0"/>
                  <a:ea typeface="方正中等线简体" panose="03000509000000000000" pitchFamily="65" charset="-122"/>
                  <a:cs typeface="Courier New" panose="02070309020205020404" pitchFamily="49" charset="0"/>
                </a:rPr>
                <a:t>)</a:t>
              </a:r>
              <a:r>
                <a:rPr lang="zh-CN" altLang="en-US" sz="2800" kern="100" smtClean="0">
                  <a:latin typeface="Times New Roman" pitchFamily="18" charset="0"/>
                  <a:ea typeface="方正中等线简体" panose="03000509000000000000" pitchFamily="65" charset="-122"/>
                  <a:cs typeface="Courier New" panose="02070309020205020404" pitchFamily="49" charset="0"/>
                </a:rPr>
                <a:t>　  </a:t>
              </a:r>
              <a:r>
                <a:rPr lang="en-US" altLang="zh-CN" sz="2800" i="1" kern="100" err="1" smtClean="0">
                  <a:latin typeface="Times New Roman" pitchFamily="18" charset="0"/>
                  <a:ea typeface="方正中等线简体" panose="03000509000000000000" pitchFamily="65" charset="-122"/>
                  <a:cs typeface="Courier New" panose="02070309020205020404" pitchFamily="49" charset="0"/>
                </a:rPr>
                <a:t>b</a:t>
              </a:r>
              <a:r>
                <a:rPr lang="en-US" altLang="zh-CN" sz="2800" kern="100" err="1" smtClean="0">
                  <a:latin typeface="Times New Roman" pitchFamily="18" charset="0"/>
                  <a:ea typeface="方正中等线简体" panose="03000509000000000000" pitchFamily="65" charset="-122"/>
                  <a:cs typeface="Courier New" panose="02070309020205020404" pitchFamily="49" charset="0"/>
                </a:rPr>
                <a:t>B(g</a:t>
              </a:r>
              <a:r>
                <a:rPr lang="en-US" altLang="zh-CN" sz="2800" kern="100">
                  <a:latin typeface="Times New Roman" pitchFamily="18" charset="0"/>
                  <a:ea typeface="方正中等线简体" panose="03000509000000000000" pitchFamily="65" charset="-122"/>
                  <a:cs typeface="Courier New" panose="02070309020205020404" pitchFamily="49" charset="0"/>
                </a:rPr>
                <a:t>)</a:t>
              </a:r>
              <a:r>
                <a:rPr lang="zh-CN" altLang="zh-CN" sz="2800" kern="100">
                  <a:latin typeface="Times New Roman" pitchFamily="18" charset="0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。在恒温恒容条件下，不管增加</a:t>
              </a:r>
              <a:r>
                <a:rPr lang="en-US" altLang="zh-CN" sz="2800" kern="100">
                  <a:latin typeface="Times New Roman" pitchFamily="18" charset="0"/>
                  <a:ea typeface="方正中等线简体" panose="03000509000000000000" pitchFamily="65" charset="-122"/>
                  <a:cs typeface="Courier New" panose="02070309020205020404" pitchFamily="49" charset="0"/>
                </a:rPr>
                <a:t>A</a:t>
              </a:r>
              <a:r>
                <a:rPr lang="zh-CN" altLang="zh-CN" sz="2800" kern="100">
                  <a:latin typeface="Times New Roman" pitchFamily="18" charset="0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的量或</a:t>
              </a:r>
              <a:r>
                <a:rPr lang="en-US" altLang="zh-CN" sz="2800" kern="100">
                  <a:latin typeface="Times New Roman" pitchFamily="18" charset="0"/>
                  <a:ea typeface="方正中等线简体" panose="03000509000000000000" pitchFamily="65" charset="-122"/>
                  <a:cs typeface="Courier New" panose="02070309020205020404" pitchFamily="49" charset="0"/>
                </a:rPr>
                <a:t>B</a:t>
              </a:r>
              <a:r>
                <a:rPr lang="zh-CN" altLang="zh-CN" sz="2800" kern="100">
                  <a:latin typeface="Times New Roman" pitchFamily="18" charset="0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的量，还是</a:t>
              </a:r>
              <a:r>
                <a:rPr lang="en-US" altLang="zh-CN" sz="2800" kern="100">
                  <a:latin typeface="Times New Roman" pitchFamily="18" charset="0"/>
                  <a:ea typeface="方正中等线简体" panose="03000509000000000000" pitchFamily="65" charset="-122"/>
                  <a:cs typeface="Courier New" panose="02070309020205020404" pitchFamily="49" charset="0"/>
                </a:rPr>
                <a:t>A</a:t>
              </a:r>
              <a:r>
                <a:rPr lang="zh-CN" altLang="zh-CN" sz="2800" kern="100">
                  <a:latin typeface="Times New Roman" pitchFamily="18" charset="0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、</a:t>
              </a:r>
              <a:r>
                <a:rPr lang="en-US" altLang="zh-CN" sz="2800" kern="100">
                  <a:latin typeface="Times New Roman" pitchFamily="18" charset="0"/>
                  <a:ea typeface="方正中等线简体" panose="03000509000000000000" pitchFamily="65" charset="-122"/>
                  <a:cs typeface="Courier New" panose="02070309020205020404" pitchFamily="49" charset="0"/>
                </a:rPr>
                <a:t>B</a:t>
              </a:r>
              <a:r>
                <a:rPr lang="zh-CN" altLang="zh-CN" sz="2800" kern="100">
                  <a:latin typeface="Times New Roman" pitchFamily="18" charset="0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的量同时增加，均相当于加压，平衡向气体体积减小的方向移动，</a:t>
              </a:r>
              <a:r>
                <a:rPr lang="en-US" altLang="zh-CN" sz="2800" kern="100">
                  <a:latin typeface="Times New Roman" pitchFamily="18" charset="0"/>
                  <a:ea typeface="方正中等线简体" panose="03000509000000000000" pitchFamily="65" charset="-122"/>
                  <a:cs typeface="Courier New" panose="02070309020205020404" pitchFamily="49" charset="0"/>
                </a:rPr>
                <a:t>A</a:t>
              </a:r>
              <a:r>
                <a:rPr lang="zh-CN" altLang="zh-CN" sz="2800" kern="100">
                  <a:latin typeface="Times New Roman" pitchFamily="18" charset="0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的转化率可据此分析。</a:t>
              </a:r>
              <a:endParaRPr lang="zh-CN" altLang="zh-CN" sz="1050" kern="100">
                <a:effectLst/>
                <a:latin typeface="宋体" pitchFamily="2" charset="-122"/>
                <a:ea typeface="宋体" pitchFamily="2" charset="-122"/>
                <a:cs typeface="Courier New" panose="02070309020205020404" pitchFamily="49" charset="0"/>
              </a:endParaRPr>
            </a:p>
          </p:txBody>
        </p:sp>
        <p:graphicFrame>
          <p:nvGraphicFramePr>
            <p:cNvPr id="6" name="对象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8302676"/>
                </p:ext>
              </p:extLst>
            </p:nvPr>
          </p:nvGraphicFramePr>
          <p:xfrm>
            <a:off x="6887294" y="1332037"/>
            <a:ext cx="968375" cy="627063"/>
          </p:xfrm>
          <a:graphic>
            <a:graphicData uri="http://schemas.openxmlformats.org/presentationml/2006/ole">
              <mc:AlternateContent>
                <mc:Choice xmlns:v="urn:schemas-microsoft-com:vml" Requires="v">
                  <p:oleObj spid="_x0000_s1042" name="文档" r:id="rId2" progId="Word.Document.12">
                    <p:embed/>
                  </p:oleObj>
                </mc:Choice>
                <mc:Fallback>
                  <p:oleObj name="文档" r:id="rId2" progId="Word.Document.12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6887294" y="1332037"/>
                          <a:ext cx="968375" cy="6270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279593808"/>
      </p:ext>
    </p:ext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/>
        </p:nvSpPr>
        <p:spPr>
          <a:xfrm>
            <a:off x="334566" y="621482"/>
            <a:ext cx="11521280" cy="5184576"/>
          </a:xfrm>
          <a:prstGeom prst="rect">
            <a:avLst/>
          </a:prstGeom>
          <a:solidFill>
            <a:srgbClr val="F5F5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531540" y="883077"/>
            <a:ext cx="11127332" cy="454246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250440"/>
              </a:tabLst>
            </a:pPr>
            <a:r>
              <a:rPr lang="zh-CN" altLang="en-US" sz="2800" i="1" kern="100" smtClean="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　　</a:t>
            </a:r>
            <a:r>
              <a:rPr lang="en-US" altLang="zh-CN" sz="2800" i="1" kern="100" smtClean="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α</a:t>
            </a:r>
            <a:r>
              <a:rPr lang="en-US" altLang="zh-CN" sz="2800" kern="100" baseline="-25000" smtClean="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和</a:t>
            </a:r>
            <a:r>
              <a:rPr lang="en-US" altLang="zh-CN" sz="2800" i="1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α</a:t>
            </a:r>
            <a:r>
              <a:rPr lang="en-US" altLang="zh-CN" sz="2800" kern="100" baseline="-250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</a:t>
            </a:r>
            <a:r>
              <a:rPr lang="en-US" altLang="zh-CN" sz="2800" kern="100" baseline="-250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和</a:t>
            </a:r>
            <a:r>
              <a:rPr lang="en-US" altLang="zh-CN" sz="2800" i="1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</a:t>
            </a:r>
            <a:r>
              <a:rPr lang="en-US" altLang="zh-CN" sz="2800" kern="100" baseline="-250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分别为两个恒容容器中平衡体系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N</a:t>
            </a:r>
            <a:r>
              <a:rPr lang="en-US" altLang="zh-CN" sz="2800" kern="100" baseline="-250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O</a:t>
            </a:r>
            <a:r>
              <a:rPr lang="en-US" altLang="zh-CN" sz="2800" kern="100" baseline="-250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4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(g</a:t>
            </a:r>
            <a:r>
              <a:rPr lang="en-US" altLang="zh-CN" sz="2800" kern="100" smtClean="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en-US" sz="2800" kern="100" smtClean="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　 </a:t>
            </a:r>
            <a:r>
              <a:rPr lang="en-US" altLang="zh-CN" sz="2800" kern="100" smtClean="0">
                <a:latin typeface="ZBFH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kern="100" smtClean="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2NO</a:t>
            </a:r>
            <a:r>
              <a:rPr lang="en-US" altLang="zh-CN" sz="2800" kern="100" baseline="-25000" smtClean="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en-US" altLang="zh-CN" sz="2800" kern="100" smtClean="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(g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和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3O</a:t>
            </a:r>
            <a:r>
              <a:rPr lang="en-US" altLang="zh-CN" sz="2800" kern="100" baseline="-250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(g</a:t>
            </a:r>
            <a:r>
              <a:rPr lang="en-US" altLang="zh-CN" sz="2800" kern="100" smtClean="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en-US" sz="2800" kern="100" smtClean="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　 </a:t>
            </a:r>
            <a:r>
              <a:rPr lang="en-US" altLang="zh-CN" sz="2800" kern="100">
                <a:latin typeface="ZBFH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kern="100" smtClean="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2O</a:t>
            </a:r>
            <a:r>
              <a:rPr lang="en-US" altLang="zh-CN" sz="2800" kern="100" baseline="-25000" smtClean="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3</a:t>
            </a:r>
            <a:r>
              <a:rPr lang="en-US" altLang="zh-CN" sz="2800" kern="100" smtClean="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(g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的反应转化率及反应物的平衡浓度，在温度不变的情况下，均增加反应物的物质的量，下列判断正确的是</a:t>
            </a:r>
            <a:endParaRPr lang="zh-CN" altLang="zh-CN" sz="1050" kern="100">
              <a:latin typeface="宋体" pitchFamily="2" charset="-122"/>
              <a:ea typeface="宋体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250440"/>
              </a:tabLst>
            </a:pP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A.</a:t>
            </a:r>
            <a:r>
              <a:rPr lang="en-US" altLang="zh-CN" sz="2800" i="1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α</a:t>
            </a:r>
            <a:r>
              <a:rPr lang="en-US" altLang="zh-CN" sz="2800" kern="100" baseline="-250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、</a:t>
            </a:r>
            <a:r>
              <a:rPr lang="en-US" altLang="zh-CN" sz="2800" i="1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α</a:t>
            </a:r>
            <a:r>
              <a:rPr lang="en-US" altLang="zh-CN" sz="2800" kern="100" baseline="-250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均减小，</a:t>
            </a:r>
            <a:r>
              <a:rPr lang="en-US" altLang="zh-CN" sz="2800" i="1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</a:t>
            </a:r>
            <a:r>
              <a:rPr lang="en-US" altLang="zh-CN" sz="2800" kern="100" baseline="-250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、</a:t>
            </a:r>
            <a:r>
              <a:rPr lang="en-US" altLang="zh-CN" sz="2800" i="1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</a:t>
            </a:r>
            <a:r>
              <a:rPr lang="en-US" altLang="zh-CN" sz="2800" kern="100" baseline="-250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均增大</a:t>
            </a:r>
            <a:endParaRPr lang="zh-CN" altLang="zh-CN" sz="1050" kern="100">
              <a:latin typeface="宋体" pitchFamily="2" charset="-122"/>
              <a:ea typeface="宋体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250440"/>
              </a:tabLst>
            </a:pP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B.</a:t>
            </a:r>
            <a:r>
              <a:rPr lang="en-US" altLang="zh-CN" sz="2800" i="1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α</a:t>
            </a:r>
            <a:r>
              <a:rPr lang="en-US" altLang="zh-CN" sz="2800" kern="100" baseline="-250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、</a:t>
            </a:r>
            <a:r>
              <a:rPr lang="en-US" altLang="zh-CN" sz="2800" i="1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α</a:t>
            </a:r>
            <a:r>
              <a:rPr lang="en-US" altLang="zh-CN" sz="2800" kern="100" baseline="-250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均增大，</a:t>
            </a:r>
            <a:r>
              <a:rPr lang="en-US" altLang="zh-CN" sz="2800" i="1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</a:t>
            </a:r>
            <a:r>
              <a:rPr lang="en-US" altLang="zh-CN" sz="2800" kern="100" baseline="-250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、</a:t>
            </a:r>
            <a:r>
              <a:rPr lang="en-US" altLang="zh-CN" sz="2800" i="1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</a:t>
            </a:r>
            <a:r>
              <a:rPr lang="en-US" altLang="zh-CN" sz="2800" kern="100" baseline="-250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均减小</a:t>
            </a:r>
            <a:endParaRPr lang="zh-CN" altLang="zh-CN" sz="1050" kern="100">
              <a:latin typeface="宋体" pitchFamily="2" charset="-122"/>
              <a:ea typeface="宋体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250440"/>
              </a:tabLst>
            </a:pP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C.</a:t>
            </a:r>
            <a:r>
              <a:rPr lang="en-US" altLang="zh-CN" sz="2800" i="1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α</a:t>
            </a:r>
            <a:r>
              <a:rPr lang="en-US" altLang="zh-CN" sz="2800" kern="100" baseline="-250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减小、</a:t>
            </a:r>
            <a:r>
              <a:rPr lang="en-US" altLang="zh-CN" sz="2800" i="1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α</a:t>
            </a:r>
            <a:r>
              <a:rPr lang="en-US" altLang="zh-CN" sz="2800" kern="100" baseline="-250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增大，</a:t>
            </a:r>
            <a:r>
              <a:rPr lang="en-US" altLang="zh-CN" sz="2800" i="1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</a:t>
            </a:r>
            <a:r>
              <a:rPr lang="en-US" altLang="zh-CN" sz="2800" kern="100" baseline="-250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、</a:t>
            </a:r>
            <a:r>
              <a:rPr lang="en-US" altLang="zh-CN" sz="2800" i="1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</a:t>
            </a:r>
            <a:r>
              <a:rPr lang="en-US" altLang="zh-CN" sz="2800" kern="100" baseline="-250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均增大</a:t>
            </a:r>
            <a:endParaRPr lang="zh-CN" altLang="zh-CN" sz="1050" kern="100">
              <a:latin typeface="宋体" pitchFamily="2" charset="-122"/>
              <a:ea typeface="宋体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250440"/>
              </a:tabLst>
            </a:pP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D.</a:t>
            </a:r>
            <a:r>
              <a:rPr lang="en-US" altLang="zh-CN" sz="2800" i="1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α</a:t>
            </a:r>
            <a:r>
              <a:rPr lang="en-US" altLang="zh-CN" sz="2800" kern="100" baseline="-250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减小、</a:t>
            </a:r>
            <a:r>
              <a:rPr lang="en-US" altLang="zh-CN" sz="2800" i="1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α</a:t>
            </a:r>
            <a:r>
              <a:rPr lang="en-US" altLang="zh-CN" sz="2800" kern="100" baseline="-250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增大，</a:t>
            </a:r>
            <a:r>
              <a:rPr lang="en-US" altLang="zh-CN" sz="2800" i="1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</a:t>
            </a:r>
            <a:r>
              <a:rPr lang="en-US" altLang="zh-CN" sz="2800" kern="100" baseline="-250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增大、</a:t>
            </a:r>
            <a:r>
              <a:rPr lang="en-US" altLang="zh-CN" sz="2800" i="1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</a:t>
            </a:r>
            <a:r>
              <a:rPr lang="en-US" altLang="zh-CN" sz="2800" kern="100" baseline="-250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减小</a:t>
            </a:r>
            <a:endParaRPr lang="zh-CN" altLang="zh-CN" sz="1050" kern="100">
              <a:effectLst/>
              <a:latin typeface="宋体" pitchFamily="2" charset="-122"/>
              <a:ea typeface="宋体" pitchFamily="2" charset="-122"/>
              <a:cs typeface="Courier New" panose="02070309020205020404" pitchFamily="49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34566" y="1082105"/>
            <a:ext cx="792882" cy="400110"/>
            <a:chOff x="334567" y="933895"/>
            <a:chExt cx="792882" cy="400110"/>
          </a:xfrm>
        </p:grpSpPr>
        <p:sp>
          <p:nvSpPr>
            <p:cNvPr id="6" name="五边形 5">
              <a:extLst>
                <a:ext uri="{FF2B5EF4-FFF2-40B4-BE49-F238E27FC236}">
                  <a16:creationId xmlns="" xmlns:a16="http://schemas.microsoft.com/office/drawing/2014/main" id="{2B269A23-18BB-E749-A895-A1450DD58A24}"/>
                </a:ext>
              </a:extLst>
            </p:cNvPr>
            <p:cNvSpPr/>
            <p:nvPr/>
          </p:nvSpPr>
          <p:spPr>
            <a:xfrm>
              <a:off x="334567" y="951739"/>
              <a:ext cx="792882" cy="364422"/>
            </a:xfrm>
            <a:prstGeom prst="homePlate">
              <a:avLst>
                <a:gd name="adj" fmla="val 28683"/>
              </a:avLst>
            </a:prstGeom>
            <a:solidFill>
              <a:srgbClr val="C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 charset="-122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B4776FAB-F198-1F48-B6AC-304185EC7BB2}"/>
                </a:ext>
              </a:extLst>
            </p:cNvPr>
            <p:cNvSpPr txBox="1"/>
            <p:nvPr/>
          </p:nvSpPr>
          <p:spPr>
            <a:xfrm>
              <a:off x="393411" y="933895"/>
              <a:ext cx="64770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/>
              <a:r>
                <a:rPr kumimoji="1" lang="zh-CN" altLang="en-US" sz="2000" smtClean="0">
                  <a:solidFill>
                    <a:prstClr val="white"/>
                  </a:solidFill>
                  <a:ea typeface="微软雅黑" charset="-122"/>
                </a:rPr>
                <a:t>例</a:t>
              </a:r>
              <a:r>
                <a:rPr kumimoji="1" lang="en-US" altLang="zh-CN" sz="2000" smtClean="0">
                  <a:solidFill>
                    <a:prstClr val="white"/>
                  </a:solidFill>
                  <a:ea typeface="微软雅黑" charset="-122"/>
                </a:rPr>
                <a:t>3</a:t>
              </a:r>
              <a:endParaRPr kumimoji="1" lang="zh-CN" altLang="en-US" sz="2000">
                <a:solidFill>
                  <a:prstClr val="white"/>
                </a:solidFill>
                <a:ea typeface="微软雅黑" charset="-122"/>
              </a:endParaRPr>
            </a:p>
          </p:txBody>
        </p:sp>
      </p:grpSp>
      <p:graphicFrame>
        <p:nvGraphicFramePr>
          <p:cNvPr id="17" name="对象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4634273"/>
              </p:ext>
            </p:extLst>
          </p:nvPr>
        </p:nvGraphicFramePr>
        <p:xfrm>
          <a:off x="9767614" y="1021581"/>
          <a:ext cx="968375" cy="627063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3" name="文档" r:id="rId2" progId="Word.Document.12">
                  <p:embed/>
                </p:oleObj>
              </mc:Choice>
              <mc:Fallback>
                <p:oleObj name="文档" r:id="rId2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767614" y="1021581"/>
                        <a:ext cx="968375" cy="627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6414740"/>
              </p:ext>
            </p:extLst>
          </p:nvPr>
        </p:nvGraphicFramePr>
        <p:xfrm>
          <a:off x="2053233" y="1648644"/>
          <a:ext cx="968375" cy="627063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4" name="文档" r:id="rId5" progId="Word.Document.12">
                  <p:embed/>
                </p:oleObj>
              </mc:Choice>
              <mc:Fallback>
                <p:oleObj name="文档" r:id="rId5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53233" y="1648644"/>
                        <a:ext cx="968375" cy="627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9"/>
          <p:cNvSpPr txBox="1"/>
          <p:nvPr/>
        </p:nvSpPr>
        <p:spPr>
          <a:xfrm>
            <a:off x="391107" y="4121299"/>
            <a:ext cx="7560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500" b="1">
                <a:solidFill>
                  <a:srgbClr val="C00000"/>
                </a:solidFill>
                <a:latin typeface="华文细黑" pitchFamily="2" charset="-122"/>
                <a:ea typeface="华文细黑" pitchFamily="2" charset="-122"/>
              </a:rPr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1445135180"/>
      </p:ext>
    </p:ext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0" name="组合 9"/>
          <p:cNvGrpSpPr/>
          <p:nvPr/>
        </p:nvGrpSpPr>
        <p:grpSpPr>
          <a:xfrm>
            <a:off x="337333" y="981396"/>
            <a:ext cx="11517334" cy="4032574"/>
            <a:chOff x="335206" y="613340"/>
            <a:chExt cx="11520000" cy="5374401"/>
          </a:xfrm>
        </p:grpSpPr>
        <p:sp>
          <p:nvSpPr>
            <p:cNvPr id="11" name="圆角矩形 10">
              <a:extLst>
                <a:ext uri="{FF2B5EF4-FFF2-40B4-BE49-F238E27FC236}">
                  <a16:creationId xmlns:a16="http://schemas.microsoft.com/office/drawing/2014/main" xmlns="" id="{E595429C-FC91-844C-93CF-CDF13B79A00E}"/>
                </a:ext>
              </a:extLst>
            </p:cNvPr>
            <p:cNvSpPr/>
            <p:nvPr/>
          </p:nvSpPr>
          <p:spPr>
            <a:xfrm>
              <a:off x="335206" y="806380"/>
              <a:ext cx="11520000" cy="5181361"/>
            </a:xfrm>
            <a:prstGeom prst="roundRect">
              <a:avLst>
                <a:gd name="adj" fmla="val 3824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 defTabSz="1218321"/>
              <a:endParaRPr kumimoji="1" lang="en-US" altLang="zh-CN" sz="2400">
                <a:solidFill>
                  <a:prstClr val="white"/>
                </a:solidFill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FB65ABD8-6080-B245-B7CB-5CF76B33E96C}"/>
                </a:ext>
              </a:extLst>
            </p:cNvPr>
            <p:cNvSpPr/>
            <p:nvPr/>
          </p:nvSpPr>
          <p:spPr>
            <a:xfrm>
              <a:off x="922765" y="693487"/>
              <a:ext cx="707945" cy="21602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 defTabSz="1218321"/>
              <a:endParaRPr kumimoji="1"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88957DF7-A6C0-3848-B485-D6CCBD5F92BE}"/>
                </a:ext>
              </a:extLst>
            </p:cNvPr>
            <p:cNvSpPr txBox="1"/>
            <p:nvPr/>
          </p:nvSpPr>
          <p:spPr>
            <a:xfrm>
              <a:off x="922765" y="613340"/>
              <a:ext cx="779952" cy="292103"/>
            </a:xfrm>
            <a:custGeom>
              <a:rect l="l" t="t" r="r" b="b"/>
              <a:pathLst>
                <a:path w="583768" h="216027">
                  <a:moveTo>
                    <a:pt x="96012" y="106756"/>
                  </a:moveTo>
                  <a:lnTo>
                    <a:pt x="91211" y="139217"/>
                  </a:lnTo>
                  <a:lnTo>
                    <a:pt x="107670" y="139217"/>
                  </a:lnTo>
                  <a:lnTo>
                    <a:pt x="112014" y="106756"/>
                  </a:lnTo>
                  <a:close/>
                  <a:moveTo>
                    <a:pt x="53264" y="106756"/>
                  </a:moveTo>
                  <a:lnTo>
                    <a:pt x="48692" y="139217"/>
                  </a:lnTo>
                  <a:lnTo>
                    <a:pt x="64922" y="139217"/>
                  </a:lnTo>
                  <a:lnTo>
                    <a:pt x="69494" y="106756"/>
                  </a:lnTo>
                  <a:close/>
                  <a:moveTo>
                    <a:pt x="213055" y="82524"/>
                  </a:moveTo>
                  <a:lnTo>
                    <a:pt x="249174" y="82524"/>
                  </a:lnTo>
                  <a:lnTo>
                    <a:pt x="248031" y="92811"/>
                  </a:lnTo>
                  <a:lnTo>
                    <a:pt x="279121" y="92811"/>
                  </a:lnTo>
                  <a:lnTo>
                    <a:pt x="277749" y="104927"/>
                  </a:lnTo>
                  <a:cubicBezTo>
                    <a:pt x="277292" y="107670"/>
                    <a:pt x="276149" y="110033"/>
                    <a:pt x="274320" y="112014"/>
                  </a:cubicBezTo>
                  <a:cubicBezTo>
                    <a:pt x="272644" y="113995"/>
                    <a:pt x="270662" y="114986"/>
                    <a:pt x="268376" y="114986"/>
                  </a:cubicBezTo>
                  <a:lnTo>
                    <a:pt x="244831" y="114986"/>
                  </a:lnTo>
                  <a:lnTo>
                    <a:pt x="239573" y="152019"/>
                  </a:lnTo>
                  <a:lnTo>
                    <a:pt x="272948" y="152019"/>
                  </a:lnTo>
                  <a:lnTo>
                    <a:pt x="271348" y="164592"/>
                  </a:lnTo>
                  <a:cubicBezTo>
                    <a:pt x="270891" y="167640"/>
                    <a:pt x="269519" y="170307"/>
                    <a:pt x="267233" y="172593"/>
                  </a:cubicBezTo>
                  <a:cubicBezTo>
                    <a:pt x="264947" y="174574"/>
                    <a:pt x="262357" y="175565"/>
                    <a:pt x="259461" y="175565"/>
                  </a:cubicBezTo>
                  <a:lnTo>
                    <a:pt x="236372" y="175565"/>
                  </a:lnTo>
                  <a:lnTo>
                    <a:pt x="231800" y="211683"/>
                  </a:lnTo>
                  <a:cubicBezTo>
                    <a:pt x="231648" y="212903"/>
                    <a:pt x="231191" y="213893"/>
                    <a:pt x="230429" y="214655"/>
                  </a:cubicBezTo>
                  <a:cubicBezTo>
                    <a:pt x="229667" y="215417"/>
                    <a:pt x="228752" y="215798"/>
                    <a:pt x="227685" y="215798"/>
                  </a:cubicBezTo>
                  <a:lnTo>
                    <a:pt x="192481" y="215798"/>
                  </a:lnTo>
                  <a:lnTo>
                    <a:pt x="197510" y="175565"/>
                  </a:lnTo>
                  <a:lnTo>
                    <a:pt x="147218" y="175565"/>
                  </a:lnTo>
                  <a:lnTo>
                    <a:pt x="149276" y="160706"/>
                  </a:lnTo>
                  <a:cubicBezTo>
                    <a:pt x="149580" y="158420"/>
                    <a:pt x="150647" y="156438"/>
                    <a:pt x="152476" y="154762"/>
                  </a:cubicBezTo>
                  <a:cubicBezTo>
                    <a:pt x="154305" y="152933"/>
                    <a:pt x="156286" y="152019"/>
                    <a:pt x="158420" y="152019"/>
                  </a:cubicBezTo>
                  <a:lnTo>
                    <a:pt x="200711" y="152019"/>
                  </a:lnTo>
                  <a:lnTo>
                    <a:pt x="205968" y="114986"/>
                  </a:lnTo>
                  <a:lnTo>
                    <a:pt x="190881" y="114986"/>
                  </a:lnTo>
                  <a:lnTo>
                    <a:pt x="190424" y="115671"/>
                  </a:lnTo>
                  <a:cubicBezTo>
                    <a:pt x="189052" y="120091"/>
                    <a:pt x="186690" y="123520"/>
                    <a:pt x="183337" y="125958"/>
                  </a:cubicBezTo>
                  <a:cubicBezTo>
                    <a:pt x="179375" y="128702"/>
                    <a:pt x="175184" y="130073"/>
                    <a:pt x="170764" y="130073"/>
                  </a:cubicBezTo>
                  <a:lnTo>
                    <a:pt x="151790" y="130073"/>
                  </a:lnTo>
                  <a:lnTo>
                    <a:pt x="164592" y="87325"/>
                  </a:lnTo>
                  <a:cubicBezTo>
                    <a:pt x="164897" y="86563"/>
                    <a:pt x="165354" y="85953"/>
                    <a:pt x="165963" y="85496"/>
                  </a:cubicBezTo>
                  <a:cubicBezTo>
                    <a:pt x="166573" y="85039"/>
                    <a:pt x="167259" y="84810"/>
                    <a:pt x="168021" y="84810"/>
                  </a:cubicBezTo>
                  <a:lnTo>
                    <a:pt x="199339" y="84810"/>
                  </a:lnTo>
                  <a:lnTo>
                    <a:pt x="196596" y="92811"/>
                  </a:lnTo>
                  <a:lnTo>
                    <a:pt x="208483" y="92811"/>
                  </a:lnTo>
                  <a:lnTo>
                    <a:pt x="209169" y="85496"/>
                  </a:lnTo>
                  <a:cubicBezTo>
                    <a:pt x="209169" y="84887"/>
                    <a:pt x="209283" y="84468"/>
                    <a:pt x="209512" y="84239"/>
                  </a:cubicBezTo>
                  <a:cubicBezTo>
                    <a:pt x="209740" y="84010"/>
                    <a:pt x="210083" y="83744"/>
                    <a:pt x="210540" y="83439"/>
                  </a:cubicBezTo>
                  <a:cubicBezTo>
                    <a:pt x="211302" y="82829"/>
                    <a:pt x="212141" y="82524"/>
                    <a:pt x="213055" y="82524"/>
                  </a:cubicBezTo>
                  <a:close/>
                  <a:moveTo>
                    <a:pt x="102641" y="59207"/>
                  </a:moveTo>
                  <a:lnTo>
                    <a:pt x="98298" y="88239"/>
                  </a:lnTo>
                  <a:lnTo>
                    <a:pt x="114757" y="88239"/>
                  </a:lnTo>
                  <a:lnTo>
                    <a:pt x="118643" y="59207"/>
                  </a:lnTo>
                  <a:close/>
                  <a:moveTo>
                    <a:pt x="400431" y="48692"/>
                  </a:moveTo>
                  <a:lnTo>
                    <a:pt x="419862" y="48692"/>
                  </a:lnTo>
                  <a:cubicBezTo>
                    <a:pt x="421538" y="48692"/>
                    <a:pt x="422872" y="49301"/>
                    <a:pt x="423862" y="50520"/>
                  </a:cubicBezTo>
                  <a:cubicBezTo>
                    <a:pt x="424853" y="51740"/>
                    <a:pt x="425272" y="53187"/>
                    <a:pt x="425120" y="54864"/>
                  </a:cubicBezTo>
                  <a:lnTo>
                    <a:pt x="406832" y="216027"/>
                  </a:lnTo>
                  <a:cubicBezTo>
                    <a:pt x="400126" y="216027"/>
                    <a:pt x="394564" y="213398"/>
                    <a:pt x="390144" y="208140"/>
                  </a:cubicBezTo>
                  <a:cubicBezTo>
                    <a:pt x="385724" y="202882"/>
                    <a:pt x="383819" y="196596"/>
                    <a:pt x="384429" y="189281"/>
                  </a:cubicBezTo>
                  <a:close/>
                  <a:moveTo>
                    <a:pt x="328879" y="48692"/>
                  </a:moveTo>
                  <a:lnTo>
                    <a:pt x="347624" y="48692"/>
                  </a:lnTo>
                  <a:lnTo>
                    <a:pt x="324764" y="197967"/>
                  </a:lnTo>
                  <a:cubicBezTo>
                    <a:pt x="323850" y="203301"/>
                    <a:pt x="321488" y="207645"/>
                    <a:pt x="317678" y="210998"/>
                  </a:cubicBezTo>
                  <a:cubicBezTo>
                    <a:pt x="313868" y="214350"/>
                    <a:pt x="309524" y="216027"/>
                    <a:pt x="304648" y="216027"/>
                  </a:cubicBezTo>
                  <a:lnTo>
                    <a:pt x="296418" y="216027"/>
                  </a:lnTo>
                  <a:lnTo>
                    <a:pt x="321107" y="55778"/>
                  </a:lnTo>
                  <a:cubicBezTo>
                    <a:pt x="321564" y="53645"/>
                    <a:pt x="322516" y="51930"/>
                    <a:pt x="323964" y="50635"/>
                  </a:cubicBezTo>
                  <a:cubicBezTo>
                    <a:pt x="325412" y="49339"/>
                    <a:pt x="327050" y="48692"/>
                    <a:pt x="328879" y="48692"/>
                  </a:cubicBezTo>
                  <a:close/>
                  <a:moveTo>
                    <a:pt x="499643" y="5943"/>
                  </a:moveTo>
                  <a:lnTo>
                    <a:pt x="583768" y="5943"/>
                  </a:lnTo>
                  <a:cubicBezTo>
                    <a:pt x="583006" y="10820"/>
                    <a:pt x="580911" y="14821"/>
                    <a:pt x="577482" y="17945"/>
                  </a:cubicBezTo>
                  <a:cubicBezTo>
                    <a:pt x="574053" y="21069"/>
                    <a:pt x="570052" y="22631"/>
                    <a:pt x="565480" y="22631"/>
                  </a:cubicBezTo>
                  <a:lnTo>
                    <a:pt x="497586" y="22631"/>
                  </a:lnTo>
                  <a:close/>
                  <a:moveTo>
                    <a:pt x="457581" y="5943"/>
                  </a:moveTo>
                  <a:lnTo>
                    <a:pt x="492785" y="5943"/>
                  </a:lnTo>
                  <a:lnTo>
                    <a:pt x="486156" y="56235"/>
                  </a:lnTo>
                  <a:lnTo>
                    <a:pt x="577139" y="56235"/>
                  </a:lnTo>
                  <a:lnTo>
                    <a:pt x="574624" y="74752"/>
                  </a:lnTo>
                  <a:lnTo>
                    <a:pt x="560680" y="74752"/>
                  </a:lnTo>
                  <a:lnTo>
                    <a:pt x="541934" y="216027"/>
                  </a:lnTo>
                  <a:lnTo>
                    <a:pt x="498272" y="216027"/>
                  </a:lnTo>
                  <a:lnTo>
                    <a:pt x="516788" y="74752"/>
                  </a:lnTo>
                  <a:lnTo>
                    <a:pt x="483641" y="74752"/>
                  </a:lnTo>
                  <a:lnTo>
                    <a:pt x="468325" y="191338"/>
                  </a:lnTo>
                  <a:cubicBezTo>
                    <a:pt x="467411" y="198196"/>
                    <a:pt x="464439" y="204063"/>
                    <a:pt x="459410" y="208940"/>
                  </a:cubicBezTo>
                  <a:cubicBezTo>
                    <a:pt x="454533" y="213665"/>
                    <a:pt x="448742" y="216027"/>
                    <a:pt x="442036" y="216027"/>
                  </a:cubicBezTo>
                  <a:lnTo>
                    <a:pt x="421234" y="216027"/>
                  </a:lnTo>
                  <a:lnTo>
                    <a:pt x="447751" y="15087"/>
                  </a:lnTo>
                  <a:cubicBezTo>
                    <a:pt x="448208" y="12344"/>
                    <a:pt x="449351" y="10134"/>
                    <a:pt x="451180" y="8458"/>
                  </a:cubicBezTo>
                  <a:cubicBezTo>
                    <a:pt x="453009" y="6782"/>
                    <a:pt x="455143" y="5943"/>
                    <a:pt x="457581" y="5943"/>
                  </a:cubicBezTo>
                  <a:close/>
                  <a:moveTo>
                    <a:pt x="173050" y="2514"/>
                  </a:moveTo>
                  <a:lnTo>
                    <a:pt x="284378" y="2514"/>
                  </a:lnTo>
                  <a:cubicBezTo>
                    <a:pt x="286055" y="2514"/>
                    <a:pt x="287426" y="2972"/>
                    <a:pt x="288493" y="3886"/>
                  </a:cubicBezTo>
                  <a:cubicBezTo>
                    <a:pt x="289560" y="5105"/>
                    <a:pt x="289941" y="6553"/>
                    <a:pt x="289636" y="8229"/>
                  </a:cubicBezTo>
                  <a:lnTo>
                    <a:pt x="284150" y="49835"/>
                  </a:lnTo>
                  <a:cubicBezTo>
                    <a:pt x="283083" y="56997"/>
                    <a:pt x="280340" y="62789"/>
                    <a:pt x="275920" y="67208"/>
                  </a:cubicBezTo>
                  <a:cubicBezTo>
                    <a:pt x="271501" y="71933"/>
                    <a:pt x="264719" y="74295"/>
                    <a:pt x="255575" y="74295"/>
                  </a:cubicBezTo>
                  <a:lnTo>
                    <a:pt x="222656" y="74295"/>
                  </a:lnTo>
                  <a:lnTo>
                    <a:pt x="224485" y="61265"/>
                  </a:lnTo>
                  <a:cubicBezTo>
                    <a:pt x="224637" y="59741"/>
                    <a:pt x="225323" y="58369"/>
                    <a:pt x="226542" y="57150"/>
                  </a:cubicBezTo>
                  <a:cubicBezTo>
                    <a:pt x="227762" y="56235"/>
                    <a:pt x="229133" y="55778"/>
                    <a:pt x="230657" y="55778"/>
                  </a:cubicBezTo>
                  <a:lnTo>
                    <a:pt x="238658" y="55778"/>
                  </a:lnTo>
                  <a:cubicBezTo>
                    <a:pt x="242316" y="55778"/>
                    <a:pt x="244450" y="54026"/>
                    <a:pt x="245059" y="50520"/>
                  </a:cubicBezTo>
                  <a:lnTo>
                    <a:pt x="249174" y="19888"/>
                  </a:lnTo>
                  <a:lnTo>
                    <a:pt x="220599" y="19888"/>
                  </a:lnTo>
                  <a:lnTo>
                    <a:pt x="212141" y="49377"/>
                  </a:lnTo>
                  <a:cubicBezTo>
                    <a:pt x="209397" y="57455"/>
                    <a:pt x="204749" y="63627"/>
                    <a:pt x="198196" y="67894"/>
                  </a:cubicBezTo>
                  <a:cubicBezTo>
                    <a:pt x="191643" y="72161"/>
                    <a:pt x="184785" y="74295"/>
                    <a:pt x="177622" y="74295"/>
                  </a:cubicBezTo>
                  <a:lnTo>
                    <a:pt x="162534" y="74295"/>
                  </a:lnTo>
                  <a:lnTo>
                    <a:pt x="181051" y="19888"/>
                  </a:lnTo>
                  <a:lnTo>
                    <a:pt x="166192" y="19888"/>
                  </a:lnTo>
                  <a:lnTo>
                    <a:pt x="168021" y="6401"/>
                  </a:lnTo>
                  <a:cubicBezTo>
                    <a:pt x="168173" y="5181"/>
                    <a:pt x="168707" y="4191"/>
                    <a:pt x="169621" y="3429"/>
                  </a:cubicBezTo>
                  <a:cubicBezTo>
                    <a:pt x="170688" y="2819"/>
                    <a:pt x="171831" y="2514"/>
                    <a:pt x="173050" y="2514"/>
                  </a:cubicBezTo>
                  <a:close/>
                  <a:moveTo>
                    <a:pt x="365455" y="228"/>
                  </a:moveTo>
                  <a:lnTo>
                    <a:pt x="400660" y="228"/>
                  </a:lnTo>
                  <a:lnTo>
                    <a:pt x="398374" y="18974"/>
                  </a:lnTo>
                  <a:lnTo>
                    <a:pt x="433349" y="18974"/>
                  </a:lnTo>
                  <a:lnTo>
                    <a:pt x="431749" y="30404"/>
                  </a:lnTo>
                  <a:cubicBezTo>
                    <a:pt x="431444" y="32537"/>
                    <a:pt x="430568" y="34252"/>
                    <a:pt x="429120" y="35547"/>
                  </a:cubicBezTo>
                  <a:cubicBezTo>
                    <a:pt x="427672" y="36843"/>
                    <a:pt x="426034" y="37490"/>
                    <a:pt x="424205" y="37490"/>
                  </a:cubicBezTo>
                  <a:lnTo>
                    <a:pt x="395859" y="37490"/>
                  </a:lnTo>
                  <a:lnTo>
                    <a:pt x="373456" y="206654"/>
                  </a:lnTo>
                  <a:cubicBezTo>
                    <a:pt x="372999" y="209397"/>
                    <a:pt x="371818" y="211645"/>
                    <a:pt x="369913" y="213398"/>
                  </a:cubicBezTo>
                  <a:cubicBezTo>
                    <a:pt x="368008" y="215151"/>
                    <a:pt x="365760" y="216027"/>
                    <a:pt x="363169" y="216027"/>
                  </a:cubicBezTo>
                  <a:lnTo>
                    <a:pt x="330251" y="216027"/>
                  </a:lnTo>
                  <a:lnTo>
                    <a:pt x="353797" y="37490"/>
                  </a:lnTo>
                  <a:lnTo>
                    <a:pt x="320650" y="37490"/>
                  </a:lnTo>
                  <a:lnTo>
                    <a:pt x="322250" y="25374"/>
                  </a:lnTo>
                  <a:cubicBezTo>
                    <a:pt x="322555" y="23393"/>
                    <a:pt x="323355" y="21831"/>
                    <a:pt x="324650" y="20688"/>
                  </a:cubicBezTo>
                  <a:cubicBezTo>
                    <a:pt x="325945" y="19545"/>
                    <a:pt x="327431" y="18974"/>
                    <a:pt x="329108" y="18974"/>
                  </a:cubicBezTo>
                  <a:lnTo>
                    <a:pt x="356311" y="18974"/>
                  </a:lnTo>
                  <a:lnTo>
                    <a:pt x="357911" y="7315"/>
                  </a:lnTo>
                  <a:cubicBezTo>
                    <a:pt x="358216" y="5334"/>
                    <a:pt x="359092" y="3657"/>
                    <a:pt x="360540" y="2286"/>
                  </a:cubicBezTo>
                  <a:cubicBezTo>
                    <a:pt x="361988" y="914"/>
                    <a:pt x="363626" y="228"/>
                    <a:pt x="365455" y="228"/>
                  </a:cubicBezTo>
                  <a:close/>
                  <a:moveTo>
                    <a:pt x="42062" y="0"/>
                  </a:moveTo>
                  <a:lnTo>
                    <a:pt x="86639" y="0"/>
                  </a:lnTo>
                  <a:lnTo>
                    <a:pt x="83896" y="3657"/>
                  </a:lnTo>
                  <a:lnTo>
                    <a:pt x="155905" y="3657"/>
                  </a:lnTo>
                  <a:cubicBezTo>
                    <a:pt x="157429" y="3657"/>
                    <a:pt x="158572" y="4267"/>
                    <a:pt x="159334" y="5486"/>
                  </a:cubicBezTo>
                  <a:cubicBezTo>
                    <a:pt x="160096" y="6705"/>
                    <a:pt x="160172" y="8077"/>
                    <a:pt x="159563" y="9601"/>
                  </a:cubicBezTo>
                  <a:lnTo>
                    <a:pt x="145161" y="41834"/>
                  </a:lnTo>
                  <a:lnTo>
                    <a:pt x="157962" y="41834"/>
                  </a:lnTo>
                  <a:lnTo>
                    <a:pt x="135788" y="198882"/>
                  </a:lnTo>
                  <a:cubicBezTo>
                    <a:pt x="135179" y="203606"/>
                    <a:pt x="133274" y="207645"/>
                    <a:pt x="130073" y="210998"/>
                  </a:cubicBezTo>
                  <a:cubicBezTo>
                    <a:pt x="126873" y="214198"/>
                    <a:pt x="123215" y="215798"/>
                    <a:pt x="119100" y="215798"/>
                  </a:cubicBezTo>
                  <a:lnTo>
                    <a:pt x="96698" y="215798"/>
                  </a:lnTo>
                  <a:lnTo>
                    <a:pt x="104927" y="156591"/>
                  </a:lnTo>
                  <a:lnTo>
                    <a:pt x="88925" y="156591"/>
                  </a:lnTo>
                  <a:lnTo>
                    <a:pt x="80924" y="212369"/>
                  </a:lnTo>
                  <a:lnTo>
                    <a:pt x="54635" y="212369"/>
                  </a:lnTo>
                  <a:lnTo>
                    <a:pt x="62408" y="156591"/>
                  </a:lnTo>
                  <a:lnTo>
                    <a:pt x="46177" y="156591"/>
                  </a:lnTo>
                  <a:lnTo>
                    <a:pt x="40233" y="198425"/>
                  </a:lnTo>
                  <a:cubicBezTo>
                    <a:pt x="39624" y="203301"/>
                    <a:pt x="37643" y="207492"/>
                    <a:pt x="34290" y="210998"/>
                  </a:cubicBezTo>
                  <a:cubicBezTo>
                    <a:pt x="30785" y="214198"/>
                    <a:pt x="26975" y="215798"/>
                    <a:pt x="22860" y="215798"/>
                  </a:cubicBezTo>
                  <a:lnTo>
                    <a:pt x="0" y="215798"/>
                  </a:lnTo>
                  <a:lnTo>
                    <a:pt x="24689" y="41834"/>
                  </a:lnTo>
                  <a:lnTo>
                    <a:pt x="62636" y="41834"/>
                  </a:lnTo>
                  <a:lnTo>
                    <a:pt x="55778" y="88239"/>
                  </a:lnTo>
                  <a:lnTo>
                    <a:pt x="72009" y="88239"/>
                  </a:lnTo>
                  <a:lnTo>
                    <a:pt x="76124" y="59207"/>
                  </a:lnTo>
                  <a:lnTo>
                    <a:pt x="64694" y="59207"/>
                  </a:lnTo>
                  <a:lnTo>
                    <a:pt x="67437" y="41834"/>
                  </a:lnTo>
                  <a:lnTo>
                    <a:pt x="103098" y="41834"/>
                  </a:lnTo>
                  <a:lnTo>
                    <a:pt x="111785" y="21031"/>
                  </a:lnTo>
                  <a:lnTo>
                    <a:pt x="74981" y="21031"/>
                  </a:lnTo>
                  <a:cubicBezTo>
                    <a:pt x="69189" y="31089"/>
                    <a:pt x="61722" y="36119"/>
                    <a:pt x="52578" y="36119"/>
                  </a:cubicBezTo>
                  <a:lnTo>
                    <a:pt x="21031" y="36119"/>
                  </a:lnTo>
                  <a:lnTo>
                    <a:pt x="36804" y="3200"/>
                  </a:lnTo>
                  <a:cubicBezTo>
                    <a:pt x="38328" y="1067"/>
                    <a:pt x="40081" y="0"/>
                    <a:pt x="42062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19" tIns="45709" rIns="91419" bIns="45709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321"/>
              <a:endParaRPr lang="zh-CN" altLang="en-US" sz="2400">
                <a:solidFill>
                  <a:prstClr val="white"/>
                </a:solidFill>
                <a:latin typeface="DOUYU Font" pitchFamily="2" charset="-122"/>
                <a:ea typeface="DOUYU Font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88735" y="1413571"/>
            <a:ext cx="11014531" cy="3323987"/>
            <a:chOff x="588735" y="1413571"/>
            <a:chExt cx="11014531" cy="3323987"/>
          </a:xfrm>
        </p:grpSpPr>
        <p:sp>
          <p:nvSpPr>
            <p:cNvPr id="14" name="矩形 13"/>
            <p:cNvSpPr/>
            <p:nvPr/>
          </p:nvSpPr>
          <p:spPr>
            <a:xfrm>
              <a:off x="588735" y="1413571"/>
              <a:ext cx="11014531" cy="3323987"/>
            </a:xfrm>
            <a:prstGeom prst="rect">
              <a:avLst/>
            </a:prstGeom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Aft>
                  <a:spcPct val="0"/>
                </a:spcAft>
                <a:tabLst>
                  <a:tab pos="2250440"/>
                </a:tabLst>
              </a:pPr>
              <a:r>
                <a:rPr lang="zh-CN" altLang="zh-CN" sz="2800" kern="100">
                  <a:latin typeface="Times New Roman" pitchFamily="18" charset="0"/>
                  <a:ea typeface="楷体_GB2312" panose="02010609030101010101" pitchFamily="49" charset="-122"/>
                  <a:cs typeface="Times New Roman" panose="02020603050405020304" pitchFamily="18" charset="0"/>
                </a:rPr>
                <a:t>恒容容器中，在温度不变的情况下，均增加反应物的物质的量，相当于增大压强，对于</a:t>
              </a:r>
              <a:r>
                <a:rPr lang="en-US" altLang="zh-CN" sz="2800" kern="100">
                  <a:latin typeface="Times New Roman" pitchFamily="18" charset="0"/>
                  <a:ea typeface="楷体_GB2312" panose="02010609030101010101" pitchFamily="49" charset="-122"/>
                  <a:cs typeface="Courier New" panose="02070309020205020404" pitchFamily="49" charset="0"/>
                </a:rPr>
                <a:t>N</a:t>
              </a:r>
              <a:r>
                <a:rPr lang="en-US" altLang="zh-CN" sz="2800" kern="100" baseline="-25000">
                  <a:latin typeface="Times New Roman" pitchFamily="18" charset="0"/>
                  <a:ea typeface="楷体_GB2312" panose="02010609030101010101" pitchFamily="49" charset="-122"/>
                  <a:cs typeface="Courier New" panose="02070309020205020404" pitchFamily="49" charset="0"/>
                </a:rPr>
                <a:t>2</a:t>
              </a:r>
              <a:r>
                <a:rPr lang="en-US" altLang="zh-CN" sz="2800" kern="100">
                  <a:latin typeface="Times New Roman" pitchFamily="18" charset="0"/>
                  <a:ea typeface="楷体_GB2312" panose="02010609030101010101" pitchFamily="49" charset="-122"/>
                  <a:cs typeface="Courier New" panose="02070309020205020404" pitchFamily="49" charset="0"/>
                </a:rPr>
                <a:t>O</a:t>
              </a:r>
              <a:r>
                <a:rPr lang="en-US" altLang="zh-CN" sz="2800" kern="100" baseline="-25000">
                  <a:latin typeface="Times New Roman" pitchFamily="18" charset="0"/>
                  <a:ea typeface="楷体_GB2312" panose="02010609030101010101" pitchFamily="49" charset="-122"/>
                  <a:cs typeface="Courier New" panose="02070309020205020404" pitchFamily="49" charset="0"/>
                </a:rPr>
                <a:t>4</a:t>
              </a:r>
              <a:r>
                <a:rPr lang="en-US" altLang="zh-CN" sz="2800" kern="100">
                  <a:latin typeface="Times New Roman" pitchFamily="18" charset="0"/>
                  <a:ea typeface="楷体_GB2312" panose="02010609030101010101" pitchFamily="49" charset="-122"/>
                  <a:cs typeface="Courier New" panose="02070309020205020404" pitchFamily="49" charset="0"/>
                </a:rPr>
                <a:t>(g</a:t>
              </a:r>
              <a:r>
                <a:rPr lang="en-US" altLang="zh-CN" sz="2800" kern="100" smtClean="0">
                  <a:latin typeface="Times New Roman" pitchFamily="18" charset="0"/>
                  <a:ea typeface="楷体_GB2312" panose="02010609030101010101" pitchFamily="49" charset="-122"/>
                  <a:cs typeface="Courier New" panose="02070309020205020404" pitchFamily="49" charset="0"/>
                </a:rPr>
                <a:t>)</a:t>
              </a:r>
              <a:r>
                <a:rPr lang="zh-CN" altLang="en-US" sz="2800" kern="100" smtClean="0">
                  <a:latin typeface="Times New Roman" pitchFamily="18" charset="0"/>
                  <a:ea typeface="楷体_GB2312" panose="02010609030101010101" pitchFamily="49" charset="-122"/>
                  <a:cs typeface="Courier New" panose="02070309020205020404" pitchFamily="49" charset="0"/>
                </a:rPr>
                <a:t>　  </a:t>
              </a:r>
              <a:r>
                <a:rPr lang="en-US" altLang="zh-CN" sz="2800" kern="100" smtClean="0">
                  <a:latin typeface="Times New Roman" pitchFamily="18" charset="0"/>
                  <a:ea typeface="楷体_GB2312" panose="02010609030101010101" pitchFamily="49" charset="-122"/>
                  <a:cs typeface="Courier New" panose="02070309020205020404" pitchFamily="49" charset="0"/>
                </a:rPr>
                <a:t>2NO</a:t>
              </a:r>
              <a:r>
                <a:rPr lang="en-US" altLang="zh-CN" sz="2800" kern="100" baseline="-25000" smtClean="0">
                  <a:latin typeface="Times New Roman" pitchFamily="18" charset="0"/>
                  <a:ea typeface="楷体_GB2312" panose="02010609030101010101" pitchFamily="49" charset="-122"/>
                  <a:cs typeface="Courier New" panose="02070309020205020404" pitchFamily="49" charset="0"/>
                </a:rPr>
                <a:t>2</a:t>
              </a:r>
              <a:r>
                <a:rPr lang="en-US" altLang="zh-CN" sz="2800" kern="100" smtClean="0">
                  <a:latin typeface="Times New Roman" pitchFamily="18" charset="0"/>
                  <a:ea typeface="楷体_GB2312" panose="02010609030101010101" pitchFamily="49" charset="-122"/>
                  <a:cs typeface="Courier New" panose="02070309020205020404" pitchFamily="49" charset="0"/>
                </a:rPr>
                <a:t>(g</a:t>
              </a:r>
              <a:r>
                <a:rPr lang="en-US" altLang="zh-CN" sz="2800" kern="100">
                  <a:latin typeface="Times New Roman" pitchFamily="18" charset="0"/>
                  <a:ea typeface="楷体_GB2312" panose="02010609030101010101" pitchFamily="49" charset="-122"/>
                  <a:cs typeface="Courier New" panose="02070309020205020404" pitchFamily="49" charset="0"/>
                </a:rPr>
                <a:t>)</a:t>
              </a:r>
              <a:r>
                <a:rPr lang="zh-CN" altLang="zh-CN" sz="2800" kern="100">
                  <a:latin typeface="Times New Roman" pitchFamily="18" charset="0"/>
                  <a:ea typeface="楷体_GB2312" panose="02010609030101010101" pitchFamily="49" charset="-122"/>
                  <a:cs typeface="Times New Roman" panose="02020603050405020304" pitchFamily="18" charset="0"/>
                </a:rPr>
                <a:t>而言，压强增大，平衡逆向移动，</a:t>
              </a:r>
              <a:r>
                <a:rPr lang="en-US" altLang="zh-CN" sz="2800" i="1" kern="100">
                  <a:latin typeface="Times New Roman" pitchFamily="18" charset="0"/>
                  <a:ea typeface="楷体_GB2312" panose="02010609030101010101" pitchFamily="49" charset="-122"/>
                  <a:cs typeface="Courier New" panose="02070309020205020404" pitchFamily="49" charset="0"/>
                </a:rPr>
                <a:t>α</a:t>
              </a:r>
              <a:r>
                <a:rPr lang="en-US" altLang="zh-CN" sz="2800" kern="100" baseline="-25000">
                  <a:latin typeface="Times New Roman" pitchFamily="18" charset="0"/>
                  <a:ea typeface="楷体_GB2312" panose="02010609030101010101" pitchFamily="49" charset="-122"/>
                  <a:cs typeface="Courier New" panose="02070309020205020404" pitchFamily="49" charset="0"/>
                </a:rPr>
                <a:t>1</a:t>
              </a:r>
              <a:r>
                <a:rPr lang="zh-CN" altLang="zh-CN" sz="2800" kern="100">
                  <a:latin typeface="Times New Roman" pitchFamily="18" charset="0"/>
                  <a:ea typeface="楷体_GB2312" panose="02010609030101010101" pitchFamily="49" charset="-122"/>
                  <a:cs typeface="Times New Roman" panose="02020603050405020304" pitchFamily="18" charset="0"/>
                </a:rPr>
                <a:t>减小；对于</a:t>
              </a:r>
              <a:r>
                <a:rPr lang="en-US" altLang="zh-CN" sz="2800" kern="100">
                  <a:latin typeface="Times New Roman" pitchFamily="18" charset="0"/>
                  <a:ea typeface="楷体_GB2312" panose="02010609030101010101" pitchFamily="49" charset="-122"/>
                  <a:cs typeface="Courier New" panose="02070309020205020404" pitchFamily="49" charset="0"/>
                </a:rPr>
                <a:t>3O</a:t>
              </a:r>
              <a:r>
                <a:rPr lang="en-US" altLang="zh-CN" sz="2800" kern="100" baseline="-25000">
                  <a:latin typeface="Times New Roman" pitchFamily="18" charset="0"/>
                  <a:ea typeface="楷体_GB2312" panose="02010609030101010101" pitchFamily="49" charset="-122"/>
                  <a:cs typeface="Courier New" panose="02070309020205020404" pitchFamily="49" charset="0"/>
                </a:rPr>
                <a:t>2</a:t>
              </a:r>
              <a:r>
                <a:rPr lang="en-US" altLang="zh-CN" sz="2800" kern="100">
                  <a:latin typeface="Times New Roman" pitchFamily="18" charset="0"/>
                  <a:ea typeface="楷体_GB2312" panose="02010609030101010101" pitchFamily="49" charset="-122"/>
                  <a:cs typeface="Courier New" panose="02070309020205020404" pitchFamily="49" charset="0"/>
                </a:rPr>
                <a:t>(g</a:t>
              </a:r>
              <a:r>
                <a:rPr lang="en-US" altLang="zh-CN" sz="2800" kern="100" smtClean="0">
                  <a:latin typeface="Times New Roman" pitchFamily="18" charset="0"/>
                  <a:ea typeface="楷体_GB2312" panose="02010609030101010101" pitchFamily="49" charset="-122"/>
                  <a:cs typeface="Courier New" panose="02070309020205020404" pitchFamily="49" charset="0"/>
                </a:rPr>
                <a:t>)</a:t>
              </a:r>
              <a:r>
                <a:rPr lang="zh-CN" altLang="en-US" sz="2800" kern="100" smtClean="0">
                  <a:latin typeface="Times New Roman" pitchFamily="18" charset="0"/>
                  <a:ea typeface="楷体_GB2312" panose="02010609030101010101" pitchFamily="49" charset="-122"/>
                  <a:cs typeface="Courier New" panose="02070309020205020404" pitchFamily="49" charset="0"/>
                </a:rPr>
                <a:t>　 </a:t>
              </a:r>
              <a:r>
                <a:rPr lang="en-US" altLang="zh-CN" sz="2800" kern="100" smtClean="0">
                  <a:latin typeface="ZBFH" panose="02020603050405020304" pitchFamily="18" charset="0"/>
                  <a:ea typeface="楷体_GB2312" panose="02010609030101010101" pitchFamily="49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2800" kern="100" smtClean="0">
                  <a:latin typeface="Times New Roman" pitchFamily="18" charset="0"/>
                  <a:ea typeface="楷体_GB2312" panose="02010609030101010101" pitchFamily="49" charset="-122"/>
                  <a:cs typeface="Courier New" panose="02070309020205020404" pitchFamily="49" charset="0"/>
                </a:rPr>
                <a:t>2O</a:t>
              </a:r>
              <a:r>
                <a:rPr lang="en-US" altLang="zh-CN" sz="2800" kern="100" baseline="-25000" smtClean="0">
                  <a:latin typeface="Times New Roman" pitchFamily="18" charset="0"/>
                  <a:ea typeface="楷体_GB2312" panose="02010609030101010101" pitchFamily="49" charset="-122"/>
                  <a:cs typeface="Courier New" panose="02070309020205020404" pitchFamily="49" charset="0"/>
                </a:rPr>
                <a:t>3</a:t>
              </a:r>
              <a:r>
                <a:rPr lang="en-US" altLang="zh-CN" sz="2800" kern="100" smtClean="0">
                  <a:latin typeface="Times New Roman" pitchFamily="18" charset="0"/>
                  <a:ea typeface="楷体_GB2312" panose="02010609030101010101" pitchFamily="49" charset="-122"/>
                  <a:cs typeface="Courier New" panose="02070309020205020404" pitchFamily="49" charset="0"/>
                </a:rPr>
                <a:t>(g</a:t>
              </a:r>
              <a:r>
                <a:rPr lang="en-US" altLang="zh-CN" sz="2800" kern="100">
                  <a:latin typeface="Times New Roman" pitchFamily="18" charset="0"/>
                  <a:ea typeface="楷体_GB2312" panose="02010609030101010101" pitchFamily="49" charset="-122"/>
                  <a:cs typeface="Courier New" panose="02070309020205020404" pitchFamily="49" charset="0"/>
                </a:rPr>
                <a:t>)</a:t>
              </a:r>
              <a:r>
                <a:rPr lang="zh-CN" altLang="zh-CN" sz="2800" kern="100">
                  <a:latin typeface="Times New Roman" pitchFamily="18" charset="0"/>
                  <a:ea typeface="楷体_GB2312" panose="02010609030101010101" pitchFamily="49" charset="-122"/>
                  <a:cs typeface="Times New Roman" panose="02020603050405020304" pitchFamily="18" charset="0"/>
                </a:rPr>
                <a:t>而言，压强增大，平衡正向移动，</a:t>
              </a:r>
              <a:r>
                <a:rPr lang="en-US" altLang="zh-CN" sz="2800" i="1" kern="100">
                  <a:latin typeface="Times New Roman" pitchFamily="18" charset="0"/>
                  <a:ea typeface="楷体_GB2312" panose="02010609030101010101" pitchFamily="49" charset="-122"/>
                  <a:cs typeface="Courier New" panose="02070309020205020404" pitchFamily="49" charset="0"/>
                </a:rPr>
                <a:t>α</a:t>
              </a:r>
              <a:r>
                <a:rPr lang="en-US" altLang="zh-CN" sz="2800" kern="100" baseline="-25000">
                  <a:latin typeface="Times New Roman" pitchFamily="18" charset="0"/>
                  <a:ea typeface="楷体_GB2312" panose="02010609030101010101" pitchFamily="49" charset="-122"/>
                  <a:cs typeface="Courier New" panose="02070309020205020404" pitchFamily="49" charset="0"/>
                </a:rPr>
                <a:t>2</a:t>
              </a:r>
              <a:r>
                <a:rPr lang="zh-CN" altLang="zh-CN" sz="2800" kern="100">
                  <a:latin typeface="Times New Roman" pitchFamily="18" charset="0"/>
                  <a:ea typeface="楷体_GB2312" panose="02010609030101010101" pitchFamily="49" charset="-122"/>
                  <a:cs typeface="Times New Roman" panose="02020603050405020304" pitchFamily="18" charset="0"/>
                </a:rPr>
                <a:t>增大。因都直接加入了反应物，则反应物的平衡浓度</a:t>
              </a:r>
              <a:r>
                <a:rPr lang="en-US" altLang="zh-CN" sz="2800" i="1" kern="100">
                  <a:latin typeface="Times New Roman" pitchFamily="18" charset="0"/>
                  <a:ea typeface="楷体_GB2312" panose="02010609030101010101" pitchFamily="49" charset="-122"/>
                  <a:cs typeface="Courier New" panose="02070309020205020404" pitchFamily="49" charset="0"/>
                </a:rPr>
                <a:t>c</a:t>
              </a:r>
              <a:r>
                <a:rPr lang="en-US" altLang="zh-CN" sz="2800" kern="100" baseline="-25000">
                  <a:latin typeface="Times New Roman" pitchFamily="18" charset="0"/>
                  <a:ea typeface="楷体_GB2312" panose="02010609030101010101" pitchFamily="49" charset="-122"/>
                  <a:cs typeface="Courier New" panose="02070309020205020404" pitchFamily="49" charset="0"/>
                </a:rPr>
                <a:t>1</a:t>
              </a:r>
              <a:r>
                <a:rPr lang="zh-CN" altLang="zh-CN" sz="2800" kern="100">
                  <a:latin typeface="Times New Roman" pitchFamily="18" charset="0"/>
                  <a:ea typeface="楷体_GB2312" panose="02010609030101010101" pitchFamily="49" charset="-122"/>
                  <a:cs typeface="Times New Roman" panose="02020603050405020304" pitchFamily="18" charset="0"/>
                </a:rPr>
                <a:t>、</a:t>
              </a:r>
              <a:r>
                <a:rPr lang="en-US" altLang="zh-CN" sz="2800" i="1" kern="100">
                  <a:latin typeface="Times New Roman" pitchFamily="18" charset="0"/>
                  <a:ea typeface="楷体_GB2312" panose="02010609030101010101" pitchFamily="49" charset="-122"/>
                  <a:cs typeface="Courier New" panose="02070309020205020404" pitchFamily="49" charset="0"/>
                </a:rPr>
                <a:t>c</a:t>
              </a:r>
              <a:r>
                <a:rPr lang="en-US" altLang="zh-CN" sz="2800" kern="100" baseline="-25000">
                  <a:latin typeface="Times New Roman" pitchFamily="18" charset="0"/>
                  <a:ea typeface="楷体_GB2312" panose="02010609030101010101" pitchFamily="49" charset="-122"/>
                  <a:cs typeface="Courier New" panose="02070309020205020404" pitchFamily="49" charset="0"/>
                </a:rPr>
                <a:t>2</a:t>
              </a:r>
              <a:r>
                <a:rPr lang="zh-CN" altLang="zh-CN" sz="2800" kern="100">
                  <a:latin typeface="Times New Roman" pitchFamily="18" charset="0"/>
                  <a:ea typeface="楷体_GB2312" panose="02010609030101010101" pitchFamily="49" charset="-122"/>
                  <a:cs typeface="Times New Roman" panose="02020603050405020304" pitchFamily="18" charset="0"/>
                </a:rPr>
                <a:t>均增大，故选</a:t>
              </a:r>
              <a:r>
                <a:rPr lang="en-US" altLang="zh-CN" sz="2800" kern="100">
                  <a:latin typeface="Times New Roman" pitchFamily="18" charset="0"/>
                  <a:ea typeface="楷体_GB2312" panose="02010609030101010101" pitchFamily="49" charset="-122"/>
                  <a:cs typeface="Courier New" panose="02070309020205020404" pitchFamily="49" charset="0"/>
                </a:rPr>
                <a:t>C</a:t>
              </a:r>
              <a:r>
                <a:rPr lang="zh-CN" altLang="zh-CN" sz="2800" kern="100">
                  <a:latin typeface="Times New Roman" pitchFamily="18" charset="0"/>
                  <a:ea typeface="楷体_GB2312" panose="02010609030101010101" pitchFamily="49" charset="-122"/>
                  <a:cs typeface="Times New Roman" panose="02020603050405020304" pitchFamily="18" charset="0"/>
                </a:rPr>
                <a:t>。</a:t>
              </a:r>
              <a:endParaRPr lang="zh-CN" altLang="zh-CN" sz="1050" kern="100">
                <a:effectLst/>
                <a:latin typeface="宋体" pitchFamily="2" charset="-122"/>
                <a:ea typeface="宋体" pitchFamily="2" charset="-122"/>
                <a:cs typeface="Courier New" panose="02070309020205020404" pitchFamily="49" charset="0"/>
              </a:endParaRPr>
            </a:p>
          </p:txBody>
        </p:sp>
        <p:graphicFrame>
          <p:nvGraphicFramePr>
            <p:cNvPr id="15" name="对象 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11233938"/>
                </p:ext>
              </p:extLst>
            </p:nvPr>
          </p:nvGraphicFramePr>
          <p:xfrm>
            <a:off x="4765154" y="2173709"/>
            <a:ext cx="968375" cy="627063"/>
          </p:xfrm>
          <a:graphic>
            <a:graphicData uri="http://schemas.openxmlformats.org/presentationml/2006/ole">
              <mc:AlternateContent>
                <mc:Choice xmlns:v="urn:schemas-microsoft-com:vml" Requires="v">
                  <p:oleObj spid="_x0000_s1045" name="文档" r:id="rId2" progId="Word.Document.12">
                    <p:embed/>
                  </p:oleObj>
                </mc:Choice>
                <mc:Fallback>
                  <p:oleObj name="文档" r:id="rId2" progId="Word.Document.12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765154" y="2173709"/>
                          <a:ext cx="968375" cy="6270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" name="对象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88558317"/>
                </p:ext>
              </p:extLst>
            </p:nvPr>
          </p:nvGraphicFramePr>
          <p:xfrm>
            <a:off x="3862958" y="2829769"/>
            <a:ext cx="968375" cy="627063"/>
          </p:xfrm>
          <a:graphic>
            <a:graphicData uri="http://schemas.openxmlformats.org/presentationml/2006/ole">
              <mc:AlternateContent>
                <mc:Choice xmlns:v="urn:schemas-microsoft-com:vml" Requires="v">
                  <p:oleObj spid="_x0000_s1046" name="文档" r:id="rId5" progId="Word.Document.12">
                    <p:embed/>
                  </p:oleObj>
                </mc:Choice>
                <mc:Fallback>
                  <p:oleObj name="文档" r:id="rId5" progId="Word.Document.12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3862958" y="2829769"/>
                          <a:ext cx="968375" cy="6270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372924485"/>
      </p:ext>
    </p:ext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/>
        </p:nvSpPr>
        <p:spPr>
          <a:xfrm>
            <a:off x="334566" y="189434"/>
            <a:ext cx="11521280" cy="6264696"/>
          </a:xfrm>
          <a:prstGeom prst="rect">
            <a:avLst/>
          </a:prstGeom>
          <a:solidFill>
            <a:srgbClr val="F5F5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567933" y="304875"/>
            <a:ext cx="11088455" cy="332398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250440"/>
              </a:tabLst>
            </a:pP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3.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若反应物不只一种：</a:t>
            </a:r>
            <a:r>
              <a:rPr lang="en-US" altLang="zh-CN" sz="2800" i="1" kern="100" err="1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lang="en-US" altLang="zh-CN" sz="2800" kern="100" err="1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A(g)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＋</a:t>
            </a:r>
            <a:r>
              <a:rPr lang="en-US" altLang="zh-CN" sz="2800" i="1" kern="100" err="1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</a:t>
            </a:r>
            <a:r>
              <a:rPr lang="en-US" altLang="zh-CN" sz="2800" kern="100" err="1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B(g</a:t>
            </a:r>
            <a:r>
              <a:rPr lang="en-US" altLang="zh-CN" sz="2800" kern="100" smtClean="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en-US" sz="2800" kern="100" smtClean="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　  </a:t>
            </a:r>
            <a:r>
              <a:rPr lang="en-US" altLang="zh-CN" sz="2800" kern="100" smtClean="0">
                <a:latin typeface="ZBFH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i="1" kern="100" err="1" smtClean="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</a:t>
            </a:r>
            <a:r>
              <a:rPr lang="en-US" altLang="zh-CN" sz="2800" kern="100" err="1" smtClean="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C(g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＋</a:t>
            </a:r>
            <a:r>
              <a:rPr lang="en-US" altLang="zh-CN" sz="2800" i="1" kern="100" err="1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d</a:t>
            </a:r>
            <a:r>
              <a:rPr lang="en-US" altLang="zh-CN" sz="2800" kern="100" err="1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D(g)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zh-CN" altLang="zh-CN" sz="1050" kern="100">
              <a:latin typeface="宋体" pitchFamily="2" charset="-122"/>
              <a:ea typeface="宋体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250440"/>
              </a:tabLst>
            </a:pPr>
            <a:r>
              <a:rPr lang="en-US" altLang="zh-CN" sz="2800" kern="100">
                <a:latin typeface="宋体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在其他条件不变时，增加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的量，平衡正向移动，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的转化率降低，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的转化率升高。</a:t>
            </a:r>
            <a:endParaRPr lang="zh-CN" altLang="zh-CN" sz="1050" kern="100">
              <a:latin typeface="宋体" pitchFamily="2" charset="-122"/>
              <a:ea typeface="宋体" pitchFamily="2" charset="-122"/>
              <a:cs typeface="Courier New" panose="02070309020205020404" pitchFamily="49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800" kern="100">
                <a:latin typeface="宋体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在恒温恒容条件下，若按原比例同倍数增加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</a:rPr>
              <a:t>A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和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</a:rPr>
              <a:t>B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，平衡正向移动，但反应物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</a:rPr>
              <a:t>(A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或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</a:rPr>
              <a:t>B)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的转化率与气体的计量数有关。</a:t>
            </a:r>
            <a:endParaRPr lang="zh-CN" altLang="zh-CN" sz="1050" kern="100">
              <a:effectLst/>
              <a:latin typeface="宋体" pitchFamily="2" charset="-122"/>
              <a:ea typeface="宋体" pitchFamily="2" charset="-122"/>
              <a:cs typeface="Courier New" panose="02070309020205020404" pitchFamily="49" charset="0"/>
            </a:endParaRPr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2564013"/>
              </p:ext>
            </p:extLst>
          </p:nvPr>
        </p:nvGraphicFramePr>
        <p:xfrm>
          <a:off x="6216476" y="429841"/>
          <a:ext cx="968375" cy="627063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7" name="文档" r:id="rId2" progId="Word.Document.12">
                  <p:embed/>
                </p:oleObj>
              </mc:Choice>
              <mc:Fallback>
                <p:oleObj name="文档" r:id="rId2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16476" y="429841"/>
                        <a:ext cx="968375" cy="627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5360991"/>
              </p:ext>
            </p:extLst>
          </p:nvPr>
        </p:nvGraphicFramePr>
        <p:xfrm>
          <a:off x="717848" y="3657437"/>
          <a:ext cx="9505056" cy="2564439"/>
        </p:xfrm>
        <a:graphic>
          <a:graphicData uri="http://schemas.openxmlformats.org/drawingml/2006/table">
            <a:tbl>
              <a:tblPr/>
              <a:tblGrid>
                <a:gridCol w="4090392"/>
                <a:gridCol w="5414664"/>
              </a:tblGrid>
              <a:tr h="644199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250440"/>
                        </a:tabLst>
                      </a:pPr>
                      <a:r>
                        <a:rPr lang="zh-CN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Times New Roman" panose="02020603050405020304" pitchFamily="18" charset="0"/>
                        </a:rPr>
                        <a:t>气体计量数关系</a:t>
                      </a:r>
                      <a:endParaRPr lang="zh-CN" sz="2800" kern="100">
                        <a:effectLst/>
                        <a:latin typeface="宋体" pitchFamily="2" charset="-122"/>
                        <a:ea typeface="宋体" pitchFamily="2" charset="-122"/>
                        <a:cs typeface="Courier New" panose="02070309020205020404" pitchFamily="49" charset="0"/>
                      </a:endParaRPr>
                    </a:p>
                  </a:txBody>
                  <a:tcPr marL="51821" marR="51821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1F5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250440"/>
                        </a:tabLst>
                      </a:pPr>
                      <a:r>
                        <a:rPr lang="en-US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A(</a:t>
                      </a:r>
                      <a:r>
                        <a:rPr lang="zh-CN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Times New Roman" panose="02020603050405020304" pitchFamily="18" charset="0"/>
                        </a:rPr>
                        <a:t>或</a:t>
                      </a:r>
                      <a:r>
                        <a:rPr lang="en-US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B)</a:t>
                      </a:r>
                      <a:r>
                        <a:rPr lang="zh-CN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Times New Roman" panose="02020603050405020304" pitchFamily="18" charset="0"/>
                        </a:rPr>
                        <a:t>的转化率</a:t>
                      </a:r>
                      <a:endParaRPr lang="zh-CN" sz="2800" kern="100">
                        <a:effectLst/>
                        <a:latin typeface="宋体" pitchFamily="2" charset="-122"/>
                        <a:ea typeface="宋体" pitchFamily="2" charset="-122"/>
                        <a:cs typeface="Courier New" panose="02070309020205020404" pitchFamily="49" charset="0"/>
                      </a:endParaRPr>
                    </a:p>
                  </a:txBody>
                  <a:tcPr marL="51821" marR="51821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1F5"/>
                    </a:solidFill>
                  </a:tcPr>
                </a:tc>
              </a:tr>
              <a:tr h="429466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250440"/>
                        </a:tabLst>
                      </a:pPr>
                      <a:r>
                        <a:rPr lang="en-US" sz="2800" i="1" kern="1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a</a:t>
                      </a:r>
                      <a:r>
                        <a:rPr lang="zh-CN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Times New Roman" panose="02020603050405020304" pitchFamily="18" charset="0"/>
                        </a:rPr>
                        <a:t>＋</a:t>
                      </a:r>
                      <a:r>
                        <a:rPr lang="en-US" sz="2800" i="1" kern="1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b</a:t>
                      </a:r>
                      <a:r>
                        <a:rPr lang="zh-CN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Times New Roman" panose="02020603050405020304" pitchFamily="18" charset="0"/>
                        </a:rPr>
                        <a:t>＝</a:t>
                      </a:r>
                      <a:r>
                        <a:rPr lang="en-US" sz="2800" i="1" kern="1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c</a:t>
                      </a:r>
                      <a:r>
                        <a:rPr lang="zh-CN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Times New Roman" panose="02020603050405020304" pitchFamily="18" charset="0"/>
                        </a:rPr>
                        <a:t>＋</a:t>
                      </a:r>
                      <a:r>
                        <a:rPr lang="en-US" sz="2800" i="1" kern="1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d</a:t>
                      </a:r>
                      <a:endParaRPr lang="zh-CN" sz="2800" kern="100">
                        <a:effectLst/>
                        <a:latin typeface="宋体" pitchFamily="2" charset="-122"/>
                        <a:ea typeface="宋体" pitchFamily="2" charset="-122"/>
                        <a:cs typeface="Courier New" panose="02070309020205020404" pitchFamily="49" charset="0"/>
                      </a:endParaRPr>
                    </a:p>
                  </a:txBody>
                  <a:tcPr marL="51821" marR="51821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1F5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250440"/>
                        </a:tabLst>
                      </a:pPr>
                      <a:r>
                        <a:rPr lang="zh-CN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Times New Roman" panose="02020603050405020304" pitchFamily="18" charset="0"/>
                        </a:rPr>
                        <a:t>不变</a:t>
                      </a:r>
                      <a:endParaRPr lang="zh-CN" sz="2800" kern="100">
                        <a:effectLst/>
                        <a:latin typeface="宋体" pitchFamily="2" charset="-122"/>
                        <a:ea typeface="宋体" pitchFamily="2" charset="-122"/>
                        <a:cs typeface="Courier New" panose="02070309020205020404" pitchFamily="49" charset="0"/>
                      </a:endParaRPr>
                    </a:p>
                  </a:txBody>
                  <a:tcPr marL="51821" marR="51821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1F5"/>
                    </a:solidFill>
                  </a:tcPr>
                </a:tc>
              </a:tr>
              <a:tr h="429466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250440"/>
                        </a:tabLst>
                      </a:pPr>
                      <a:r>
                        <a:rPr lang="en-US" sz="2800" i="1" kern="1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a</a:t>
                      </a:r>
                      <a:r>
                        <a:rPr lang="zh-CN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Times New Roman" panose="02020603050405020304" pitchFamily="18" charset="0"/>
                        </a:rPr>
                        <a:t>＋</a:t>
                      </a:r>
                      <a:r>
                        <a:rPr lang="en-US" sz="2800" i="1" kern="1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b</a:t>
                      </a:r>
                      <a:r>
                        <a:rPr lang="en-US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&gt;</a:t>
                      </a:r>
                      <a:r>
                        <a:rPr lang="en-US" sz="2800" i="1" kern="1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c</a:t>
                      </a:r>
                      <a:r>
                        <a:rPr lang="zh-CN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Times New Roman" panose="02020603050405020304" pitchFamily="18" charset="0"/>
                        </a:rPr>
                        <a:t>＋</a:t>
                      </a:r>
                      <a:r>
                        <a:rPr lang="en-US" sz="2800" i="1" kern="1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d</a:t>
                      </a:r>
                      <a:endParaRPr lang="zh-CN" sz="2800" kern="100">
                        <a:effectLst/>
                        <a:latin typeface="宋体" pitchFamily="2" charset="-122"/>
                        <a:ea typeface="宋体" pitchFamily="2" charset="-122"/>
                        <a:cs typeface="Courier New" panose="02070309020205020404" pitchFamily="49" charset="0"/>
                      </a:endParaRPr>
                    </a:p>
                  </a:txBody>
                  <a:tcPr marL="51821" marR="51821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1F5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250440"/>
                        </a:tabLst>
                      </a:pPr>
                      <a:r>
                        <a:rPr lang="zh-CN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Times New Roman" panose="02020603050405020304" pitchFamily="18" charset="0"/>
                        </a:rPr>
                        <a:t>增大</a:t>
                      </a:r>
                      <a:endParaRPr lang="zh-CN" sz="2800" kern="100">
                        <a:effectLst/>
                        <a:latin typeface="宋体" pitchFamily="2" charset="-122"/>
                        <a:ea typeface="宋体" pitchFamily="2" charset="-122"/>
                        <a:cs typeface="Courier New" panose="02070309020205020404" pitchFamily="49" charset="0"/>
                      </a:endParaRPr>
                    </a:p>
                  </a:txBody>
                  <a:tcPr marL="51821" marR="51821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1F5"/>
                    </a:solidFill>
                  </a:tcPr>
                </a:tc>
              </a:tr>
              <a:tr h="429466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250440"/>
                        </a:tabLst>
                      </a:pPr>
                      <a:r>
                        <a:rPr lang="en-US" sz="2800" i="1" kern="1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a</a:t>
                      </a:r>
                      <a:r>
                        <a:rPr lang="zh-CN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Times New Roman" panose="02020603050405020304" pitchFamily="18" charset="0"/>
                        </a:rPr>
                        <a:t>＋</a:t>
                      </a:r>
                      <a:r>
                        <a:rPr lang="en-US" sz="2800" i="1" kern="1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b</a:t>
                      </a:r>
                      <a:r>
                        <a:rPr lang="en-US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&lt;</a:t>
                      </a:r>
                      <a:r>
                        <a:rPr lang="en-US" sz="2800" i="1" kern="1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c</a:t>
                      </a:r>
                      <a:r>
                        <a:rPr lang="zh-CN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Times New Roman" panose="02020603050405020304" pitchFamily="18" charset="0"/>
                        </a:rPr>
                        <a:t>＋</a:t>
                      </a:r>
                      <a:r>
                        <a:rPr lang="en-US" sz="2800" i="1" kern="1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d</a:t>
                      </a:r>
                      <a:endParaRPr lang="zh-CN" sz="2800" kern="100">
                        <a:effectLst/>
                        <a:latin typeface="宋体" pitchFamily="2" charset="-122"/>
                        <a:ea typeface="宋体" pitchFamily="2" charset="-122"/>
                        <a:cs typeface="Courier New" panose="02070309020205020404" pitchFamily="49" charset="0"/>
                      </a:endParaRPr>
                    </a:p>
                  </a:txBody>
                  <a:tcPr marL="51821" marR="51821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1F5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250440"/>
                        </a:tabLst>
                      </a:pPr>
                      <a:r>
                        <a:rPr lang="zh-CN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Times New Roman" panose="02020603050405020304" pitchFamily="18" charset="0"/>
                        </a:rPr>
                        <a:t>减小</a:t>
                      </a:r>
                      <a:endParaRPr lang="zh-CN" sz="2800" kern="100">
                        <a:effectLst/>
                        <a:latin typeface="宋体" pitchFamily="2" charset="-122"/>
                        <a:ea typeface="宋体" pitchFamily="2" charset="-122"/>
                        <a:cs typeface="Courier New" panose="02070309020205020404" pitchFamily="49" charset="0"/>
                      </a:endParaRPr>
                    </a:p>
                  </a:txBody>
                  <a:tcPr marL="51821" marR="51821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1F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1967788"/>
      </p:ext>
    </p:ext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/>
        </p:nvSpPr>
        <p:spPr>
          <a:xfrm>
            <a:off x="334566" y="1197546"/>
            <a:ext cx="11521280" cy="2808312"/>
          </a:xfrm>
          <a:prstGeom prst="rect">
            <a:avLst/>
          </a:prstGeom>
          <a:solidFill>
            <a:srgbClr val="F5F5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531540" y="1459141"/>
            <a:ext cx="11127332" cy="195713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250440"/>
              </a:tabLst>
            </a:pPr>
            <a:r>
              <a:rPr lang="zh-CN" altLang="en-US" sz="2800" kern="100" smtClean="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　　</a:t>
            </a:r>
            <a:r>
              <a:rPr lang="zh-CN" altLang="zh-CN" sz="2800" kern="100" smtClean="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可逆反应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</a:rPr>
              <a:t>2SO</a:t>
            </a:r>
            <a:r>
              <a:rPr lang="en-US" altLang="zh-CN" sz="2800" kern="100" baseline="-25000">
                <a:latin typeface="Times New Roman" pitchFamily="18" charset="0"/>
                <a:ea typeface="方正中等线简体" panose="03000509000000000000" pitchFamily="65" charset="-122"/>
              </a:rPr>
              <a:t>2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</a:rPr>
              <a:t>(g)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＋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</a:rPr>
              <a:t>O</a:t>
            </a:r>
            <a:r>
              <a:rPr lang="en-US" altLang="zh-CN" sz="2800" kern="100" baseline="-25000">
                <a:latin typeface="Times New Roman" pitchFamily="18" charset="0"/>
                <a:ea typeface="方正中等线简体" panose="03000509000000000000" pitchFamily="65" charset="-122"/>
              </a:rPr>
              <a:t>2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</a:rPr>
              <a:t>(g</a:t>
            </a:r>
            <a:r>
              <a:rPr lang="en-US" altLang="zh-CN" sz="2800" kern="100" smtClean="0">
                <a:latin typeface="Times New Roman" pitchFamily="18" charset="0"/>
                <a:ea typeface="方正中等线简体" panose="03000509000000000000" pitchFamily="65" charset="-122"/>
              </a:rPr>
              <a:t>)</a:t>
            </a:r>
            <a:r>
              <a:rPr lang="zh-CN" altLang="en-US" sz="2800" kern="100" smtClean="0">
                <a:latin typeface="Times New Roman" pitchFamily="18" charset="0"/>
                <a:ea typeface="方正中等线简体" panose="03000509000000000000" pitchFamily="65" charset="-122"/>
              </a:rPr>
              <a:t>　 </a:t>
            </a:r>
            <a:r>
              <a:rPr lang="en-US" altLang="zh-CN" sz="2800" kern="100" smtClean="0">
                <a:latin typeface="ZBFH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kern="100" smtClean="0">
                <a:latin typeface="Times New Roman" pitchFamily="18" charset="0"/>
                <a:ea typeface="方正中等线简体" panose="03000509000000000000" pitchFamily="65" charset="-122"/>
              </a:rPr>
              <a:t>2SO</a:t>
            </a:r>
            <a:r>
              <a:rPr lang="en-US" altLang="zh-CN" sz="2800" kern="100" baseline="-25000" smtClean="0">
                <a:latin typeface="Times New Roman" pitchFamily="18" charset="0"/>
                <a:ea typeface="方正中等线简体" panose="03000509000000000000" pitchFamily="65" charset="-122"/>
              </a:rPr>
              <a:t>3</a:t>
            </a:r>
            <a:r>
              <a:rPr lang="en-US" altLang="zh-CN" sz="2800" kern="100" smtClean="0">
                <a:latin typeface="Times New Roman" pitchFamily="18" charset="0"/>
                <a:ea typeface="方正中等线简体" panose="03000509000000000000" pitchFamily="65" charset="-122"/>
              </a:rPr>
              <a:t>(g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</a:rPr>
              <a:t>)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，在一定条件下达到平衡后，只增大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</a:rPr>
              <a:t>O</a:t>
            </a:r>
            <a:r>
              <a:rPr lang="en-US" altLang="zh-CN" sz="2800" kern="100" baseline="-25000">
                <a:latin typeface="Times New Roman" pitchFamily="18" charset="0"/>
                <a:ea typeface="方正中等线简体" panose="03000509000000000000" pitchFamily="65" charset="-122"/>
              </a:rPr>
              <a:t>2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的浓度，平衡</a:t>
            </a:r>
            <a:r>
              <a:rPr lang="en-US" altLang="zh-CN" sz="2800" kern="100" smtClean="0">
                <a:latin typeface="Times New Roman" pitchFamily="18" charset="0"/>
                <a:ea typeface="方正中等线简体" panose="03000509000000000000" pitchFamily="65" charset="-122"/>
              </a:rPr>
              <a:t>______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移动，则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</a:rPr>
              <a:t>SO</a:t>
            </a:r>
            <a:r>
              <a:rPr lang="en-US" altLang="zh-CN" sz="2800" kern="100" baseline="-25000">
                <a:latin typeface="Times New Roman" pitchFamily="18" charset="0"/>
                <a:ea typeface="方正中等线简体" panose="03000509000000000000" pitchFamily="65" charset="-122"/>
              </a:rPr>
              <a:t>2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的转化率</a:t>
            </a:r>
            <a:r>
              <a:rPr lang="en-US" altLang="zh-CN" sz="2800" kern="100" smtClean="0">
                <a:latin typeface="Times New Roman" pitchFamily="18" charset="0"/>
                <a:ea typeface="方正中等线简体" panose="03000509000000000000" pitchFamily="65" charset="-122"/>
              </a:rPr>
              <a:t>______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，但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</a:rPr>
              <a:t>O</a:t>
            </a:r>
            <a:r>
              <a:rPr lang="en-US" altLang="zh-CN" sz="2800" kern="100" baseline="-25000">
                <a:latin typeface="Times New Roman" pitchFamily="18" charset="0"/>
                <a:ea typeface="方正中等线简体" panose="03000509000000000000" pitchFamily="65" charset="-122"/>
              </a:rPr>
              <a:t>2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的转化率</a:t>
            </a:r>
            <a:r>
              <a:rPr lang="en-US" altLang="zh-CN" sz="2800" kern="100" smtClean="0">
                <a:latin typeface="Times New Roman" pitchFamily="18" charset="0"/>
                <a:ea typeface="方正中等线简体" panose="03000509000000000000" pitchFamily="65" charset="-122"/>
              </a:rPr>
              <a:t>______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zh-CN" altLang="zh-CN" sz="1050" kern="100">
              <a:effectLst/>
              <a:latin typeface="宋体" pitchFamily="2" charset="-122"/>
              <a:ea typeface="宋体" pitchFamily="2" charset="-122"/>
              <a:cs typeface="Courier New" panose="02070309020205020404" pitchFamily="49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34566" y="1658169"/>
            <a:ext cx="792882" cy="400110"/>
            <a:chOff x="334567" y="933895"/>
            <a:chExt cx="792882" cy="400110"/>
          </a:xfrm>
        </p:grpSpPr>
        <p:sp>
          <p:nvSpPr>
            <p:cNvPr id="6" name="五边形 5">
              <a:extLst>
                <a:ext uri="{FF2B5EF4-FFF2-40B4-BE49-F238E27FC236}">
                  <a16:creationId xmlns="" xmlns:a16="http://schemas.microsoft.com/office/drawing/2014/main" id="{2B269A23-18BB-E749-A895-A1450DD58A24}"/>
                </a:ext>
              </a:extLst>
            </p:cNvPr>
            <p:cNvSpPr/>
            <p:nvPr/>
          </p:nvSpPr>
          <p:spPr>
            <a:xfrm>
              <a:off x="334567" y="951739"/>
              <a:ext cx="792882" cy="364422"/>
            </a:xfrm>
            <a:prstGeom prst="homePlate">
              <a:avLst>
                <a:gd name="adj" fmla="val 28683"/>
              </a:avLst>
            </a:prstGeom>
            <a:solidFill>
              <a:srgbClr val="C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 charset="-122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B4776FAB-F198-1F48-B6AC-304185EC7BB2}"/>
                </a:ext>
              </a:extLst>
            </p:cNvPr>
            <p:cNvSpPr txBox="1"/>
            <p:nvPr/>
          </p:nvSpPr>
          <p:spPr>
            <a:xfrm>
              <a:off x="393411" y="933895"/>
              <a:ext cx="64770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/>
              <a:r>
                <a:rPr kumimoji="1" lang="zh-CN" altLang="en-US" sz="2000" smtClean="0">
                  <a:solidFill>
                    <a:prstClr val="white"/>
                  </a:solidFill>
                  <a:ea typeface="微软雅黑" charset="-122"/>
                </a:rPr>
                <a:t>例</a:t>
              </a:r>
              <a:r>
                <a:rPr kumimoji="1" lang="en-US" altLang="zh-CN" sz="2000" smtClean="0">
                  <a:solidFill>
                    <a:prstClr val="white"/>
                  </a:solidFill>
                  <a:ea typeface="微软雅黑" charset="-122"/>
                </a:rPr>
                <a:t>4</a:t>
              </a:r>
              <a:endParaRPr kumimoji="1" lang="zh-CN" altLang="en-US" sz="2000">
                <a:solidFill>
                  <a:prstClr val="white"/>
                </a:solidFill>
                <a:ea typeface="微软雅黑" charset="-122"/>
              </a:endParaRPr>
            </a:p>
          </p:txBody>
        </p:sp>
      </p:grpSp>
      <p:graphicFrame>
        <p:nvGraphicFramePr>
          <p:cNvPr id="18" name="对象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0234946"/>
              </p:ext>
            </p:extLst>
          </p:nvPr>
        </p:nvGraphicFramePr>
        <p:xfrm>
          <a:off x="5164931" y="1581299"/>
          <a:ext cx="968375" cy="627063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8" name="文档" r:id="rId2" progId="Word.Document.12">
                  <p:embed/>
                </p:oleObj>
              </mc:Choice>
              <mc:Fallback>
                <p:oleObj name="文档" r:id="rId2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164931" y="1581299"/>
                        <a:ext cx="968375" cy="627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矩形 2"/>
          <p:cNvSpPr/>
          <p:nvPr/>
        </p:nvSpPr>
        <p:spPr>
          <a:xfrm>
            <a:off x="4256291" y="2234233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800" kern="1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正向</a:t>
            </a:r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8812460" y="2234233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800" kern="1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增大</a:t>
            </a:r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447979" y="2874010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800" kern="1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减小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4880171"/>
      </p:ext>
    </p:ext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dur="5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1"/>
      <p:bldP spid="13" grpId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/>
        </p:nvSpPr>
        <p:spPr>
          <a:xfrm>
            <a:off x="334566" y="621482"/>
            <a:ext cx="11521280" cy="5184576"/>
          </a:xfrm>
          <a:prstGeom prst="rect">
            <a:avLst/>
          </a:prstGeom>
          <a:solidFill>
            <a:srgbClr val="F5F5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531540" y="883077"/>
            <a:ext cx="11127332" cy="454246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250440"/>
              </a:tabLst>
            </a:pPr>
            <a:r>
              <a:rPr lang="zh-CN" altLang="en-US" sz="2800" kern="100" smtClean="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　　</a:t>
            </a:r>
            <a:r>
              <a:rPr lang="zh-CN" altLang="zh-CN" sz="2800" kern="100" smtClean="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两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个体积相同的密闭容器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、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，在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中充入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SO</a:t>
            </a:r>
            <a:r>
              <a:rPr lang="en-US" altLang="zh-CN" sz="2800" kern="100" baseline="-250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和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O</a:t>
            </a:r>
            <a:r>
              <a:rPr lang="en-US" altLang="zh-CN" sz="2800" kern="100" baseline="-250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各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 mol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，在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中充入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SO</a:t>
            </a:r>
            <a:r>
              <a:rPr lang="en-US" altLang="zh-CN" sz="2800" kern="100" baseline="-250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和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O</a:t>
            </a:r>
            <a:r>
              <a:rPr lang="en-US" altLang="zh-CN" sz="2800" kern="100" baseline="-250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各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 mol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，加热到相同温度，有如下反应：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2SO</a:t>
            </a:r>
            <a:r>
              <a:rPr lang="en-US" altLang="zh-CN" sz="2800" kern="100" baseline="-250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(g)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＋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O</a:t>
            </a:r>
            <a:r>
              <a:rPr lang="en-US" altLang="zh-CN" sz="2800" kern="100" baseline="-250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(g</a:t>
            </a:r>
            <a:r>
              <a:rPr lang="en-US" altLang="zh-CN" sz="2800" kern="100" smtClean="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en-US" sz="2800" kern="100" smtClean="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　  </a:t>
            </a:r>
            <a:r>
              <a:rPr lang="en-US" altLang="zh-CN" sz="2800" kern="100" smtClean="0">
                <a:latin typeface="ZBFH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kern="100" smtClean="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2SO</a:t>
            </a:r>
            <a:r>
              <a:rPr lang="en-US" altLang="zh-CN" sz="2800" kern="100" baseline="-25000" smtClean="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3</a:t>
            </a:r>
            <a:r>
              <a:rPr lang="en-US" altLang="zh-CN" sz="2800" kern="100" smtClean="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(g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，对此反应的表述不正确的是</a:t>
            </a:r>
            <a:endParaRPr lang="zh-CN" altLang="zh-CN" sz="1050" kern="100">
              <a:latin typeface="宋体" pitchFamily="2" charset="-122"/>
              <a:ea typeface="宋体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250440"/>
              </a:tabLst>
            </a:pP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A.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反应速率：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B&gt;A</a:t>
            </a:r>
            <a:endParaRPr lang="zh-CN" altLang="zh-CN" sz="1050" kern="100">
              <a:latin typeface="宋体" pitchFamily="2" charset="-122"/>
              <a:ea typeface="宋体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250440"/>
              </a:tabLst>
            </a:pP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B.SO</a:t>
            </a:r>
            <a:r>
              <a:rPr lang="en-US" altLang="zh-CN" sz="2800" kern="100" baseline="-250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 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的转化率：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B&gt;A</a:t>
            </a:r>
            <a:endParaRPr lang="zh-CN" altLang="zh-CN" sz="1050" kern="100">
              <a:latin typeface="宋体" pitchFamily="2" charset="-122"/>
              <a:ea typeface="宋体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250440"/>
              </a:tabLst>
            </a:pP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C.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平衡时各组分含量：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＝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endParaRPr lang="zh-CN" altLang="zh-CN" sz="1050" kern="100">
              <a:latin typeface="宋体" pitchFamily="2" charset="-122"/>
              <a:ea typeface="宋体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250440"/>
              </a:tabLst>
            </a:pP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D.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平衡时容器的压强：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B&gt;A</a:t>
            </a:r>
            <a:endParaRPr lang="zh-CN" altLang="zh-CN" sz="1050" kern="100">
              <a:effectLst/>
              <a:latin typeface="宋体" pitchFamily="2" charset="-122"/>
              <a:ea typeface="宋体" pitchFamily="2" charset="-122"/>
              <a:cs typeface="Courier New" panose="02070309020205020404" pitchFamily="49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34566" y="1082105"/>
            <a:ext cx="792882" cy="400110"/>
            <a:chOff x="334567" y="933895"/>
            <a:chExt cx="792882" cy="400110"/>
          </a:xfrm>
        </p:grpSpPr>
        <p:sp>
          <p:nvSpPr>
            <p:cNvPr id="6" name="五边形 5">
              <a:extLst>
                <a:ext uri="{FF2B5EF4-FFF2-40B4-BE49-F238E27FC236}">
                  <a16:creationId xmlns="" xmlns:a16="http://schemas.microsoft.com/office/drawing/2014/main" id="{2B269A23-18BB-E749-A895-A1450DD58A24}"/>
                </a:ext>
              </a:extLst>
            </p:cNvPr>
            <p:cNvSpPr/>
            <p:nvPr/>
          </p:nvSpPr>
          <p:spPr>
            <a:xfrm>
              <a:off x="334567" y="951739"/>
              <a:ext cx="792882" cy="364422"/>
            </a:xfrm>
            <a:prstGeom prst="homePlate">
              <a:avLst>
                <a:gd name="adj" fmla="val 28683"/>
              </a:avLst>
            </a:prstGeom>
            <a:solidFill>
              <a:srgbClr val="C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 charset="-122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B4776FAB-F198-1F48-B6AC-304185EC7BB2}"/>
                </a:ext>
              </a:extLst>
            </p:cNvPr>
            <p:cNvSpPr txBox="1"/>
            <p:nvPr/>
          </p:nvSpPr>
          <p:spPr>
            <a:xfrm>
              <a:off x="393411" y="933895"/>
              <a:ext cx="64770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/>
              <a:r>
                <a:rPr kumimoji="1" lang="zh-CN" altLang="en-US" sz="2000" smtClean="0">
                  <a:solidFill>
                    <a:prstClr val="white"/>
                  </a:solidFill>
                  <a:ea typeface="微软雅黑" charset="-122"/>
                </a:rPr>
                <a:t>例</a:t>
              </a:r>
              <a:r>
                <a:rPr kumimoji="1" lang="en-US" altLang="zh-CN" sz="2000" smtClean="0">
                  <a:solidFill>
                    <a:prstClr val="white"/>
                  </a:solidFill>
                  <a:ea typeface="微软雅黑" charset="-122"/>
                </a:rPr>
                <a:t>5</a:t>
              </a:r>
              <a:endParaRPr kumimoji="1" lang="zh-CN" altLang="en-US" sz="2000">
                <a:solidFill>
                  <a:prstClr val="white"/>
                </a:solidFill>
                <a:ea typeface="微软雅黑" charset="-122"/>
              </a:endParaRPr>
            </a:p>
          </p:txBody>
        </p:sp>
      </p:grpSp>
      <p:graphicFrame>
        <p:nvGraphicFramePr>
          <p:cNvPr id="18" name="对象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4822301"/>
              </p:ext>
            </p:extLst>
          </p:nvPr>
        </p:nvGraphicFramePr>
        <p:xfrm>
          <a:off x="1467644" y="2287191"/>
          <a:ext cx="968375" cy="627063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9" name="文档" r:id="rId2" progId="Word.Document.12">
                  <p:embed/>
                </p:oleObj>
              </mc:Choice>
              <mc:Fallback>
                <p:oleObj name="文档" r:id="rId2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67644" y="2287191"/>
                        <a:ext cx="968375" cy="627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9"/>
          <p:cNvSpPr txBox="1"/>
          <p:nvPr/>
        </p:nvSpPr>
        <p:spPr>
          <a:xfrm>
            <a:off x="382191" y="4106441"/>
            <a:ext cx="7560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500" b="1">
                <a:solidFill>
                  <a:srgbClr val="C00000"/>
                </a:solidFill>
                <a:latin typeface="华文细黑" pitchFamily="2" charset="-122"/>
                <a:ea typeface="华文细黑" pitchFamily="2" charset="-122"/>
              </a:rPr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3509106658"/>
      </p:ext>
    </p:ext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0" name="组合 9"/>
          <p:cNvGrpSpPr/>
          <p:nvPr/>
        </p:nvGrpSpPr>
        <p:grpSpPr>
          <a:xfrm>
            <a:off x="337333" y="568399"/>
            <a:ext cx="11517334" cy="5616749"/>
            <a:chOff x="335206" y="613340"/>
            <a:chExt cx="11520000" cy="7485706"/>
          </a:xfrm>
        </p:grpSpPr>
        <p:sp>
          <p:nvSpPr>
            <p:cNvPr id="11" name="圆角矩形 10">
              <a:extLst>
                <a:ext uri="{FF2B5EF4-FFF2-40B4-BE49-F238E27FC236}">
                  <a16:creationId xmlns:a16="http://schemas.microsoft.com/office/drawing/2014/main" xmlns="" id="{E595429C-FC91-844C-93CF-CDF13B79A00E}"/>
                </a:ext>
              </a:extLst>
            </p:cNvPr>
            <p:cNvSpPr/>
            <p:nvPr/>
          </p:nvSpPr>
          <p:spPr>
            <a:xfrm>
              <a:off x="335206" y="806380"/>
              <a:ext cx="11520000" cy="7292666"/>
            </a:xfrm>
            <a:prstGeom prst="roundRect">
              <a:avLst>
                <a:gd name="adj" fmla="val 3824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 defTabSz="1218321"/>
              <a:endParaRPr kumimoji="1" lang="en-US" altLang="zh-CN" sz="2400">
                <a:solidFill>
                  <a:prstClr val="white"/>
                </a:solidFill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FB65ABD8-6080-B245-B7CB-5CF76B33E96C}"/>
                </a:ext>
              </a:extLst>
            </p:cNvPr>
            <p:cNvSpPr/>
            <p:nvPr/>
          </p:nvSpPr>
          <p:spPr>
            <a:xfrm>
              <a:off x="922765" y="693487"/>
              <a:ext cx="707945" cy="21602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 defTabSz="1218321"/>
              <a:endParaRPr kumimoji="1"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88957DF7-A6C0-3848-B485-D6CCBD5F92BE}"/>
                </a:ext>
              </a:extLst>
            </p:cNvPr>
            <p:cNvSpPr txBox="1"/>
            <p:nvPr/>
          </p:nvSpPr>
          <p:spPr>
            <a:xfrm>
              <a:off x="922765" y="613340"/>
              <a:ext cx="779952" cy="292103"/>
            </a:xfrm>
            <a:custGeom>
              <a:rect l="l" t="t" r="r" b="b"/>
              <a:pathLst>
                <a:path w="583768" h="216027">
                  <a:moveTo>
                    <a:pt x="96012" y="106756"/>
                  </a:moveTo>
                  <a:lnTo>
                    <a:pt x="91211" y="139217"/>
                  </a:lnTo>
                  <a:lnTo>
                    <a:pt x="107670" y="139217"/>
                  </a:lnTo>
                  <a:lnTo>
                    <a:pt x="112014" y="106756"/>
                  </a:lnTo>
                  <a:close/>
                  <a:moveTo>
                    <a:pt x="53264" y="106756"/>
                  </a:moveTo>
                  <a:lnTo>
                    <a:pt x="48692" y="139217"/>
                  </a:lnTo>
                  <a:lnTo>
                    <a:pt x="64922" y="139217"/>
                  </a:lnTo>
                  <a:lnTo>
                    <a:pt x="69494" y="106756"/>
                  </a:lnTo>
                  <a:close/>
                  <a:moveTo>
                    <a:pt x="213055" y="82524"/>
                  </a:moveTo>
                  <a:lnTo>
                    <a:pt x="249174" y="82524"/>
                  </a:lnTo>
                  <a:lnTo>
                    <a:pt x="248031" y="92811"/>
                  </a:lnTo>
                  <a:lnTo>
                    <a:pt x="279121" y="92811"/>
                  </a:lnTo>
                  <a:lnTo>
                    <a:pt x="277749" y="104927"/>
                  </a:lnTo>
                  <a:cubicBezTo>
                    <a:pt x="277292" y="107670"/>
                    <a:pt x="276149" y="110033"/>
                    <a:pt x="274320" y="112014"/>
                  </a:cubicBezTo>
                  <a:cubicBezTo>
                    <a:pt x="272644" y="113995"/>
                    <a:pt x="270662" y="114986"/>
                    <a:pt x="268376" y="114986"/>
                  </a:cubicBezTo>
                  <a:lnTo>
                    <a:pt x="244831" y="114986"/>
                  </a:lnTo>
                  <a:lnTo>
                    <a:pt x="239573" y="152019"/>
                  </a:lnTo>
                  <a:lnTo>
                    <a:pt x="272948" y="152019"/>
                  </a:lnTo>
                  <a:lnTo>
                    <a:pt x="271348" y="164592"/>
                  </a:lnTo>
                  <a:cubicBezTo>
                    <a:pt x="270891" y="167640"/>
                    <a:pt x="269519" y="170307"/>
                    <a:pt x="267233" y="172593"/>
                  </a:cubicBezTo>
                  <a:cubicBezTo>
                    <a:pt x="264947" y="174574"/>
                    <a:pt x="262357" y="175565"/>
                    <a:pt x="259461" y="175565"/>
                  </a:cubicBezTo>
                  <a:lnTo>
                    <a:pt x="236372" y="175565"/>
                  </a:lnTo>
                  <a:lnTo>
                    <a:pt x="231800" y="211683"/>
                  </a:lnTo>
                  <a:cubicBezTo>
                    <a:pt x="231648" y="212903"/>
                    <a:pt x="231191" y="213893"/>
                    <a:pt x="230429" y="214655"/>
                  </a:cubicBezTo>
                  <a:cubicBezTo>
                    <a:pt x="229667" y="215417"/>
                    <a:pt x="228752" y="215798"/>
                    <a:pt x="227685" y="215798"/>
                  </a:cubicBezTo>
                  <a:lnTo>
                    <a:pt x="192481" y="215798"/>
                  </a:lnTo>
                  <a:lnTo>
                    <a:pt x="197510" y="175565"/>
                  </a:lnTo>
                  <a:lnTo>
                    <a:pt x="147218" y="175565"/>
                  </a:lnTo>
                  <a:lnTo>
                    <a:pt x="149276" y="160706"/>
                  </a:lnTo>
                  <a:cubicBezTo>
                    <a:pt x="149580" y="158420"/>
                    <a:pt x="150647" y="156438"/>
                    <a:pt x="152476" y="154762"/>
                  </a:cubicBezTo>
                  <a:cubicBezTo>
                    <a:pt x="154305" y="152933"/>
                    <a:pt x="156286" y="152019"/>
                    <a:pt x="158420" y="152019"/>
                  </a:cubicBezTo>
                  <a:lnTo>
                    <a:pt x="200711" y="152019"/>
                  </a:lnTo>
                  <a:lnTo>
                    <a:pt x="205968" y="114986"/>
                  </a:lnTo>
                  <a:lnTo>
                    <a:pt x="190881" y="114986"/>
                  </a:lnTo>
                  <a:lnTo>
                    <a:pt x="190424" y="115671"/>
                  </a:lnTo>
                  <a:cubicBezTo>
                    <a:pt x="189052" y="120091"/>
                    <a:pt x="186690" y="123520"/>
                    <a:pt x="183337" y="125958"/>
                  </a:cubicBezTo>
                  <a:cubicBezTo>
                    <a:pt x="179375" y="128702"/>
                    <a:pt x="175184" y="130073"/>
                    <a:pt x="170764" y="130073"/>
                  </a:cubicBezTo>
                  <a:lnTo>
                    <a:pt x="151790" y="130073"/>
                  </a:lnTo>
                  <a:lnTo>
                    <a:pt x="164592" y="87325"/>
                  </a:lnTo>
                  <a:cubicBezTo>
                    <a:pt x="164897" y="86563"/>
                    <a:pt x="165354" y="85953"/>
                    <a:pt x="165963" y="85496"/>
                  </a:cubicBezTo>
                  <a:cubicBezTo>
                    <a:pt x="166573" y="85039"/>
                    <a:pt x="167259" y="84810"/>
                    <a:pt x="168021" y="84810"/>
                  </a:cubicBezTo>
                  <a:lnTo>
                    <a:pt x="199339" y="84810"/>
                  </a:lnTo>
                  <a:lnTo>
                    <a:pt x="196596" y="92811"/>
                  </a:lnTo>
                  <a:lnTo>
                    <a:pt x="208483" y="92811"/>
                  </a:lnTo>
                  <a:lnTo>
                    <a:pt x="209169" y="85496"/>
                  </a:lnTo>
                  <a:cubicBezTo>
                    <a:pt x="209169" y="84887"/>
                    <a:pt x="209283" y="84468"/>
                    <a:pt x="209512" y="84239"/>
                  </a:cubicBezTo>
                  <a:cubicBezTo>
                    <a:pt x="209740" y="84010"/>
                    <a:pt x="210083" y="83744"/>
                    <a:pt x="210540" y="83439"/>
                  </a:cubicBezTo>
                  <a:cubicBezTo>
                    <a:pt x="211302" y="82829"/>
                    <a:pt x="212141" y="82524"/>
                    <a:pt x="213055" y="82524"/>
                  </a:cubicBezTo>
                  <a:close/>
                  <a:moveTo>
                    <a:pt x="102641" y="59207"/>
                  </a:moveTo>
                  <a:lnTo>
                    <a:pt x="98298" y="88239"/>
                  </a:lnTo>
                  <a:lnTo>
                    <a:pt x="114757" y="88239"/>
                  </a:lnTo>
                  <a:lnTo>
                    <a:pt x="118643" y="59207"/>
                  </a:lnTo>
                  <a:close/>
                  <a:moveTo>
                    <a:pt x="400431" y="48692"/>
                  </a:moveTo>
                  <a:lnTo>
                    <a:pt x="419862" y="48692"/>
                  </a:lnTo>
                  <a:cubicBezTo>
                    <a:pt x="421538" y="48692"/>
                    <a:pt x="422872" y="49301"/>
                    <a:pt x="423862" y="50520"/>
                  </a:cubicBezTo>
                  <a:cubicBezTo>
                    <a:pt x="424853" y="51740"/>
                    <a:pt x="425272" y="53187"/>
                    <a:pt x="425120" y="54864"/>
                  </a:cubicBezTo>
                  <a:lnTo>
                    <a:pt x="406832" y="216027"/>
                  </a:lnTo>
                  <a:cubicBezTo>
                    <a:pt x="400126" y="216027"/>
                    <a:pt x="394564" y="213398"/>
                    <a:pt x="390144" y="208140"/>
                  </a:cubicBezTo>
                  <a:cubicBezTo>
                    <a:pt x="385724" y="202882"/>
                    <a:pt x="383819" y="196596"/>
                    <a:pt x="384429" y="189281"/>
                  </a:cubicBezTo>
                  <a:close/>
                  <a:moveTo>
                    <a:pt x="328879" y="48692"/>
                  </a:moveTo>
                  <a:lnTo>
                    <a:pt x="347624" y="48692"/>
                  </a:lnTo>
                  <a:lnTo>
                    <a:pt x="324764" y="197967"/>
                  </a:lnTo>
                  <a:cubicBezTo>
                    <a:pt x="323850" y="203301"/>
                    <a:pt x="321488" y="207645"/>
                    <a:pt x="317678" y="210998"/>
                  </a:cubicBezTo>
                  <a:cubicBezTo>
                    <a:pt x="313868" y="214350"/>
                    <a:pt x="309524" y="216027"/>
                    <a:pt x="304648" y="216027"/>
                  </a:cubicBezTo>
                  <a:lnTo>
                    <a:pt x="296418" y="216027"/>
                  </a:lnTo>
                  <a:lnTo>
                    <a:pt x="321107" y="55778"/>
                  </a:lnTo>
                  <a:cubicBezTo>
                    <a:pt x="321564" y="53645"/>
                    <a:pt x="322516" y="51930"/>
                    <a:pt x="323964" y="50635"/>
                  </a:cubicBezTo>
                  <a:cubicBezTo>
                    <a:pt x="325412" y="49339"/>
                    <a:pt x="327050" y="48692"/>
                    <a:pt x="328879" y="48692"/>
                  </a:cubicBezTo>
                  <a:close/>
                  <a:moveTo>
                    <a:pt x="499643" y="5943"/>
                  </a:moveTo>
                  <a:lnTo>
                    <a:pt x="583768" y="5943"/>
                  </a:lnTo>
                  <a:cubicBezTo>
                    <a:pt x="583006" y="10820"/>
                    <a:pt x="580911" y="14821"/>
                    <a:pt x="577482" y="17945"/>
                  </a:cubicBezTo>
                  <a:cubicBezTo>
                    <a:pt x="574053" y="21069"/>
                    <a:pt x="570052" y="22631"/>
                    <a:pt x="565480" y="22631"/>
                  </a:cubicBezTo>
                  <a:lnTo>
                    <a:pt x="497586" y="22631"/>
                  </a:lnTo>
                  <a:close/>
                  <a:moveTo>
                    <a:pt x="457581" y="5943"/>
                  </a:moveTo>
                  <a:lnTo>
                    <a:pt x="492785" y="5943"/>
                  </a:lnTo>
                  <a:lnTo>
                    <a:pt x="486156" y="56235"/>
                  </a:lnTo>
                  <a:lnTo>
                    <a:pt x="577139" y="56235"/>
                  </a:lnTo>
                  <a:lnTo>
                    <a:pt x="574624" y="74752"/>
                  </a:lnTo>
                  <a:lnTo>
                    <a:pt x="560680" y="74752"/>
                  </a:lnTo>
                  <a:lnTo>
                    <a:pt x="541934" y="216027"/>
                  </a:lnTo>
                  <a:lnTo>
                    <a:pt x="498272" y="216027"/>
                  </a:lnTo>
                  <a:lnTo>
                    <a:pt x="516788" y="74752"/>
                  </a:lnTo>
                  <a:lnTo>
                    <a:pt x="483641" y="74752"/>
                  </a:lnTo>
                  <a:lnTo>
                    <a:pt x="468325" y="191338"/>
                  </a:lnTo>
                  <a:cubicBezTo>
                    <a:pt x="467411" y="198196"/>
                    <a:pt x="464439" y="204063"/>
                    <a:pt x="459410" y="208940"/>
                  </a:cubicBezTo>
                  <a:cubicBezTo>
                    <a:pt x="454533" y="213665"/>
                    <a:pt x="448742" y="216027"/>
                    <a:pt x="442036" y="216027"/>
                  </a:cubicBezTo>
                  <a:lnTo>
                    <a:pt x="421234" y="216027"/>
                  </a:lnTo>
                  <a:lnTo>
                    <a:pt x="447751" y="15087"/>
                  </a:lnTo>
                  <a:cubicBezTo>
                    <a:pt x="448208" y="12344"/>
                    <a:pt x="449351" y="10134"/>
                    <a:pt x="451180" y="8458"/>
                  </a:cubicBezTo>
                  <a:cubicBezTo>
                    <a:pt x="453009" y="6782"/>
                    <a:pt x="455143" y="5943"/>
                    <a:pt x="457581" y="5943"/>
                  </a:cubicBezTo>
                  <a:close/>
                  <a:moveTo>
                    <a:pt x="173050" y="2514"/>
                  </a:moveTo>
                  <a:lnTo>
                    <a:pt x="284378" y="2514"/>
                  </a:lnTo>
                  <a:cubicBezTo>
                    <a:pt x="286055" y="2514"/>
                    <a:pt x="287426" y="2972"/>
                    <a:pt x="288493" y="3886"/>
                  </a:cubicBezTo>
                  <a:cubicBezTo>
                    <a:pt x="289560" y="5105"/>
                    <a:pt x="289941" y="6553"/>
                    <a:pt x="289636" y="8229"/>
                  </a:cubicBezTo>
                  <a:lnTo>
                    <a:pt x="284150" y="49835"/>
                  </a:lnTo>
                  <a:cubicBezTo>
                    <a:pt x="283083" y="56997"/>
                    <a:pt x="280340" y="62789"/>
                    <a:pt x="275920" y="67208"/>
                  </a:cubicBezTo>
                  <a:cubicBezTo>
                    <a:pt x="271501" y="71933"/>
                    <a:pt x="264719" y="74295"/>
                    <a:pt x="255575" y="74295"/>
                  </a:cubicBezTo>
                  <a:lnTo>
                    <a:pt x="222656" y="74295"/>
                  </a:lnTo>
                  <a:lnTo>
                    <a:pt x="224485" y="61265"/>
                  </a:lnTo>
                  <a:cubicBezTo>
                    <a:pt x="224637" y="59741"/>
                    <a:pt x="225323" y="58369"/>
                    <a:pt x="226542" y="57150"/>
                  </a:cubicBezTo>
                  <a:cubicBezTo>
                    <a:pt x="227762" y="56235"/>
                    <a:pt x="229133" y="55778"/>
                    <a:pt x="230657" y="55778"/>
                  </a:cubicBezTo>
                  <a:lnTo>
                    <a:pt x="238658" y="55778"/>
                  </a:lnTo>
                  <a:cubicBezTo>
                    <a:pt x="242316" y="55778"/>
                    <a:pt x="244450" y="54026"/>
                    <a:pt x="245059" y="50520"/>
                  </a:cubicBezTo>
                  <a:lnTo>
                    <a:pt x="249174" y="19888"/>
                  </a:lnTo>
                  <a:lnTo>
                    <a:pt x="220599" y="19888"/>
                  </a:lnTo>
                  <a:lnTo>
                    <a:pt x="212141" y="49377"/>
                  </a:lnTo>
                  <a:cubicBezTo>
                    <a:pt x="209397" y="57455"/>
                    <a:pt x="204749" y="63627"/>
                    <a:pt x="198196" y="67894"/>
                  </a:cubicBezTo>
                  <a:cubicBezTo>
                    <a:pt x="191643" y="72161"/>
                    <a:pt x="184785" y="74295"/>
                    <a:pt x="177622" y="74295"/>
                  </a:cubicBezTo>
                  <a:lnTo>
                    <a:pt x="162534" y="74295"/>
                  </a:lnTo>
                  <a:lnTo>
                    <a:pt x="181051" y="19888"/>
                  </a:lnTo>
                  <a:lnTo>
                    <a:pt x="166192" y="19888"/>
                  </a:lnTo>
                  <a:lnTo>
                    <a:pt x="168021" y="6401"/>
                  </a:lnTo>
                  <a:cubicBezTo>
                    <a:pt x="168173" y="5181"/>
                    <a:pt x="168707" y="4191"/>
                    <a:pt x="169621" y="3429"/>
                  </a:cubicBezTo>
                  <a:cubicBezTo>
                    <a:pt x="170688" y="2819"/>
                    <a:pt x="171831" y="2514"/>
                    <a:pt x="173050" y="2514"/>
                  </a:cubicBezTo>
                  <a:close/>
                  <a:moveTo>
                    <a:pt x="365455" y="228"/>
                  </a:moveTo>
                  <a:lnTo>
                    <a:pt x="400660" y="228"/>
                  </a:lnTo>
                  <a:lnTo>
                    <a:pt x="398374" y="18974"/>
                  </a:lnTo>
                  <a:lnTo>
                    <a:pt x="433349" y="18974"/>
                  </a:lnTo>
                  <a:lnTo>
                    <a:pt x="431749" y="30404"/>
                  </a:lnTo>
                  <a:cubicBezTo>
                    <a:pt x="431444" y="32537"/>
                    <a:pt x="430568" y="34252"/>
                    <a:pt x="429120" y="35547"/>
                  </a:cubicBezTo>
                  <a:cubicBezTo>
                    <a:pt x="427672" y="36843"/>
                    <a:pt x="426034" y="37490"/>
                    <a:pt x="424205" y="37490"/>
                  </a:cubicBezTo>
                  <a:lnTo>
                    <a:pt x="395859" y="37490"/>
                  </a:lnTo>
                  <a:lnTo>
                    <a:pt x="373456" y="206654"/>
                  </a:lnTo>
                  <a:cubicBezTo>
                    <a:pt x="372999" y="209397"/>
                    <a:pt x="371818" y="211645"/>
                    <a:pt x="369913" y="213398"/>
                  </a:cubicBezTo>
                  <a:cubicBezTo>
                    <a:pt x="368008" y="215151"/>
                    <a:pt x="365760" y="216027"/>
                    <a:pt x="363169" y="216027"/>
                  </a:cubicBezTo>
                  <a:lnTo>
                    <a:pt x="330251" y="216027"/>
                  </a:lnTo>
                  <a:lnTo>
                    <a:pt x="353797" y="37490"/>
                  </a:lnTo>
                  <a:lnTo>
                    <a:pt x="320650" y="37490"/>
                  </a:lnTo>
                  <a:lnTo>
                    <a:pt x="322250" y="25374"/>
                  </a:lnTo>
                  <a:cubicBezTo>
                    <a:pt x="322555" y="23393"/>
                    <a:pt x="323355" y="21831"/>
                    <a:pt x="324650" y="20688"/>
                  </a:cubicBezTo>
                  <a:cubicBezTo>
                    <a:pt x="325945" y="19545"/>
                    <a:pt x="327431" y="18974"/>
                    <a:pt x="329108" y="18974"/>
                  </a:cubicBezTo>
                  <a:lnTo>
                    <a:pt x="356311" y="18974"/>
                  </a:lnTo>
                  <a:lnTo>
                    <a:pt x="357911" y="7315"/>
                  </a:lnTo>
                  <a:cubicBezTo>
                    <a:pt x="358216" y="5334"/>
                    <a:pt x="359092" y="3657"/>
                    <a:pt x="360540" y="2286"/>
                  </a:cubicBezTo>
                  <a:cubicBezTo>
                    <a:pt x="361988" y="914"/>
                    <a:pt x="363626" y="228"/>
                    <a:pt x="365455" y="228"/>
                  </a:cubicBezTo>
                  <a:close/>
                  <a:moveTo>
                    <a:pt x="42062" y="0"/>
                  </a:moveTo>
                  <a:lnTo>
                    <a:pt x="86639" y="0"/>
                  </a:lnTo>
                  <a:lnTo>
                    <a:pt x="83896" y="3657"/>
                  </a:lnTo>
                  <a:lnTo>
                    <a:pt x="155905" y="3657"/>
                  </a:lnTo>
                  <a:cubicBezTo>
                    <a:pt x="157429" y="3657"/>
                    <a:pt x="158572" y="4267"/>
                    <a:pt x="159334" y="5486"/>
                  </a:cubicBezTo>
                  <a:cubicBezTo>
                    <a:pt x="160096" y="6705"/>
                    <a:pt x="160172" y="8077"/>
                    <a:pt x="159563" y="9601"/>
                  </a:cubicBezTo>
                  <a:lnTo>
                    <a:pt x="145161" y="41834"/>
                  </a:lnTo>
                  <a:lnTo>
                    <a:pt x="157962" y="41834"/>
                  </a:lnTo>
                  <a:lnTo>
                    <a:pt x="135788" y="198882"/>
                  </a:lnTo>
                  <a:cubicBezTo>
                    <a:pt x="135179" y="203606"/>
                    <a:pt x="133274" y="207645"/>
                    <a:pt x="130073" y="210998"/>
                  </a:cubicBezTo>
                  <a:cubicBezTo>
                    <a:pt x="126873" y="214198"/>
                    <a:pt x="123215" y="215798"/>
                    <a:pt x="119100" y="215798"/>
                  </a:cubicBezTo>
                  <a:lnTo>
                    <a:pt x="96698" y="215798"/>
                  </a:lnTo>
                  <a:lnTo>
                    <a:pt x="104927" y="156591"/>
                  </a:lnTo>
                  <a:lnTo>
                    <a:pt x="88925" y="156591"/>
                  </a:lnTo>
                  <a:lnTo>
                    <a:pt x="80924" y="212369"/>
                  </a:lnTo>
                  <a:lnTo>
                    <a:pt x="54635" y="212369"/>
                  </a:lnTo>
                  <a:lnTo>
                    <a:pt x="62408" y="156591"/>
                  </a:lnTo>
                  <a:lnTo>
                    <a:pt x="46177" y="156591"/>
                  </a:lnTo>
                  <a:lnTo>
                    <a:pt x="40233" y="198425"/>
                  </a:lnTo>
                  <a:cubicBezTo>
                    <a:pt x="39624" y="203301"/>
                    <a:pt x="37643" y="207492"/>
                    <a:pt x="34290" y="210998"/>
                  </a:cubicBezTo>
                  <a:cubicBezTo>
                    <a:pt x="30785" y="214198"/>
                    <a:pt x="26975" y="215798"/>
                    <a:pt x="22860" y="215798"/>
                  </a:cubicBezTo>
                  <a:lnTo>
                    <a:pt x="0" y="215798"/>
                  </a:lnTo>
                  <a:lnTo>
                    <a:pt x="24689" y="41834"/>
                  </a:lnTo>
                  <a:lnTo>
                    <a:pt x="62636" y="41834"/>
                  </a:lnTo>
                  <a:lnTo>
                    <a:pt x="55778" y="88239"/>
                  </a:lnTo>
                  <a:lnTo>
                    <a:pt x="72009" y="88239"/>
                  </a:lnTo>
                  <a:lnTo>
                    <a:pt x="76124" y="59207"/>
                  </a:lnTo>
                  <a:lnTo>
                    <a:pt x="64694" y="59207"/>
                  </a:lnTo>
                  <a:lnTo>
                    <a:pt x="67437" y="41834"/>
                  </a:lnTo>
                  <a:lnTo>
                    <a:pt x="103098" y="41834"/>
                  </a:lnTo>
                  <a:lnTo>
                    <a:pt x="111785" y="21031"/>
                  </a:lnTo>
                  <a:lnTo>
                    <a:pt x="74981" y="21031"/>
                  </a:lnTo>
                  <a:cubicBezTo>
                    <a:pt x="69189" y="31089"/>
                    <a:pt x="61722" y="36119"/>
                    <a:pt x="52578" y="36119"/>
                  </a:cubicBezTo>
                  <a:lnTo>
                    <a:pt x="21031" y="36119"/>
                  </a:lnTo>
                  <a:lnTo>
                    <a:pt x="36804" y="3200"/>
                  </a:lnTo>
                  <a:cubicBezTo>
                    <a:pt x="38328" y="1067"/>
                    <a:pt x="40081" y="0"/>
                    <a:pt x="42062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19" tIns="45709" rIns="91419" bIns="45709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321"/>
              <a:endParaRPr lang="zh-CN" altLang="en-US" sz="2400">
                <a:solidFill>
                  <a:prstClr val="white"/>
                </a:solidFill>
                <a:latin typeface="DOUYU Font" pitchFamily="2" charset="-122"/>
                <a:ea typeface="DOUYU Font" pitchFamily="2" charset="-122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588735" y="827981"/>
            <a:ext cx="11014531" cy="5262979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250440"/>
              </a:tabLst>
            </a:pP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A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项，两容器的体积相同，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B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中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SO</a:t>
            </a:r>
            <a:r>
              <a:rPr lang="en-US" altLang="zh-CN" sz="2800" kern="100" baseline="-250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2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O</a:t>
            </a:r>
            <a:r>
              <a:rPr lang="en-US" altLang="zh-CN" sz="2800" kern="100" baseline="-250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2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物质的量浓度都是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A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中的两倍，在相同条件下反应物浓度越大反应速率越快，反应速率：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B&gt;A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，正确；</a:t>
            </a:r>
            <a:endParaRPr lang="zh-CN" altLang="zh-CN" sz="1050" kern="100">
              <a:latin typeface="宋体" pitchFamily="2" charset="-122"/>
              <a:ea typeface="宋体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250440"/>
              </a:tabLst>
            </a:pP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B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项，要将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A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B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两容器平衡时的物理量进行比较，可建立如下模型</a:t>
            </a:r>
            <a:r>
              <a:rPr lang="zh-CN" altLang="zh-CN" sz="2800" kern="100" smtClean="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：</a:t>
            </a:r>
            <a:endParaRPr lang="en-US" altLang="zh-CN" sz="2800" kern="100" smtClean="0">
              <a:latin typeface="Times New Roman" pitchFamily="18" charset="0"/>
              <a:ea typeface="楷体_GB2312" panose="0201060903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250440"/>
              </a:tabLst>
            </a:pPr>
            <a:r>
              <a:rPr lang="en-US" altLang="zh-CN" sz="2800" kern="100" smtClean="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1)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另取一个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2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倍体积的容器，充入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SO</a:t>
            </a:r>
            <a:r>
              <a:rPr lang="en-US" altLang="zh-CN" sz="2800" kern="100" baseline="-250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2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O</a:t>
            </a:r>
            <a:r>
              <a:rPr lang="en-US" altLang="zh-CN" sz="2800" kern="100" baseline="-250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2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各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2 mol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，则在相同条件下，该容器达平衡时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SO</a:t>
            </a:r>
            <a:r>
              <a:rPr lang="en-US" altLang="zh-CN" sz="2800" kern="100" baseline="-250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2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的转化率、平衡时各组分含量、平衡时的压强与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A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中对应相等</a:t>
            </a:r>
            <a:r>
              <a:rPr lang="zh-CN" altLang="zh-CN" sz="2800" kern="100" smtClean="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；</a:t>
            </a:r>
            <a:endParaRPr lang="en-US" altLang="zh-CN" sz="2800" kern="100" smtClean="0">
              <a:latin typeface="Times New Roman" pitchFamily="18" charset="0"/>
              <a:ea typeface="楷体_GB2312" panose="0201060903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250440"/>
              </a:tabLst>
            </a:pPr>
            <a:r>
              <a:rPr lang="en-US" altLang="zh-CN" sz="2800" kern="100" smtClean="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2)B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相当于在该容器的基础上将体积缩小一半，即增大压强，平衡正向移动，反应物的转化率增大，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SO</a:t>
            </a:r>
            <a:r>
              <a:rPr lang="en-US" altLang="zh-CN" sz="2800" kern="100" baseline="-250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2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的转化率：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B&gt;A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，正确；</a:t>
            </a:r>
            <a:endParaRPr lang="zh-CN" altLang="zh-CN" sz="1050" kern="100">
              <a:effectLst/>
              <a:latin typeface="宋体" pitchFamily="2" charset="-122"/>
              <a:ea typeface="宋体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27593"/>
      </p:ext>
    </p:ext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  <p:cond evt="onBegin" delay="0">
                          <p:tn val="12"/>
                        </p:cond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  <p:cond evt="onBegin" delay="0">
                          <p:tn val="17"/>
                        </p:cond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0" name="组合 9"/>
          <p:cNvGrpSpPr/>
          <p:nvPr/>
        </p:nvGrpSpPr>
        <p:grpSpPr>
          <a:xfrm>
            <a:off x="337333" y="928440"/>
            <a:ext cx="11517334" cy="2933402"/>
            <a:chOff x="335206" y="613340"/>
            <a:chExt cx="11520000" cy="3909483"/>
          </a:xfrm>
        </p:grpSpPr>
        <p:sp>
          <p:nvSpPr>
            <p:cNvPr id="11" name="圆角矩形 10">
              <a:extLst>
                <a:ext uri="{FF2B5EF4-FFF2-40B4-BE49-F238E27FC236}">
                  <a16:creationId xmlns:a16="http://schemas.microsoft.com/office/drawing/2014/main" xmlns="" id="{E595429C-FC91-844C-93CF-CDF13B79A00E}"/>
                </a:ext>
              </a:extLst>
            </p:cNvPr>
            <p:cNvSpPr/>
            <p:nvPr/>
          </p:nvSpPr>
          <p:spPr>
            <a:xfrm>
              <a:off x="335206" y="806380"/>
              <a:ext cx="11520000" cy="3716443"/>
            </a:xfrm>
            <a:prstGeom prst="roundRect">
              <a:avLst>
                <a:gd name="adj" fmla="val 5532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 defTabSz="1218321"/>
              <a:endParaRPr kumimoji="1" lang="en-US" altLang="zh-CN" sz="2400">
                <a:solidFill>
                  <a:prstClr val="white"/>
                </a:solidFill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FB65ABD8-6080-B245-B7CB-5CF76B33E96C}"/>
                </a:ext>
              </a:extLst>
            </p:cNvPr>
            <p:cNvSpPr/>
            <p:nvPr/>
          </p:nvSpPr>
          <p:spPr>
            <a:xfrm>
              <a:off x="922765" y="693487"/>
              <a:ext cx="707945" cy="21602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 defTabSz="1218321"/>
              <a:endParaRPr kumimoji="1"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88957DF7-A6C0-3848-B485-D6CCBD5F92BE}"/>
                </a:ext>
              </a:extLst>
            </p:cNvPr>
            <p:cNvSpPr txBox="1"/>
            <p:nvPr/>
          </p:nvSpPr>
          <p:spPr>
            <a:xfrm>
              <a:off x="922765" y="613340"/>
              <a:ext cx="779952" cy="292103"/>
            </a:xfrm>
            <a:custGeom>
              <a:rect l="l" t="t" r="r" b="b"/>
              <a:pathLst>
                <a:path w="583768" h="216027">
                  <a:moveTo>
                    <a:pt x="96012" y="106756"/>
                  </a:moveTo>
                  <a:lnTo>
                    <a:pt x="91211" y="139217"/>
                  </a:lnTo>
                  <a:lnTo>
                    <a:pt x="107670" y="139217"/>
                  </a:lnTo>
                  <a:lnTo>
                    <a:pt x="112014" y="106756"/>
                  </a:lnTo>
                  <a:close/>
                  <a:moveTo>
                    <a:pt x="53264" y="106756"/>
                  </a:moveTo>
                  <a:lnTo>
                    <a:pt x="48692" y="139217"/>
                  </a:lnTo>
                  <a:lnTo>
                    <a:pt x="64922" y="139217"/>
                  </a:lnTo>
                  <a:lnTo>
                    <a:pt x="69494" y="106756"/>
                  </a:lnTo>
                  <a:close/>
                  <a:moveTo>
                    <a:pt x="213055" y="82524"/>
                  </a:moveTo>
                  <a:lnTo>
                    <a:pt x="249174" y="82524"/>
                  </a:lnTo>
                  <a:lnTo>
                    <a:pt x="248031" y="92811"/>
                  </a:lnTo>
                  <a:lnTo>
                    <a:pt x="279121" y="92811"/>
                  </a:lnTo>
                  <a:lnTo>
                    <a:pt x="277749" y="104927"/>
                  </a:lnTo>
                  <a:cubicBezTo>
                    <a:pt x="277292" y="107670"/>
                    <a:pt x="276149" y="110033"/>
                    <a:pt x="274320" y="112014"/>
                  </a:cubicBezTo>
                  <a:cubicBezTo>
                    <a:pt x="272644" y="113995"/>
                    <a:pt x="270662" y="114986"/>
                    <a:pt x="268376" y="114986"/>
                  </a:cubicBezTo>
                  <a:lnTo>
                    <a:pt x="244831" y="114986"/>
                  </a:lnTo>
                  <a:lnTo>
                    <a:pt x="239573" y="152019"/>
                  </a:lnTo>
                  <a:lnTo>
                    <a:pt x="272948" y="152019"/>
                  </a:lnTo>
                  <a:lnTo>
                    <a:pt x="271348" y="164592"/>
                  </a:lnTo>
                  <a:cubicBezTo>
                    <a:pt x="270891" y="167640"/>
                    <a:pt x="269519" y="170307"/>
                    <a:pt x="267233" y="172593"/>
                  </a:cubicBezTo>
                  <a:cubicBezTo>
                    <a:pt x="264947" y="174574"/>
                    <a:pt x="262357" y="175565"/>
                    <a:pt x="259461" y="175565"/>
                  </a:cubicBezTo>
                  <a:lnTo>
                    <a:pt x="236372" y="175565"/>
                  </a:lnTo>
                  <a:lnTo>
                    <a:pt x="231800" y="211683"/>
                  </a:lnTo>
                  <a:cubicBezTo>
                    <a:pt x="231648" y="212903"/>
                    <a:pt x="231191" y="213893"/>
                    <a:pt x="230429" y="214655"/>
                  </a:cubicBezTo>
                  <a:cubicBezTo>
                    <a:pt x="229667" y="215417"/>
                    <a:pt x="228752" y="215798"/>
                    <a:pt x="227685" y="215798"/>
                  </a:cubicBezTo>
                  <a:lnTo>
                    <a:pt x="192481" y="215798"/>
                  </a:lnTo>
                  <a:lnTo>
                    <a:pt x="197510" y="175565"/>
                  </a:lnTo>
                  <a:lnTo>
                    <a:pt x="147218" y="175565"/>
                  </a:lnTo>
                  <a:lnTo>
                    <a:pt x="149276" y="160706"/>
                  </a:lnTo>
                  <a:cubicBezTo>
                    <a:pt x="149580" y="158420"/>
                    <a:pt x="150647" y="156438"/>
                    <a:pt x="152476" y="154762"/>
                  </a:cubicBezTo>
                  <a:cubicBezTo>
                    <a:pt x="154305" y="152933"/>
                    <a:pt x="156286" y="152019"/>
                    <a:pt x="158420" y="152019"/>
                  </a:cubicBezTo>
                  <a:lnTo>
                    <a:pt x="200711" y="152019"/>
                  </a:lnTo>
                  <a:lnTo>
                    <a:pt x="205968" y="114986"/>
                  </a:lnTo>
                  <a:lnTo>
                    <a:pt x="190881" y="114986"/>
                  </a:lnTo>
                  <a:lnTo>
                    <a:pt x="190424" y="115671"/>
                  </a:lnTo>
                  <a:cubicBezTo>
                    <a:pt x="189052" y="120091"/>
                    <a:pt x="186690" y="123520"/>
                    <a:pt x="183337" y="125958"/>
                  </a:cubicBezTo>
                  <a:cubicBezTo>
                    <a:pt x="179375" y="128702"/>
                    <a:pt x="175184" y="130073"/>
                    <a:pt x="170764" y="130073"/>
                  </a:cubicBezTo>
                  <a:lnTo>
                    <a:pt x="151790" y="130073"/>
                  </a:lnTo>
                  <a:lnTo>
                    <a:pt x="164592" y="87325"/>
                  </a:lnTo>
                  <a:cubicBezTo>
                    <a:pt x="164897" y="86563"/>
                    <a:pt x="165354" y="85953"/>
                    <a:pt x="165963" y="85496"/>
                  </a:cubicBezTo>
                  <a:cubicBezTo>
                    <a:pt x="166573" y="85039"/>
                    <a:pt x="167259" y="84810"/>
                    <a:pt x="168021" y="84810"/>
                  </a:cubicBezTo>
                  <a:lnTo>
                    <a:pt x="199339" y="84810"/>
                  </a:lnTo>
                  <a:lnTo>
                    <a:pt x="196596" y="92811"/>
                  </a:lnTo>
                  <a:lnTo>
                    <a:pt x="208483" y="92811"/>
                  </a:lnTo>
                  <a:lnTo>
                    <a:pt x="209169" y="85496"/>
                  </a:lnTo>
                  <a:cubicBezTo>
                    <a:pt x="209169" y="84887"/>
                    <a:pt x="209283" y="84468"/>
                    <a:pt x="209512" y="84239"/>
                  </a:cubicBezTo>
                  <a:cubicBezTo>
                    <a:pt x="209740" y="84010"/>
                    <a:pt x="210083" y="83744"/>
                    <a:pt x="210540" y="83439"/>
                  </a:cubicBezTo>
                  <a:cubicBezTo>
                    <a:pt x="211302" y="82829"/>
                    <a:pt x="212141" y="82524"/>
                    <a:pt x="213055" y="82524"/>
                  </a:cubicBezTo>
                  <a:close/>
                  <a:moveTo>
                    <a:pt x="102641" y="59207"/>
                  </a:moveTo>
                  <a:lnTo>
                    <a:pt x="98298" y="88239"/>
                  </a:lnTo>
                  <a:lnTo>
                    <a:pt x="114757" y="88239"/>
                  </a:lnTo>
                  <a:lnTo>
                    <a:pt x="118643" y="59207"/>
                  </a:lnTo>
                  <a:close/>
                  <a:moveTo>
                    <a:pt x="400431" y="48692"/>
                  </a:moveTo>
                  <a:lnTo>
                    <a:pt x="419862" y="48692"/>
                  </a:lnTo>
                  <a:cubicBezTo>
                    <a:pt x="421538" y="48692"/>
                    <a:pt x="422872" y="49301"/>
                    <a:pt x="423862" y="50520"/>
                  </a:cubicBezTo>
                  <a:cubicBezTo>
                    <a:pt x="424853" y="51740"/>
                    <a:pt x="425272" y="53187"/>
                    <a:pt x="425120" y="54864"/>
                  </a:cubicBezTo>
                  <a:lnTo>
                    <a:pt x="406832" y="216027"/>
                  </a:lnTo>
                  <a:cubicBezTo>
                    <a:pt x="400126" y="216027"/>
                    <a:pt x="394564" y="213398"/>
                    <a:pt x="390144" y="208140"/>
                  </a:cubicBezTo>
                  <a:cubicBezTo>
                    <a:pt x="385724" y="202882"/>
                    <a:pt x="383819" y="196596"/>
                    <a:pt x="384429" y="189281"/>
                  </a:cubicBezTo>
                  <a:close/>
                  <a:moveTo>
                    <a:pt x="328879" y="48692"/>
                  </a:moveTo>
                  <a:lnTo>
                    <a:pt x="347624" y="48692"/>
                  </a:lnTo>
                  <a:lnTo>
                    <a:pt x="324764" y="197967"/>
                  </a:lnTo>
                  <a:cubicBezTo>
                    <a:pt x="323850" y="203301"/>
                    <a:pt x="321488" y="207645"/>
                    <a:pt x="317678" y="210998"/>
                  </a:cubicBezTo>
                  <a:cubicBezTo>
                    <a:pt x="313868" y="214350"/>
                    <a:pt x="309524" y="216027"/>
                    <a:pt x="304648" y="216027"/>
                  </a:cubicBezTo>
                  <a:lnTo>
                    <a:pt x="296418" y="216027"/>
                  </a:lnTo>
                  <a:lnTo>
                    <a:pt x="321107" y="55778"/>
                  </a:lnTo>
                  <a:cubicBezTo>
                    <a:pt x="321564" y="53645"/>
                    <a:pt x="322516" y="51930"/>
                    <a:pt x="323964" y="50635"/>
                  </a:cubicBezTo>
                  <a:cubicBezTo>
                    <a:pt x="325412" y="49339"/>
                    <a:pt x="327050" y="48692"/>
                    <a:pt x="328879" y="48692"/>
                  </a:cubicBezTo>
                  <a:close/>
                  <a:moveTo>
                    <a:pt x="499643" y="5943"/>
                  </a:moveTo>
                  <a:lnTo>
                    <a:pt x="583768" y="5943"/>
                  </a:lnTo>
                  <a:cubicBezTo>
                    <a:pt x="583006" y="10820"/>
                    <a:pt x="580911" y="14821"/>
                    <a:pt x="577482" y="17945"/>
                  </a:cubicBezTo>
                  <a:cubicBezTo>
                    <a:pt x="574053" y="21069"/>
                    <a:pt x="570052" y="22631"/>
                    <a:pt x="565480" y="22631"/>
                  </a:cubicBezTo>
                  <a:lnTo>
                    <a:pt x="497586" y="22631"/>
                  </a:lnTo>
                  <a:close/>
                  <a:moveTo>
                    <a:pt x="457581" y="5943"/>
                  </a:moveTo>
                  <a:lnTo>
                    <a:pt x="492785" y="5943"/>
                  </a:lnTo>
                  <a:lnTo>
                    <a:pt x="486156" y="56235"/>
                  </a:lnTo>
                  <a:lnTo>
                    <a:pt x="577139" y="56235"/>
                  </a:lnTo>
                  <a:lnTo>
                    <a:pt x="574624" y="74752"/>
                  </a:lnTo>
                  <a:lnTo>
                    <a:pt x="560680" y="74752"/>
                  </a:lnTo>
                  <a:lnTo>
                    <a:pt x="541934" y="216027"/>
                  </a:lnTo>
                  <a:lnTo>
                    <a:pt x="498272" y="216027"/>
                  </a:lnTo>
                  <a:lnTo>
                    <a:pt x="516788" y="74752"/>
                  </a:lnTo>
                  <a:lnTo>
                    <a:pt x="483641" y="74752"/>
                  </a:lnTo>
                  <a:lnTo>
                    <a:pt x="468325" y="191338"/>
                  </a:lnTo>
                  <a:cubicBezTo>
                    <a:pt x="467411" y="198196"/>
                    <a:pt x="464439" y="204063"/>
                    <a:pt x="459410" y="208940"/>
                  </a:cubicBezTo>
                  <a:cubicBezTo>
                    <a:pt x="454533" y="213665"/>
                    <a:pt x="448742" y="216027"/>
                    <a:pt x="442036" y="216027"/>
                  </a:cubicBezTo>
                  <a:lnTo>
                    <a:pt x="421234" y="216027"/>
                  </a:lnTo>
                  <a:lnTo>
                    <a:pt x="447751" y="15087"/>
                  </a:lnTo>
                  <a:cubicBezTo>
                    <a:pt x="448208" y="12344"/>
                    <a:pt x="449351" y="10134"/>
                    <a:pt x="451180" y="8458"/>
                  </a:cubicBezTo>
                  <a:cubicBezTo>
                    <a:pt x="453009" y="6782"/>
                    <a:pt x="455143" y="5943"/>
                    <a:pt x="457581" y="5943"/>
                  </a:cubicBezTo>
                  <a:close/>
                  <a:moveTo>
                    <a:pt x="173050" y="2514"/>
                  </a:moveTo>
                  <a:lnTo>
                    <a:pt x="284378" y="2514"/>
                  </a:lnTo>
                  <a:cubicBezTo>
                    <a:pt x="286055" y="2514"/>
                    <a:pt x="287426" y="2972"/>
                    <a:pt x="288493" y="3886"/>
                  </a:cubicBezTo>
                  <a:cubicBezTo>
                    <a:pt x="289560" y="5105"/>
                    <a:pt x="289941" y="6553"/>
                    <a:pt x="289636" y="8229"/>
                  </a:cubicBezTo>
                  <a:lnTo>
                    <a:pt x="284150" y="49835"/>
                  </a:lnTo>
                  <a:cubicBezTo>
                    <a:pt x="283083" y="56997"/>
                    <a:pt x="280340" y="62789"/>
                    <a:pt x="275920" y="67208"/>
                  </a:cubicBezTo>
                  <a:cubicBezTo>
                    <a:pt x="271501" y="71933"/>
                    <a:pt x="264719" y="74295"/>
                    <a:pt x="255575" y="74295"/>
                  </a:cubicBezTo>
                  <a:lnTo>
                    <a:pt x="222656" y="74295"/>
                  </a:lnTo>
                  <a:lnTo>
                    <a:pt x="224485" y="61265"/>
                  </a:lnTo>
                  <a:cubicBezTo>
                    <a:pt x="224637" y="59741"/>
                    <a:pt x="225323" y="58369"/>
                    <a:pt x="226542" y="57150"/>
                  </a:cubicBezTo>
                  <a:cubicBezTo>
                    <a:pt x="227762" y="56235"/>
                    <a:pt x="229133" y="55778"/>
                    <a:pt x="230657" y="55778"/>
                  </a:cubicBezTo>
                  <a:lnTo>
                    <a:pt x="238658" y="55778"/>
                  </a:lnTo>
                  <a:cubicBezTo>
                    <a:pt x="242316" y="55778"/>
                    <a:pt x="244450" y="54026"/>
                    <a:pt x="245059" y="50520"/>
                  </a:cubicBezTo>
                  <a:lnTo>
                    <a:pt x="249174" y="19888"/>
                  </a:lnTo>
                  <a:lnTo>
                    <a:pt x="220599" y="19888"/>
                  </a:lnTo>
                  <a:lnTo>
                    <a:pt x="212141" y="49377"/>
                  </a:lnTo>
                  <a:cubicBezTo>
                    <a:pt x="209397" y="57455"/>
                    <a:pt x="204749" y="63627"/>
                    <a:pt x="198196" y="67894"/>
                  </a:cubicBezTo>
                  <a:cubicBezTo>
                    <a:pt x="191643" y="72161"/>
                    <a:pt x="184785" y="74295"/>
                    <a:pt x="177622" y="74295"/>
                  </a:cubicBezTo>
                  <a:lnTo>
                    <a:pt x="162534" y="74295"/>
                  </a:lnTo>
                  <a:lnTo>
                    <a:pt x="181051" y="19888"/>
                  </a:lnTo>
                  <a:lnTo>
                    <a:pt x="166192" y="19888"/>
                  </a:lnTo>
                  <a:lnTo>
                    <a:pt x="168021" y="6401"/>
                  </a:lnTo>
                  <a:cubicBezTo>
                    <a:pt x="168173" y="5181"/>
                    <a:pt x="168707" y="4191"/>
                    <a:pt x="169621" y="3429"/>
                  </a:cubicBezTo>
                  <a:cubicBezTo>
                    <a:pt x="170688" y="2819"/>
                    <a:pt x="171831" y="2514"/>
                    <a:pt x="173050" y="2514"/>
                  </a:cubicBezTo>
                  <a:close/>
                  <a:moveTo>
                    <a:pt x="365455" y="228"/>
                  </a:moveTo>
                  <a:lnTo>
                    <a:pt x="400660" y="228"/>
                  </a:lnTo>
                  <a:lnTo>
                    <a:pt x="398374" y="18974"/>
                  </a:lnTo>
                  <a:lnTo>
                    <a:pt x="433349" y="18974"/>
                  </a:lnTo>
                  <a:lnTo>
                    <a:pt x="431749" y="30404"/>
                  </a:lnTo>
                  <a:cubicBezTo>
                    <a:pt x="431444" y="32537"/>
                    <a:pt x="430568" y="34252"/>
                    <a:pt x="429120" y="35547"/>
                  </a:cubicBezTo>
                  <a:cubicBezTo>
                    <a:pt x="427672" y="36843"/>
                    <a:pt x="426034" y="37490"/>
                    <a:pt x="424205" y="37490"/>
                  </a:cubicBezTo>
                  <a:lnTo>
                    <a:pt x="395859" y="37490"/>
                  </a:lnTo>
                  <a:lnTo>
                    <a:pt x="373456" y="206654"/>
                  </a:lnTo>
                  <a:cubicBezTo>
                    <a:pt x="372999" y="209397"/>
                    <a:pt x="371818" y="211645"/>
                    <a:pt x="369913" y="213398"/>
                  </a:cubicBezTo>
                  <a:cubicBezTo>
                    <a:pt x="368008" y="215151"/>
                    <a:pt x="365760" y="216027"/>
                    <a:pt x="363169" y="216027"/>
                  </a:cubicBezTo>
                  <a:lnTo>
                    <a:pt x="330251" y="216027"/>
                  </a:lnTo>
                  <a:lnTo>
                    <a:pt x="353797" y="37490"/>
                  </a:lnTo>
                  <a:lnTo>
                    <a:pt x="320650" y="37490"/>
                  </a:lnTo>
                  <a:lnTo>
                    <a:pt x="322250" y="25374"/>
                  </a:lnTo>
                  <a:cubicBezTo>
                    <a:pt x="322555" y="23393"/>
                    <a:pt x="323355" y="21831"/>
                    <a:pt x="324650" y="20688"/>
                  </a:cubicBezTo>
                  <a:cubicBezTo>
                    <a:pt x="325945" y="19545"/>
                    <a:pt x="327431" y="18974"/>
                    <a:pt x="329108" y="18974"/>
                  </a:cubicBezTo>
                  <a:lnTo>
                    <a:pt x="356311" y="18974"/>
                  </a:lnTo>
                  <a:lnTo>
                    <a:pt x="357911" y="7315"/>
                  </a:lnTo>
                  <a:cubicBezTo>
                    <a:pt x="358216" y="5334"/>
                    <a:pt x="359092" y="3657"/>
                    <a:pt x="360540" y="2286"/>
                  </a:cubicBezTo>
                  <a:cubicBezTo>
                    <a:pt x="361988" y="914"/>
                    <a:pt x="363626" y="228"/>
                    <a:pt x="365455" y="228"/>
                  </a:cubicBezTo>
                  <a:close/>
                  <a:moveTo>
                    <a:pt x="42062" y="0"/>
                  </a:moveTo>
                  <a:lnTo>
                    <a:pt x="86639" y="0"/>
                  </a:lnTo>
                  <a:lnTo>
                    <a:pt x="83896" y="3657"/>
                  </a:lnTo>
                  <a:lnTo>
                    <a:pt x="155905" y="3657"/>
                  </a:lnTo>
                  <a:cubicBezTo>
                    <a:pt x="157429" y="3657"/>
                    <a:pt x="158572" y="4267"/>
                    <a:pt x="159334" y="5486"/>
                  </a:cubicBezTo>
                  <a:cubicBezTo>
                    <a:pt x="160096" y="6705"/>
                    <a:pt x="160172" y="8077"/>
                    <a:pt x="159563" y="9601"/>
                  </a:cubicBezTo>
                  <a:lnTo>
                    <a:pt x="145161" y="41834"/>
                  </a:lnTo>
                  <a:lnTo>
                    <a:pt x="157962" y="41834"/>
                  </a:lnTo>
                  <a:lnTo>
                    <a:pt x="135788" y="198882"/>
                  </a:lnTo>
                  <a:cubicBezTo>
                    <a:pt x="135179" y="203606"/>
                    <a:pt x="133274" y="207645"/>
                    <a:pt x="130073" y="210998"/>
                  </a:cubicBezTo>
                  <a:cubicBezTo>
                    <a:pt x="126873" y="214198"/>
                    <a:pt x="123215" y="215798"/>
                    <a:pt x="119100" y="215798"/>
                  </a:cubicBezTo>
                  <a:lnTo>
                    <a:pt x="96698" y="215798"/>
                  </a:lnTo>
                  <a:lnTo>
                    <a:pt x="104927" y="156591"/>
                  </a:lnTo>
                  <a:lnTo>
                    <a:pt x="88925" y="156591"/>
                  </a:lnTo>
                  <a:lnTo>
                    <a:pt x="80924" y="212369"/>
                  </a:lnTo>
                  <a:lnTo>
                    <a:pt x="54635" y="212369"/>
                  </a:lnTo>
                  <a:lnTo>
                    <a:pt x="62408" y="156591"/>
                  </a:lnTo>
                  <a:lnTo>
                    <a:pt x="46177" y="156591"/>
                  </a:lnTo>
                  <a:lnTo>
                    <a:pt x="40233" y="198425"/>
                  </a:lnTo>
                  <a:cubicBezTo>
                    <a:pt x="39624" y="203301"/>
                    <a:pt x="37643" y="207492"/>
                    <a:pt x="34290" y="210998"/>
                  </a:cubicBezTo>
                  <a:cubicBezTo>
                    <a:pt x="30785" y="214198"/>
                    <a:pt x="26975" y="215798"/>
                    <a:pt x="22860" y="215798"/>
                  </a:cubicBezTo>
                  <a:lnTo>
                    <a:pt x="0" y="215798"/>
                  </a:lnTo>
                  <a:lnTo>
                    <a:pt x="24689" y="41834"/>
                  </a:lnTo>
                  <a:lnTo>
                    <a:pt x="62636" y="41834"/>
                  </a:lnTo>
                  <a:lnTo>
                    <a:pt x="55778" y="88239"/>
                  </a:lnTo>
                  <a:lnTo>
                    <a:pt x="72009" y="88239"/>
                  </a:lnTo>
                  <a:lnTo>
                    <a:pt x="76124" y="59207"/>
                  </a:lnTo>
                  <a:lnTo>
                    <a:pt x="64694" y="59207"/>
                  </a:lnTo>
                  <a:lnTo>
                    <a:pt x="67437" y="41834"/>
                  </a:lnTo>
                  <a:lnTo>
                    <a:pt x="103098" y="41834"/>
                  </a:lnTo>
                  <a:lnTo>
                    <a:pt x="111785" y="21031"/>
                  </a:lnTo>
                  <a:lnTo>
                    <a:pt x="74981" y="21031"/>
                  </a:lnTo>
                  <a:cubicBezTo>
                    <a:pt x="69189" y="31089"/>
                    <a:pt x="61722" y="36119"/>
                    <a:pt x="52578" y="36119"/>
                  </a:cubicBezTo>
                  <a:lnTo>
                    <a:pt x="21031" y="36119"/>
                  </a:lnTo>
                  <a:lnTo>
                    <a:pt x="36804" y="3200"/>
                  </a:lnTo>
                  <a:cubicBezTo>
                    <a:pt x="38328" y="1067"/>
                    <a:pt x="40081" y="0"/>
                    <a:pt x="42062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19" tIns="45709" rIns="91419" bIns="45709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321"/>
              <a:endParaRPr lang="zh-CN" altLang="en-US" sz="2400">
                <a:solidFill>
                  <a:prstClr val="white"/>
                </a:solidFill>
                <a:latin typeface="DOUYU Font" pitchFamily="2" charset="-122"/>
                <a:ea typeface="DOUYU Font" pitchFamily="2" charset="-122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588735" y="1480286"/>
            <a:ext cx="11014531" cy="1949508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250440"/>
              </a:tabLst>
            </a:pP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C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项，由于平衡正向移动，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SO</a:t>
            </a:r>
            <a:r>
              <a:rPr lang="en-US" altLang="zh-CN" sz="2800" kern="100" baseline="-250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3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的含量：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B&gt;A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SO</a:t>
            </a:r>
            <a:r>
              <a:rPr lang="en-US" altLang="zh-CN" sz="2800" kern="100" baseline="-250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2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O</a:t>
            </a:r>
            <a:r>
              <a:rPr lang="en-US" altLang="zh-CN" sz="2800" kern="100" baseline="-250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2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的含量：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A&gt;B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，错误；</a:t>
            </a:r>
            <a:endParaRPr lang="zh-CN" altLang="zh-CN" sz="1050" kern="100">
              <a:latin typeface="宋体" pitchFamily="2" charset="-122"/>
              <a:ea typeface="宋体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250440"/>
              </a:tabLst>
            </a:pP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D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项，平衡时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B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中的压强：</a:t>
            </a:r>
            <a:r>
              <a:rPr lang="en-US" altLang="zh-CN" sz="2800" i="1" kern="100" err="1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p</a:t>
            </a:r>
            <a:r>
              <a:rPr lang="en-US" altLang="zh-CN" sz="2800" kern="100" baseline="-25000" err="1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A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&lt;</a:t>
            </a:r>
            <a:r>
              <a:rPr lang="en-US" altLang="zh-CN" sz="2800" i="1" kern="100" err="1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p</a:t>
            </a:r>
            <a:r>
              <a:rPr lang="en-US" altLang="zh-CN" sz="2800" kern="100" baseline="-25000" err="1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B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&lt;2</a:t>
            </a:r>
            <a:r>
              <a:rPr lang="en-US" altLang="zh-CN" sz="2800" i="1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p</a:t>
            </a:r>
            <a:r>
              <a:rPr lang="en-US" altLang="zh-CN" sz="2800" kern="100" baseline="-250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A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，正确。</a:t>
            </a:r>
            <a:endParaRPr lang="zh-CN" altLang="zh-CN" sz="1050" kern="100">
              <a:effectLst/>
              <a:latin typeface="宋体" pitchFamily="2" charset="-122"/>
              <a:ea typeface="宋体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5561144"/>
      </p:ext>
    </p:ext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/>
        </p:nvSpPr>
        <p:spPr>
          <a:xfrm>
            <a:off x="334566" y="1269554"/>
            <a:ext cx="11521280" cy="2592288"/>
          </a:xfrm>
          <a:prstGeom prst="rect">
            <a:avLst/>
          </a:prstGeom>
          <a:solidFill>
            <a:srgbClr val="F5F5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22826" y="1802379"/>
            <a:ext cx="10978668" cy="1310808"/>
            <a:chOff x="622826" y="304875"/>
            <a:chExt cx="10978668" cy="1310808"/>
          </a:xfrm>
        </p:grpSpPr>
        <p:sp>
          <p:nvSpPr>
            <p:cNvPr id="5" name="矩形 4"/>
            <p:cNvSpPr/>
            <p:nvPr/>
          </p:nvSpPr>
          <p:spPr>
            <a:xfrm>
              <a:off x="622826" y="304875"/>
              <a:ext cx="10978668" cy="131080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Aft>
                  <a:spcPct val="0"/>
                </a:spcAft>
                <a:tabLst>
                  <a:tab pos="2250440"/>
                </a:tabLst>
              </a:pPr>
              <a:r>
                <a:rPr lang="en-US" altLang="zh-CN" sz="2800" kern="100">
                  <a:latin typeface="Times New Roman" pitchFamily="18" charset="0"/>
                  <a:ea typeface="方正中等线简体" panose="03000509000000000000" pitchFamily="65" charset="-122"/>
                  <a:cs typeface="Courier New" panose="02070309020205020404" pitchFamily="49" charset="0"/>
                </a:rPr>
                <a:t>4.</a:t>
              </a:r>
              <a:r>
                <a:rPr lang="zh-CN" altLang="zh-CN" sz="2800" kern="100">
                  <a:latin typeface="Times New Roman" pitchFamily="18" charset="0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若可逆反应：</a:t>
              </a:r>
              <a:r>
                <a:rPr lang="en-US" altLang="zh-CN" sz="2800" i="1" kern="100" err="1">
                  <a:latin typeface="Times New Roman" pitchFamily="18" charset="0"/>
                  <a:ea typeface="方正中等线简体" panose="03000509000000000000" pitchFamily="65" charset="-122"/>
                  <a:cs typeface="Courier New" panose="02070309020205020404" pitchFamily="49" charset="0"/>
                </a:rPr>
                <a:t>a</a:t>
              </a:r>
              <a:r>
                <a:rPr lang="en-US" altLang="zh-CN" sz="2800" kern="100" err="1">
                  <a:latin typeface="Times New Roman" pitchFamily="18" charset="0"/>
                  <a:ea typeface="方正中等线简体" panose="03000509000000000000" pitchFamily="65" charset="-122"/>
                  <a:cs typeface="Courier New" panose="02070309020205020404" pitchFamily="49" charset="0"/>
                </a:rPr>
                <a:t>A(g)</a:t>
              </a:r>
              <a:r>
                <a:rPr lang="zh-CN" altLang="zh-CN" sz="2800" kern="100">
                  <a:latin typeface="Times New Roman" pitchFamily="18" charset="0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＋</a:t>
              </a:r>
              <a:r>
                <a:rPr lang="en-US" altLang="zh-CN" sz="2800" i="1" kern="100" err="1">
                  <a:latin typeface="Times New Roman" pitchFamily="18" charset="0"/>
                  <a:ea typeface="方正中等线简体" panose="03000509000000000000" pitchFamily="65" charset="-122"/>
                  <a:cs typeface="Courier New" panose="02070309020205020404" pitchFamily="49" charset="0"/>
                </a:rPr>
                <a:t>b</a:t>
              </a:r>
              <a:r>
                <a:rPr lang="en-US" altLang="zh-CN" sz="2800" kern="100" err="1">
                  <a:latin typeface="Times New Roman" pitchFamily="18" charset="0"/>
                  <a:ea typeface="方正中等线简体" panose="03000509000000000000" pitchFamily="65" charset="-122"/>
                  <a:cs typeface="Courier New" panose="02070309020205020404" pitchFamily="49" charset="0"/>
                </a:rPr>
                <a:t>B(g</a:t>
              </a:r>
              <a:r>
                <a:rPr lang="en-US" altLang="zh-CN" sz="2800" kern="100" smtClean="0">
                  <a:latin typeface="Times New Roman" pitchFamily="18" charset="0"/>
                  <a:ea typeface="方正中等线简体" panose="03000509000000000000" pitchFamily="65" charset="-122"/>
                  <a:cs typeface="Courier New" panose="02070309020205020404" pitchFamily="49" charset="0"/>
                </a:rPr>
                <a:t>)</a:t>
              </a:r>
              <a:r>
                <a:rPr lang="zh-CN" altLang="en-US" sz="2800" kern="100" smtClean="0">
                  <a:latin typeface="Times New Roman" pitchFamily="18" charset="0"/>
                  <a:ea typeface="方正中等线简体" panose="03000509000000000000" pitchFamily="65" charset="-122"/>
                  <a:cs typeface="Courier New" panose="02070309020205020404" pitchFamily="49" charset="0"/>
                </a:rPr>
                <a:t>　  </a:t>
              </a:r>
              <a:r>
                <a:rPr lang="en-US" altLang="zh-CN" sz="2800" kern="100" smtClean="0">
                  <a:latin typeface="ZBFH" panose="02020603050405020304" pitchFamily="18" charset="0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2800" i="1" kern="100" err="1" smtClean="0">
                  <a:latin typeface="Times New Roman" pitchFamily="18" charset="0"/>
                  <a:ea typeface="方正中等线简体" panose="03000509000000000000" pitchFamily="65" charset="-122"/>
                  <a:cs typeface="Courier New" panose="02070309020205020404" pitchFamily="49" charset="0"/>
                </a:rPr>
                <a:t>c</a:t>
              </a:r>
              <a:r>
                <a:rPr lang="en-US" altLang="zh-CN" sz="2800" kern="100" err="1" smtClean="0">
                  <a:latin typeface="Times New Roman" pitchFamily="18" charset="0"/>
                  <a:ea typeface="方正中等线简体" panose="03000509000000000000" pitchFamily="65" charset="-122"/>
                  <a:cs typeface="Courier New" panose="02070309020205020404" pitchFamily="49" charset="0"/>
                </a:rPr>
                <a:t>C(g</a:t>
              </a:r>
              <a:r>
                <a:rPr lang="en-US" altLang="zh-CN" sz="2800" kern="100">
                  <a:latin typeface="Times New Roman" pitchFamily="18" charset="0"/>
                  <a:ea typeface="方正中等线简体" panose="03000509000000000000" pitchFamily="65" charset="-122"/>
                  <a:cs typeface="Courier New" panose="02070309020205020404" pitchFamily="49" charset="0"/>
                </a:rPr>
                <a:t>)</a:t>
              </a:r>
              <a:r>
                <a:rPr lang="zh-CN" altLang="zh-CN" sz="2800" kern="100">
                  <a:latin typeface="Times New Roman" pitchFamily="18" charset="0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＋</a:t>
              </a:r>
              <a:r>
                <a:rPr lang="en-US" altLang="zh-CN" sz="2800" i="1" kern="100" err="1">
                  <a:latin typeface="Times New Roman" pitchFamily="18" charset="0"/>
                  <a:ea typeface="方正中等线简体" panose="03000509000000000000" pitchFamily="65" charset="-122"/>
                  <a:cs typeface="Courier New" panose="02070309020205020404" pitchFamily="49" charset="0"/>
                </a:rPr>
                <a:t>d</a:t>
              </a:r>
              <a:r>
                <a:rPr lang="en-US" altLang="zh-CN" sz="2800" kern="100" err="1">
                  <a:latin typeface="Times New Roman" pitchFamily="18" charset="0"/>
                  <a:ea typeface="方正中等线简体" panose="03000509000000000000" pitchFamily="65" charset="-122"/>
                  <a:cs typeface="Courier New" panose="02070309020205020404" pitchFamily="49" charset="0"/>
                </a:rPr>
                <a:t>D(g)</a:t>
              </a:r>
              <a:r>
                <a:rPr lang="zh-CN" altLang="zh-CN" sz="2800" kern="100">
                  <a:latin typeface="Times New Roman" pitchFamily="18" charset="0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，按化学计量数之比投入</a:t>
              </a:r>
              <a:r>
                <a:rPr lang="en-US" altLang="zh-CN" sz="2800" kern="100">
                  <a:latin typeface="Times New Roman" pitchFamily="18" charset="0"/>
                  <a:ea typeface="方正中等线简体" panose="03000509000000000000" pitchFamily="65" charset="-122"/>
                  <a:cs typeface="Courier New" panose="02070309020205020404" pitchFamily="49" charset="0"/>
                </a:rPr>
                <a:t>A</a:t>
              </a:r>
              <a:r>
                <a:rPr lang="zh-CN" altLang="zh-CN" sz="2800" kern="100">
                  <a:latin typeface="Times New Roman" pitchFamily="18" charset="0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、</a:t>
              </a:r>
              <a:r>
                <a:rPr lang="en-US" altLang="zh-CN" sz="2800" kern="100">
                  <a:latin typeface="Times New Roman" pitchFamily="18" charset="0"/>
                  <a:ea typeface="方正中等线简体" panose="03000509000000000000" pitchFamily="65" charset="-122"/>
                  <a:cs typeface="Courier New" panose="02070309020205020404" pitchFamily="49" charset="0"/>
                </a:rPr>
                <a:t>B</a:t>
              </a:r>
              <a:r>
                <a:rPr lang="zh-CN" altLang="zh-CN" sz="2800" kern="100">
                  <a:latin typeface="Times New Roman" pitchFamily="18" charset="0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，则</a:t>
              </a:r>
              <a:r>
                <a:rPr lang="en-US" altLang="zh-CN" sz="2800" kern="100">
                  <a:latin typeface="Times New Roman" pitchFamily="18" charset="0"/>
                  <a:ea typeface="方正中等线简体" panose="03000509000000000000" pitchFamily="65" charset="-122"/>
                  <a:cs typeface="Courier New" panose="02070309020205020404" pitchFamily="49" charset="0"/>
                </a:rPr>
                <a:t>A</a:t>
              </a:r>
              <a:r>
                <a:rPr lang="zh-CN" altLang="zh-CN" sz="2800" kern="100">
                  <a:latin typeface="Times New Roman" pitchFamily="18" charset="0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、</a:t>
              </a:r>
              <a:r>
                <a:rPr lang="en-US" altLang="zh-CN" sz="2800" kern="100">
                  <a:latin typeface="Times New Roman" pitchFamily="18" charset="0"/>
                  <a:ea typeface="方正中等线简体" panose="03000509000000000000" pitchFamily="65" charset="-122"/>
                  <a:cs typeface="Courier New" panose="02070309020205020404" pitchFamily="49" charset="0"/>
                </a:rPr>
                <a:t>B</a:t>
              </a:r>
              <a:r>
                <a:rPr lang="zh-CN" altLang="zh-CN" sz="2800" kern="100">
                  <a:latin typeface="Times New Roman" pitchFamily="18" charset="0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的转化率一定相同。</a:t>
              </a:r>
              <a:endParaRPr lang="zh-CN" altLang="zh-CN" sz="1050" kern="100">
                <a:effectLst/>
                <a:latin typeface="宋体" pitchFamily="2" charset="-122"/>
                <a:ea typeface="宋体" pitchFamily="2" charset="-122"/>
                <a:cs typeface="Courier New" panose="02070309020205020404" pitchFamily="49" charset="0"/>
              </a:endParaRPr>
            </a:p>
          </p:txBody>
        </p:sp>
        <p:graphicFrame>
          <p:nvGraphicFramePr>
            <p:cNvPr id="6" name="对象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13749831"/>
                </p:ext>
              </p:extLst>
            </p:nvPr>
          </p:nvGraphicFramePr>
          <p:xfrm>
            <a:off x="5274543" y="458416"/>
            <a:ext cx="968375" cy="627063"/>
          </p:xfrm>
          <a:graphic>
            <a:graphicData uri="http://schemas.openxmlformats.org/presentationml/2006/ole">
              <mc:AlternateContent>
                <mc:Choice xmlns:v="urn:schemas-microsoft-com:vml" Requires="v">
                  <p:oleObj spid="_x0000_s1050" name="文档" r:id="rId2" progId="Word.Document.12">
                    <p:embed/>
                  </p:oleObj>
                </mc:Choice>
                <mc:Fallback>
                  <p:oleObj name="文档" r:id="rId2" progId="Word.Document.12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5274543" y="458416"/>
                          <a:ext cx="968375" cy="6270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419563"/>
      </p:ext>
    </p:ext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/>
        </p:nvSpPr>
        <p:spPr>
          <a:xfrm>
            <a:off x="334566" y="621482"/>
            <a:ext cx="11521280" cy="5184576"/>
          </a:xfrm>
          <a:prstGeom prst="rect">
            <a:avLst/>
          </a:prstGeom>
          <a:solidFill>
            <a:srgbClr val="F5F5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531540" y="883077"/>
            <a:ext cx="11127332" cy="454246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>
              <a:lnSpc>
                <a:spcPct val="150000"/>
              </a:lnSpc>
              <a:spcAft>
                <a:spcPct val="0"/>
              </a:spcAft>
              <a:tabLst>
                <a:tab pos="2250440"/>
              </a:tabLst>
            </a:pPr>
            <a:r>
              <a:rPr lang="zh-CN" altLang="en-US" sz="2800" kern="100" smtClean="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　　</a:t>
            </a:r>
            <a:r>
              <a:rPr lang="zh-CN" altLang="zh-CN" sz="2800" kern="100" smtClean="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某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温度下，在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 L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的密闭容器中，加入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3 mol X(g)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和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 mol Y(g)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，发生反应：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3X(g)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＋</a:t>
            </a:r>
            <a:r>
              <a:rPr lang="en-US" altLang="zh-CN" sz="2800" i="1" kern="100" err="1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m</a:t>
            </a:r>
            <a:r>
              <a:rPr lang="en-US" altLang="zh-CN" sz="2800" kern="100" err="1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Y(g</a:t>
            </a:r>
            <a:r>
              <a:rPr lang="en-US" altLang="zh-CN" sz="2800" kern="100" smtClean="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     </a:t>
            </a:r>
            <a:r>
              <a:rPr lang="en-US" altLang="zh-CN" sz="2800" kern="100" smtClean="0">
                <a:latin typeface="ZBFH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kern="100" smtClean="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2Z(g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＋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2R(g)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　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Δ</a:t>
            </a:r>
            <a:r>
              <a:rPr lang="en-US" altLang="zh-CN" sz="2800" i="1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H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&lt;0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。平衡时，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X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、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Y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、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Z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、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R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的体积分数分别为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60%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、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20%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、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10%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、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10%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。在此平衡体系中</a:t>
            </a:r>
            <a:r>
              <a:rPr lang="zh-CN" altLang="zh-CN" sz="2800" kern="100" smtClean="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加入</a:t>
            </a:r>
            <a:endParaRPr lang="en-US" altLang="zh-CN" sz="2800" kern="100" smtClean="0">
              <a:latin typeface="Times New Roman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250440"/>
              </a:tabLst>
            </a:pPr>
            <a:r>
              <a:rPr lang="en-US" altLang="zh-CN" sz="2800" kern="100" smtClean="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 </a:t>
            </a:r>
            <a:r>
              <a:rPr lang="en-US" altLang="zh-CN" sz="2800" kern="100" err="1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mol Z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和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 mol R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，再次达到平衡后，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X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、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Y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、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Z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、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R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的体积分数不变。</a:t>
            </a:r>
            <a:endParaRPr lang="zh-CN" altLang="zh-CN" sz="1050" kern="100">
              <a:latin typeface="宋体" pitchFamily="2" charset="-122"/>
              <a:ea typeface="宋体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250440"/>
              </a:tabLst>
            </a:pP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(1)</a:t>
            </a:r>
            <a:r>
              <a:rPr lang="en-US" altLang="zh-CN" sz="2800" i="1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m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＝</a:t>
            </a:r>
            <a:r>
              <a:rPr lang="en-US" altLang="zh-CN" sz="2800" kern="100" smtClean="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zh-CN" altLang="zh-CN" sz="1050" kern="100">
              <a:latin typeface="宋体" pitchFamily="2" charset="-122"/>
              <a:ea typeface="宋体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250440"/>
              </a:tabLst>
            </a:pP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(2)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第一次平衡时，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X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与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Y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的转化率之比为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zh-CN" altLang="zh-CN" sz="1050" kern="100">
              <a:latin typeface="宋体" pitchFamily="2" charset="-122"/>
              <a:ea typeface="宋体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250440"/>
              </a:tabLst>
            </a:pP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(3)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第二次平衡时，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R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的浓度为</a:t>
            </a:r>
            <a:r>
              <a:rPr lang="en-US" altLang="zh-CN" sz="2800" kern="100" smtClean="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zh-CN" altLang="zh-CN" sz="1050" kern="100">
              <a:effectLst/>
              <a:latin typeface="宋体" pitchFamily="2" charset="-122"/>
              <a:ea typeface="宋体" pitchFamily="2" charset="-122"/>
              <a:cs typeface="Courier New" panose="02070309020205020404" pitchFamily="49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34566" y="1082105"/>
            <a:ext cx="792882" cy="400110"/>
            <a:chOff x="334567" y="933895"/>
            <a:chExt cx="792882" cy="400110"/>
          </a:xfrm>
        </p:grpSpPr>
        <p:sp>
          <p:nvSpPr>
            <p:cNvPr id="6" name="五边形 5">
              <a:extLst>
                <a:ext uri="{FF2B5EF4-FFF2-40B4-BE49-F238E27FC236}">
                  <a16:creationId xmlns="" xmlns:a16="http://schemas.microsoft.com/office/drawing/2014/main" id="{2B269A23-18BB-E749-A895-A1450DD58A24}"/>
                </a:ext>
              </a:extLst>
            </p:cNvPr>
            <p:cNvSpPr/>
            <p:nvPr/>
          </p:nvSpPr>
          <p:spPr>
            <a:xfrm>
              <a:off x="334567" y="951739"/>
              <a:ext cx="792882" cy="364422"/>
            </a:xfrm>
            <a:prstGeom prst="homePlate">
              <a:avLst>
                <a:gd name="adj" fmla="val 28683"/>
              </a:avLst>
            </a:prstGeom>
            <a:solidFill>
              <a:srgbClr val="C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 charset="-122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B4776FAB-F198-1F48-B6AC-304185EC7BB2}"/>
                </a:ext>
              </a:extLst>
            </p:cNvPr>
            <p:cNvSpPr txBox="1"/>
            <p:nvPr/>
          </p:nvSpPr>
          <p:spPr>
            <a:xfrm>
              <a:off x="393411" y="933895"/>
              <a:ext cx="64770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/>
              <a:r>
                <a:rPr kumimoji="1" lang="zh-CN" altLang="en-US" sz="2000" smtClean="0">
                  <a:solidFill>
                    <a:prstClr val="white"/>
                  </a:solidFill>
                  <a:ea typeface="微软雅黑" charset="-122"/>
                </a:rPr>
                <a:t>例</a:t>
              </a:r>
              <a:r>
                <a:rPr kumimoji="1" lang="en-US" altLang="zh-CN" sz="2000" smtClean="0">
                  <a:solidFill>
                    <a:prstClr val="white"/>
                  </a:solidFill>
                  <a:ea typeface="微软雅黑" charset="-122"/>
                </a:rPr>
                <a:t>6</a:t>
              </a:r>
              <a:endParaRPr kumimoji="1" lang="zh-CN" altLang="en-US" sz="2000">
                <a:solidFill>
                  <a:prstClr val="white"/>
                </a:solidFill>
                <a:ea typeface="微软雅黑" charset="-122"/>
              </a:endParaRPr>
            </a:p>
          </p:txBody>
        </p:sp>
      </p:grpSp>
      <p:graphicFrame>
        <p:nvGraphicFramePr>
          <p:cNvPr id="18" name="对象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8668583"/>
              </p:ext>
            </p:extLst>
          </p:nvPr>
        </p:nvGraphicFramePr>
        <p:xfrm>
          <a:off x="4213473" y="1648644"/>
          <a:ext cx="968375" cy="627063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1" name="文档" r:id="rId2" progId="Word.Document.12">
                  <p:embed/>
                </p:oleObj>
              </mc:Choice>
              <mc:Fallback>
                <p:oleObj name="文档" r:id="rId2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213473" y="1648644"/>
                        <a:ext cx="968375" cy="627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矩形 2"/>
          <p:cNvSpPr/>
          <p:nvPr/>
        </p:nvSpPr>
        <p:spPr>
          <a:xfrm>
            <a:off x="1721768" y="3592860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kern="1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</a:rPr>
              <a:t>1</a:t>
            </a:r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978352" y="4212357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kern="1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</a:rPr>
              <a:t>1</a:t>
            </a:r>
            <a:r>
              <a:rPr lang="en-US" altLang="zh-CN" sz="2800" kern="100">
                <a:solidFill>
                  <a:srgbClr val="C00000"/>
                </a:solidFill>
                <a:latin typeface="宋体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∶</a:t>
            </a:r>
            <a:r>
              <a:rPr lang="en-US" altLang="zh-CN" sz="2800" kern="1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</a:rPr>
              <a:t>1</a:t>
            </a:r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5231110" y="4873744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kern="1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</a:rPr>
              <a:t>0.3 mol·L</a:t>
            </a:r>
            <a:r>
              <a:rPr lang="zh-CN" altLang="zh-CN" sz="2800" kern="100" baseline="300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－</a:t>
            </a:r>
            <a:r>
              <a:rPr lang="en-US" altLang="zh-CN" sz="2800" kern="100" baseline="300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</a:rPr>
              <a:t>1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2472627"/>
      </p:ext>
    </p:ext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1"/>
      <p:bldP spid="12" grpId="2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" name="矩形 24"/>
          <p:cNvSpPr/>
          <p:nvPr/>
        </p:nvSpPr>
        <p:spPr>
          <a:xfrm>
            <a:off x="335206" y="1197546"/>
            <a:ext cx="11520000" cy="44644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Rectangle 21">
            <a:hlinkClick r:id="rId2" action="ppaction://hlinksldjump?num=17"/>
          </p:cNvPr>
          <p:cNvSpPr>
            <a:spLocks noChangeArrowheads="1"/>
          </p:cNvSpPr>
          <p:nvPr/>
        </p:nvSpPr>
        <p:spPr bwMode="auto">
          <a:xfrm>
            <a:off x="1640235" y="278414"/>
            <a:ext cx="288000" cy="288000"/>
          </a:xfrm>
          <a:prstGeom prst="roundRect">
            <a:avLst/>
          </a:prstGeom>
          <a:solidFill>
            <a:srgbClr val="00B0F0"/>
          </a:solidFill>
          <a:ln w="9525">
            <a:noFill/>
            <a:miter lim="800000"/>
          </a:ln>
          <a:effectLst/>
          <a:extLst/>
        </p:spPr>
        <p:txBody>
          <a:bodyPr wrap="none" lIns="102364" tIns="51181" rIns="102364" bIns="51181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schemeClr val="bg1"/>
                </a:solidFill>
                <a:latin typeface="Arial" pitchFamily="34" charset="0"/>
                <a:ea typeface="楷体" pitchFamily="49" charset="-122"/>
                <a:cs typeface="Arial" pitchFamily="34" charset="0"/>
              </a:rPr>
              <a:t>1</a:t>
            </a:r>
          </a:p>
        </p:txBody>
      </p:sp>
      <p:sp>
        <p:nvSpPr>
          <p:cNvPr id="30" name="Rectangle 21"/>
          <p:cNvSpPr>
            <a:spLocks noChangeArrowheads="1"/>
          </p:cNvSpPr>
          <p:nvPr/>
        </p:nvSpPr>
        <p:spPr bwMode="auto">
          <a:xfrm>
            <a:off x="2049893" y="278414"/>
            <a:ext cx="288000" cy="288000"/>
          </a:xfrm>
          <a:prstGeom prst="round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楷体" pitchFamily="49" charset="-122"/>
                <a:cs typeface="Arial" pitchFamily="34" charset="0"/>
              </a:rPr>
              <a:t>2</a:t>
            </a:r>
          </a:p>
        </p:txBody>
      </p:sp>
      <p:sp>
        <p:nvSpPr>
          <p:cNvPr id="31" name="Rectangle 21"/>
          <p:cNvSpPr>
            <a:spLocks noChangeArrowheads="1"/>
          </p:cNvSpPr>
          <p:nvPr/>
        </p:nvSpPr>
        <p:spPr bwMode="auto">
          <a:xfrm>
            <a:off x="2459551" y="278414"/>
            <a:ext cx="288000" cy="288000"/>
          </a:xfrm>
          <a:prstGeom prst="round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楷体" pitchFamily="49" charset="-122"/>
                <a:cs typeface="Arial" pitchFamily="34" charset="0"/>
              </a:rPr>
              <a:t>3</a:t>
            </a:r>
            <a:endParaRPr lang="en-US" altLang="zh-CN" sz="140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ea typeface="楷体" pitchFamily="49" charset="-122"/>
              <a:cs typeface="Arial" pitchFamily="34" charset="0"/>
            </a:endParaRPr>
          </a:p>
        </p:txBody>
      </p:sp>
      <p:sp>
        <p:nvSpPr>
          <p:cNvPr id="32" name="Rectangle 21"/>
          <p:cNvSpPr>
            <a:spLocks noChangeArrowheads="1"/>
          </p:cNvSpPr>
          <p:nvPr/>
        </p:nvSpPr>
        <p:spPr bwMode="auto">
          <a:xfrm>
            <a:off x="2869209" y="278414"/>
            <a:ext cx="288000" cy="288000"/>
          </a:xfrm>
          <a:prstGeom prst="round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楷体" pitchFamily="49" charset="-122"/>
                <a:cs typeface="Arial" pitchFamily="34" charset="0"/>
              </a:rPr>
              <a:t>4</a:t>
            </a:r>
          </a:p>
        </p:txBody>
      </p:sp>
      <p:sp>
        <p:nvSpPr>
          <p:cNvPr id="21" name="Rectangle 21"/>
          <p:cNvSpPr>
            <a:spLocks noChangeArrowheads="1"/>
          </p:cNvSpPr>
          <p:nvPr/>
        </p:nvSpPr>
        <p:spPr bwMode="auto">
          <a:xfrm>
            <a:off x="3278867" y="278414"/>
            <a:ext cx="288000" cy="288000"/>
          </a:xfrm>
          <a:prstGeom prst="round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楷体" pitchFamily="49" charset="-122"/>
                <a:cs typeface="Arial" pitchFamily="34" charset="0"/>
              </a:rPr>
              <a:t>5</a:t>
            </a:r>
          </a:p>
        </p:txBody>
      </p:sp>
      <p:sp>
        <p:nvSpPr>
          <p:cNvPr id="4" name="矩形 3"/>
          <p:cNvSpPr/>
          <p:nvPr/>
        </p:nvSpPr>
        <p:spPr>
          <a:xfrm>
            <a:off x="501869" y="1413570"/>
            <a:ext cx="11185087" cy="3970318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250440"/>
              </a:tabLst>
            </a:pP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1.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反应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X(g)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＋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Y(g</a:t>
            </a:r>
            <a:r>
              <a:rPr lang="en-US" altLang="zh-CN" sz="2800" kern="100" smtClean="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 </a:t>
            </a:r>
            <a:r>
              <a:rPr lang="zh-CN" altLang="en-US" sz="2800" kern="100" smtClean="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　  </a:t>
            </a:r>
            <a:r>
              <a:rPr lang="en-US" altLang="zh-CN" sz="2800" kern="100" smtClean="0">
                <a:latin typeface="ZBFH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kern="100" smtClean="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2Z(g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　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Δ</a:t>
            </a:r>
            <a:r>
              <a:rPr lang="en-US" altLang="zh-CN" sz="2800" i="1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H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＜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0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，在密闭容器中充入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0.1 mol X</a:t>
            </a:r>
            <a:r>
              <a:rPr lang="zh-CN" altLang="zh-CN" sz="2800" kern="100" smtClean="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和</a:t>
            </a:r>
            <a:endParaRPr lang="en-US" altLang="zh-CN" sz="2800" kern="100" smtClean="0">
              <a:latin typeface="Times New Roman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250440"/>
              </a:tabLst>
            </a:pPr>
            <a:r>
              <a:rPr lang="en-US" altLang="zh-CN" sz="2800" kern="100" smtClean="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0.1 </a:t>
            </a:r>
            <a:r>
              <a:rPr lang="en-US" altLang="zh-CN" sz="2800" kern="100" err="1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mol Y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，达到平衡时，下列说法不正确的是</a:t>
            </a:r>
            <a:endParaRPr lang="zh-CN" altLang="zh-CN" sz="1050" kern="100">
              <a:latin typeface="宋体" pitchFamily="2" charset="-122"/>
              <a:ea typeface="宋体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250440"/>
              </a:tabLst>
            </a:pP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A.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减小容器体积，平衡不移动，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X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的转化率不变</a:t>
            </a:r>
            <a:endParaRPr lang="zh-CN" altLang="zh-CN" sz="1050" kern="100">
              <a:latin typeface="宋体" pitchFamily="2" charset="-122"/>
              <a:ea typeface="宋体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250440"/>
              </a:tabLst>
            </a:pP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B.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增大</a:t>
            </a:r>
            <a:r>
              <a:rPr lang="en-US" altLang="zh-CN" sz="2800" i="1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(X)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X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的转化率减小</a:t>
            </a:r>
            <a:endParaRPr lang="zh-CN" altLang="zh-CN" sz="1050" kern="100">
              <a:latin typeface="宋体" pitchFamily="2" charset="-122"/>
              <a:ea typeface="宋体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250440"/>
              </a:tabLst>
            </a:pP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C.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保持容器体积不变，同时充入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0.1 mol X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和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0.2 mol Y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X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的转化率增大</a:t>
            </a:r>
            <a:endParaRPr lang="zh-CN" altLang="zh-CN" sz="1050" kern="100">
              <a:latin typeface="宋体" pitchFamily="2" charset="-122"/>
              <a:ea typeface="宋体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250440"/>
              </a:tabLst>
            </a:pP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D.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加入催化剂，正反应速率增大，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Z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的产率增大</a:t>
            </a:r>
            <a:endParaRPr lang="zh-CN" altLang="zh-CN" sz="1050" kern="100">
              <a:effectLst/>
              <a:latin typeface="宋体" pitchFamily="2" charset="-122"/>
              <a:ea typeface="宋体" pitchFamily="2" charset="-122"/>
              <a:cs typeface="Courier New" panose="02070309020205020404" pitchFamily="49" charset="0"/>
            </a:endParaRPr>
          </a:p>
        </p:txBody>
      </p:sp>
      <p:sp>
        <p:nvSpPr>
          <p:cNvPr id="18" name="TextBox 9"/>
          <p:cNvSpPr txBox="1"/>
          <p:nvPr/>
        </p:nvSpPr>
        <p:spPr>
          <a:xfrm>
            <a:off x="325041" y="4661188"/>
            <a:ext cx="7560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500" b="1">
                <a:solidFill>
                  <a:srgbClr val="C00000"/>
                </a:solidFill>
                <a:latin typeface="华文细黑" pitchFamily="2" charset="-122"/>
                <a:ea typeface="华文细黑" pitchFamily="2" charset="-122"/>
              </a:rPr>
              <a:t>√</a:t>
            </a:r>
          </a:p>
        </p:txBody>
      </p:sp>
      <p:graphicFrame>
        <p:nvGraphicFramePr>
          <p:cNvPr id="12" name="对象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0990141"/>
              </p:ext>
            </p:extLst>
          </p:nvPr>
        </p:nvGraphicFramePr>
        <p:xfrm>
          <a:off x="3345681" y="1534762"/>
          <a:ext cx="968375" cy="627063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2" name="文档" r:id="rId3" progId="Word.Document.12">
                  <p:embed/>
                </p:oleObj>
              </mc:Choice>
              <mc:Fallback>
                <p:oleObj name="文档" r:id="rId3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45681" y="1534762"/>
                        <a:ext cx="968375" cy="627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92202362"/>
      </p:ext>
    </p:ext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0413" cy="5589588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https://d.book118.com/287102160162006051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8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基本">
      <a:majorFont>
        <a:latin typeface="Arial Black"/>
        <a:ea typeface="微软雅黑" charset="-122"/>
        <a:cs typeface="Arial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33">
      <vt:lpstr>Arial</vt:lpstr>
      <vt:lpstr>Calibri</vt:lpstr>
      <vt:lpstr>Arial Black</vt:lpstr>
      <vt:lpstr>微软雅黑</vt:lpstr>
      <vt:lpstr>黑体</vt:lpstr>
      <vt:lpstr>Times New Roman</vt:lpstr>
      <vt:lpstr>方正中等线简体</vt:lpstr>
      <vt:lpstr>宋体</vt:lpstr>
      <vt:lpstr>Courier New</vt:lpstr>
      <vt:lpstr>华文细黑</vt:lpstr>
      <vt:lpstr>DOUYU Font</vt:lpstr>
      <vt:lpstr>楷体_GB2312</vt:lpstr>
      <vt:lpstr>ZBFH</vt:lpstr>
      <vt:lpstr>楷体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2024-09-25T05:21:40.267</cp:lastPrinted>
  <dcterms:created xsi:type="dcterms:W3CDTF">2024-09-24T21:21:40Z</dcterms:created>
  <dcterms:modified xsi:type="dcterms:W3CDTF">2024-09-24T21:21:42Z</dcterms:modified>
</cp:coreProperties>
</file>