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2" r:id="rId32"/>
  </p:sldIdLst>
  <p:sldSz cx="12192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tags" Target="tags/tag10.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A098C17-472C-4BEF-ADB4-01FDEAE97853}" type="datetimeFigureOut">
              <a:rPr lang="zh-CN" altLang="en-US" smtClean="0"/>
              <a:t>2022/7/29 Friday</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11937B0-8C80-4D83-92BD-55B918D5485A}" type="slidenum">
              <a:rPr lang="zh-CN" altLang="en-US" smtClean="0"/>
              <a:t>‹#›</a:t>
            </a:fld>
            <a:endParaRPr lang="zh-CN" altLang="en-US"/>
          </a:p>
        </p:txBody>
      </p:sp>
    </p:spTree>
    <p:extLst>
      <p:ext uri="{BB962C8B-B14F-4D97-AF65-F5344CB8AC3E}">
        <p14:creationId xmlns:p14="http://schemas.microsoft.com/office/powerpoint/2010/main" val="1404511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11937B0-8C80-4D83-92BD-55B918D5485A}" type="slidenum">
              <a:rPr lang="zh-CN" altLang="en-US" smtClean="0"/>
              <a:t>11</a:t>
            </a:fld>
            <a:endParaRPr lang="zh-CN" altLang="en-US"/>
          </a:p>
        </p:txBody>
      </p:sp>
    </p:spTree>
    <p:extLst>
      <p:ext uri="{BB962C8B-B14F-4D97-AF65-F5344CB8AC3E}">
        <p14:creationId xmlns:p14="http://schemas.microsoft.com/office/powerpoint/2010/main" val="868699378"/>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11937B0-8C80-4D83-92BD-55B918D5485A}" type="slidenum">
              <a:rPr lang="zh-CN" altLang="en-US" smtClean="0"/>
              <a:t>13</a:t>
            </a:fld>
            <a:endParaRPr lang="zh-CN" altLang="en-US"/>
          </a:p>
        </p:txBody>
      </p:sp>
    </p:spTree>
    <p:extLst>
      <p:ext uri="{BB962C8B-B14F-4D97-AF65-F5344CB8AC3E}">
        <p14:creationId xmlns:p14="http://schemas.microsoft.com/office/powerpoint/2010/main" val="331839118"/>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11937B0-8C80-4D83-92BD-55B918D5485A}" type="slidenum">
              <a:rPr lang="zh-CN" altLang="en-US" smtClean="0"/>
              <a:t>14</a:t>
            </a:fld>
            <a:endParaRPr lang="zh-CN" altLang="en-US"/>
          </a:p>
        </p:txBody>
      </p:sp>
    </p:spTree>
    <p:extLst>
      <p:ext uri="{BB962C8B-B14F-4D97-AF65-F5344CB8AC3E}">
        <p14:creationId xmlns:p14="http://schemas.microsoft.com/office/powerpoint/2010/main" val="3496988076"/>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11937B0-8C80-4D83-92BD-55B918D5485A}" type="slidenum">
              <a:rPr lang="zh-CN" altLang="en-US" smtClean="0"/>
              <a:t>15</a:t>
            </a:fld>
            <a:endParaRPr lang="zh-CN" altLang="en-US"/>
          </a:p>
        </p:txBody>
      </p:sp>
    </p:spTree>
    <p:extLst>
      <p:ext uri="{BB962C8B-B14F-4D97-AF65-F5344CB8AC3E}">
        <p14:creationId xmlns:p14="http://schemas.microsoft.com/office/powerpoint/2010/main" val="1340436788"/>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11937B0-8C80-4D83-92BD-55B918D5485A}" type="slidenum">
              <a:rPr lang="zh-CN" altLang="en-US" smtClean="0"/>
              <a:t>17</a:t>
            </a:fld>
            <a:endParaRPr lang="zh-CN" altLang="en-US"/>
          </a:p>
        </p:txBody>
      </p:sp>
    </p:spTree>
    <p:extLst>
      <p:ext uri="{BB962C8B-B14F-4D97-AF65-F5344CB8AC3E}">
        <p14:creationId xmlns:p14="http://schemas.microsoft.com/office/powerpoint/2010/main" val="1987376305"/>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FCDEA56-415A-432B-A014-77BF3BAFAC40}" type="slidenum">
              <a:rPr lang="zh-CN" altLang="en-US" smtClean="0"/>
              <a:t>20</a:t>
            </a:fld>
            <a:endParaRPr lang="zh-CN" altLang="en-US"/>
          </a:p>
        </p:txBody>
      </p:sp>
    </p:spTree>
    <p:extLst>
      <p:ext uri="{BB962C8B-B14F-4D97-AF65-F5344CB8AC3E}">
        <p14:creationId xmlns:p14="http://schemas.microsoft.com/office/powerpoint/2010/main" val="4189306254"/>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1.pn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161D65-4A7E-415A-A0DF-F63794DBDB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B01C26-7E90-489E-B22F-ECC3F42309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DF9766-813A-4E10-B60B-A18B2E4356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3B3ED8-3E06-49E6-B20F-CB8E467C80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A5BCF4-E732-4D78-9579-D1BCEECBE0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024DA5-1A52-48BE-BFD3-C704CCD882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8AE450-7916-4DF2-A4F4-0A375B03FF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571878-974A-40BF-8697-B4BC6BAFE9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466028-3F9C-4CD5-B6A8-959D4BD6D1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0640F6-B35E-4B47-AC18-D82FE003BD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AFB5CA-6295-4193-94C9-85A06A1BF7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标题">
    <p:spTree>
      <p:nvGrpSpPr>
        <p:cNvPr id="1" name=""/>
        <p:cNvGrpSpPr/>
        <p:nvPr/>
      </p:nvGrpSpPr>
      <p:grpSpPr>
        <a:xfrm>
          <a:off x="0" y="0"/>
          <a:ext cx="0" cy="0"/>
        </a:xfrm>
      </p:grpSpPr>
      <p:grpSp>
        <p:nvGrpSpPr>
          <p:cNvPr id="17" name="组合 16"/>
          <p:cNvGrpSpPr/>
          <p:nvPr userDrawn="1"/>
        </p:nvGrpSpPr>
        <p:grpSpPr>
          <a:xfrm>
            <a:off x="11291770" y="1651478"/>
            <a:ext cx="370667" cy="370667"/>
            <a:chOff x="1879599" y="1879600"/>
            <a:chExt cx="3098800" cy="3098800"/>
          </a:xfrm>
        </p:grpSpPr>
        <p:sp>
          <p:nvSpPr>
            <p:cNvPr id="18" name="椭圆 17"/>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0" name="组合 19"/>
          <p:cNvGrpSpPr/>
          <p:nvPr userDrawn="1"/>
        </p:nvGrpSpPr>
        <p:grpSpPr>
          <a:xfrm>
            <a:off x="339194" y="5693083"/>
            <a:ext cx="841502" cy="841502"/>
            <a:chOff x="1879599" y="1879600"/>
            <a:chExt cx="3098800" cy="3098800"/>
          </a:xfrm>
        </p:grpSpPr>
        <p:sp>
          <p:nvSpPr>
            <p:cNvPr id="21" name="椭圆 20"/>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椭圆 21"/>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3" name="组合 22"/>
          <p:cNvGrpSpPr/>
          <p:nvPr userDrawn="1"/>
        </p:nvGrpSpPr>
        <p:grpSpPr>
          <a:xfrm>
            <a:off x="3952831" y="5749437"/>
            <a:ext cx="681777" cy="681777"/>
            <a:chOff x="1879599" y="1879600"/>
            <a:chExt cx="3098800" cy="3098800"/>
          </a:xfrm>
        </p:grpSpPr>
        <p:sp>
          <p:nvSpPr>
            <p:cNvPr id="24" name="椭圆 23"/>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p:nvPr/>
          </p:nvSpPr>
          <p:spPr>
            <a:xfrm>
              <a:off x="1988455" y="1988456"/>
              <a:ext cx="2881088" cy="2881088"/>
            </a:xfrm>
            <a:prstGeom prst="ellipse">
              <a:avLst/>
            </a:pr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6" name="组合 25"/>
          <p:cNvGrpSpPr/>
          <p:nvPr userDrawn="1"/>
        </p:nvGrpSpPr>
        <p:grpSpPr>
          <a:xfrm>
            <a:off x="471491" y="4651071"/>
            <a:ext cx="446314" cy="446314"/>
            <a:chOff x="1879599" y="1879600"/>
            <a:chExt cx="3098800" cy="3098800"/>
          </a:xfrm>
          <a:solidFill>
            <a:srgbClr val="5FAFFF"/>
          </a:solidFill>
        </p:grpSpPr>
        <p:sp>
          <p:nvSpPr>
            <p:cNvPr id="27" name="公众号：陈西设计之家。微信搜索即可"/>
            <p:cNvSpPr/>
            <p:nvPr/>
          </p:nvSpPr>
          <p:spPr>
            <a:xfrm>
              <a:off x="1879599" y="1879600"/>
              <a:ext cx="3098800" cy="3098800"/>
            </a:xfrm>
            <a:prstGeom prst="ellipse">
              <a:avLst/>
            </a:prstGeom>
            <a:grp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椭圆 27"/>
            <p:cNvSpPr/>
            <p:nvPr/>
          </p:nvSpPr>
          <p:spPr>
            <a:xfrm>
              <a:off x="1988455" y="1988456"/>
              <a:ext cx="2881088" cy="2881088"/>
            </a:xfrm>
            <a:prstGeom prst="ellipse">
              <a:avLst/>
            </a:pr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2" name="组合 31"/>
          <p:cNvGrpSpPr/>
          <p:nvPr userDrawn="1"/>
        </p:nvGrpSpPr>
        <p:grpSpPr>
          <a:xfrm>
            <a:off x="9740565" y="828812"/>
            <a:ext cx="605906" cy="605906"/>
            <a:chOff x="1879599" y="1879600"/>
            <a:chExt cx="3098800" cy="3098800"/>
          </a:xfrm>
        </p:grpSpPr>
        <p:sp>
          <p:nvSpPr>
            <p:cNvPr id="33" name="椭圆 32"/>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 name="椭圆 33"/>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Freeform 7"/>
          <p:cNvSpPr>
            <a:spLocks noEditPoints="1"/>
          </p:cNvSpPr>
          <p:nvPr userDrawn="1"/>
        </p:nvSpPr>
        <p:spPr bwMode="auto">
          <a:xfrm flipH="1">
            <a:off x="11588328" y="6194097"/>
            <a:ext cx="314112" cy="321966"/>
          </a:xfrm>
          <a:custGeom>
            <a:gdLst>
              <a:gd name="T0" fmla="*/ 2147483646 w 37"/>
              <a:gd name="T1" fmla="*/ 2147483646 h 38"/>
              <a:gd name="T2" fmla="*/ 2147483646 w 37"/>
              <a:gd name="T3" fmla="*/ 2147483646 h 38"/>
              <a:gd name="T4" fmla="*/ 2147483646 w 37"/>
              <a:gd name="T5" fmla="*/ 2147483646 h 38"/>
              <a:gd name="T6" fmla="*/ 2147483646 w 37"/>
              <a:gd name="T7" fmla="*/ 2147483646 h 38"/>
              <a:gd name="T8" fmla="*/ 2147483646 w 37"/>
              <a:gd name="T9" fmla="*/ 2147483646 h 38"/>
              <a:gd name="T10" fmla="*/ 0 w 37"/>
              <a:gd name="T11" fmla="*/ 2147483646 h 38"/>
              <a:gd name="T12" fmla="*/ 2147483646 w 37"/>
              <a:gd name="T13" fmla="*/ 2147483646 h 38"/>
              <a:gd name="T14" fmla="*/ 2147483646 w 37"/>
              <a:gd name="T15" fmla="*/ 2147483646 h 38"/>
              <a:gd name="T16" fmla="*/ 2147483646 w 37"/>
              <a:gd name="T17" fmla="*/ 0 h 38"/>
              <a:gd name="T18" fmla="*/ 2147483646 w 37"/>
              <a:gd name="T19" fmla="*/ 2147483646 h 38"/>
              <a:gd name="T20" fmla="*/ 2147483646 w 37"/>
              <a:gd name="T21" fmla="*/ 2147483646 h 38"/>
              <a:gd name="T22" fmla="*/ 2147483646 w 37"/>
              <a:gd name="T23" fmla="*/ 2147483646 h 38"/>
              <a:gd name="T24" fmla="*/ 2147483646 w 37"/>
              <a:gd name="T25" fmla="*/ 2147483646 h 38"/>
              <a:gd name="T26" fmla="*/ 2147483646 w 37"/>
              <a:gd name="T27" fmla="*/ 2147483646 h 38"/>
              <a:gd name="T28" fmla="*/ 2147483646 w 37"/>
              <a:gd name="T29" fmla="*/ 2147483646 h 38"/>
              <a:gd name="T30" fmla="*/ 2147483646 w 37"/>
              <a:gd name="T31" fmla="*/ 2147483646 h 38"/>
              <a:gd name="T32" fmla="*/ 2147483646 w 37"/>
              <a:gd name="T33" fmla="*/ 2147483646 h 38"/>
              <a:gd name="T34" fmla="*/ 2147483646 w 37"/>
              <a:gd name="T35" fmla="*/ 2147483646 h 38"/>
              <a:gd name="T36" fmla="*/ 2147483646 w 37"/>
              <a:gd name="T37" fmla="*/ 2147483646 h 38"/>
              <a:gd name="T38" fmla="*/ 2147483646 w 37"/>
              <a:gd name="T39" fmla="*/ 2147483646 h 38"/>
              <a:gd name="T40" fmla="*/ 2147483646 w 37"/>
              <a:gd name="T41" fmla="*/ 2147483646 h 38"/>
              <a:gd name="T42" fmla="*/ 2147483646 w 37"/>
              <a:gd name="T43" fmla="*/ 2147483646 h 38"/>
              <a:gd name="T44" fmla="*/ 2147483646 w 37"/>
              <a:gd name="T45" fmla="*/ 2147483646 h 38"/>
              <a:gd name="T46" fmla="*/ 2147483646 w 37"/>
              <a:gd name="T47" fmla="*/ 2147483646 h 38"/>
              <a:gd name="T48" fmla="*/ 2147483646 w 37"/>
              <a:gd name="T49" fmla="*/ 2147483646 h 38"/>
              <a:gd name="T50" fmla="*/ 2147483646 w 37"/>
              <a:gd name="T51" fmla="*/ 0 h 38"/>
              <a:gd name="T52" fmla="*/ 2147483646 w 37"/>
              <a:gd name="T53" fmla="*/ 2147483646 h 38"/>
              <a:gd name="T54" fmla="*/ 2147483646 w 37"/>
              <a:gd name="T55" fmla="*/ 2147483646 h 38"/>
              <a:gd name="T56" fmla="*/ 2147483646 w 37"/>
              <a:gd name="T57" fmla="*/ 2147483646 h 38"/>
              <a:gd name="T58" fmla="*/ 2147483646 w 37"/>
              <a:gd name="T59" fmla="*/ 2147483646 h 38"/>
              <a:gd name="T60" fmla="*/ 2147483646 w 37"/>
              <a:gd name="T61" fmla="*/ 2147483646 h 38"/>
              <a:gd name="T62" fmla="*/ 2147483646 w 37"/>
              <a:gd name="T63" fmla="*/ 2147483646 h 38"/>
              <a:gd name="T64" fmla="*/ 2147483646 w 37"/>
              <a:gd name="T65" fmla="*/ 2147483646 h 38"/>
              <a:gd name="T66" fmla="*/ 2147483646 w 37"/>
              <a:gd name="T67" fmla="*/ 2147483646 h 3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37" h="38">
                <a:moveTo>
                  <a:pt x="22" y="36"/>
                </a:moveTo>
                <a:cubicBezTo>
                  <a:pt x="20" y="38"/>
                  <a:pt x="20" y="38"/>
                  <a:pt x="20" y="38"/>
                </a:cubicBezTo>
                <a:cubicBezTo>
                  <a:pt x="20" y="38"/>
                  <a:pt x="20" y="38"/>
                  <a:pt x="19" y="38"/>
                </a:cubicBezTo>
                <a:cubicBezTo>
                  <a:pt x="19" y="38"/>
                  <a:pt x="19" y="38"/>
                  <a:pt x="19" y="38"/>
                </a:cubicBezTo>
                <a:cubicBezTo>
                  <a:pt x="1" y="20"/>
                  <a:pt x="1" y="20"/>
                  <a:pt x="1" y="20"/>
                </a:cubicBezTo>
                <a:cubicBezTo>
                  <a:pt x="1" y="20"/>
                  <a:pt x="0" y="19"/>
                  <a:pt x="0" y="19"/>
                </a:cubicBezTo>
                <a:cubicBezTo>
                  <a:pt x="0" y="19"/>
                  <a:pt x="1" y="18"/>
                  <a:pt x="1" y="18"/>
                </a:cubicBezTo>
                <a:cubicBezTo>
                  <a:pt x="19" y="1"/>
                  <a:pt x="19" y="1"/>
                  <a:pt x="19" y="1"/>
                </a:cubicBezTo>
                <a:cubicBezTo>
                  <a:pt x="19" y="0"/>
                  <a:pt x="19" y="0"/>
                  <a:pt x="19" y="0"/>
                </a:cubicBezTo>
                <a:cubicBezTo>
                  <a:pt x="20" y="0"/>
                  <a:pt x="20" y="0"/>
                  <a:pt x="20" y="1"/>
                </a:cubicBezTo>
                <a:cubicBezTo>
                  <a:pt x="22" y="2"/>
                  <a:pt x="22" y="2"/>
                  <a:pt x="22" y="2"/>
                </a:cubicBezTo>
                <a:cubicBezTo>
                  <a:pt x="22" y="3"/>
                  <a:pt x="23" y="3"/>
                  <a:pt x="23" y="3"/>
                </a:cubicBezTo>
                <a:cubicBezTo>
                  <a:pt x="23" y="4"/>
                  <a:pt x="22" y="4"/>
                  <a:pt x="22" y="4"/>
                </a:cubicBezTo>
                <a:cubicBezTo>
                  <a:pt x="7" y="19"/>
                  <a:pt x="7" y="19"/>
                  <a:pt x="7" y="19"/>
                </a:cubicBezTo>
                <a:cubicBezTo>
                  <a:pt x="22" y="34"/>
                  <a:pt x="22" y="34"/>
                  <a:pt x="22" y="34"/>
                </a:cubicBezTo>
                <a:cubicBezTo>
                  <a:pt x="22" y="34"/>
                  <a:pt x="23" y="35"/>
                  <a:pt x="23" y="35"/>
                </a:cubicBezTo>
                <a:cubicBezTo>
                  <a:pt x="23" y="35"/>
                  <a:pt x="22" y="36"/>
                  <a:pt x="22" y="36"/>
                </a:cubicBezTo>
                <a:close/>
                <a:moveTo>
                  <a:pt x="37" y="36"/>
                </a:moveTo>
                <a:cubicBezTo>
                  <a:pt x="35" y="38"/>
                  <a:pt x="35" y="38"/>
                  <a:pt x="35" y="38"/>
                </a:cubicBezTo>
                <a:cubicBezTo>
                  <a:pt x="35" y="38"/>
                  <a:pt x="34" y="38"/>
                  <a:pt x="34" y="38"/>
                </a:cubicBezTo>
                <a:cubicBezTo>
                  <a:pt x="34" y="38"/>
                  <a:pt x="33" y="38"/>
                  <a:pt x="33" y="38"/>
                </a:cubicBezTo>
                <a:cubicBezTo>
                  <a:pt x="15" y="20"/>
                  <a:pt x="15" y="20"/>
                  <a:pt x="15" y="20"/>
                </a:cubicBezTo>
                <a:cubicBezTo>
                  <a:pt x="15" y="20"/>
                  <a:pt x="15" y="19"/>
                  <a:pt x="15" y="19"/>
                </a:cubicBezTo>
                <a:cubicBezTo>
                  <a:pt x="15" y="19"/>
                  <a:pt x="15" y="18"/>
                  <a:pt x="15" y="18"/>
                </a:cubicBezTo>
                <a:cubicBezTo>
                  <a:pt x="33" y="1"/>
                  <a:pt x="33" y="1"/>
                  <a:pt x="33" y="1"/>
                </a:cubicBezTo>
                <a:cubicBezTo>
                  <a:pt x="33" y="0"/>
                  <a:pt x="34" y="0"/>
                  <a:pt x="34" y="0"/>
                </a:cubicBezTo>
                <a:cubicBezTo>
                  <a:pt x="34" y="0"/>
                  <a:pt x="35" y="0"/>
                  <a:pt x="35" y="1"/>
                </a:cubicBezTo>
                <a:cubicBezTo>
                  <a:pt x="37" y="2"/>
                  <a:pt x="37" y="2"/>
                  <a:pt x="37" y="2"/>
                </a:cubicBezTo>
                <a:cubicBezTo>
                  <a:pt x="37" y="3"/>
                  <a:pt x="37" y="3"/>
                  <a:pt x="37" y="3"/>
                </a:cubicBezTo>
                <a:cubicBezTo>
                  <a:pt x="37" y="4"/>
                  <a:pt x="37" y="4"/>
                  <a:pt x="37" y="4"/>
                </a:cubicBezTo>
                <a:cubicBezTo>
                  <a:pt x="22" y="19"/>
                  <a:pt x="22" y="19"/>
                  <a:pt x="22" y="19"/>
                </a:cubicBezTo>
                <a:cubicBezTo>
                  <a:pt x="37" y="34"/>
                  <a:pt x="37" y="34"/>
                  <a:pt x="37" y="34"/>
                </a:cubicBezTo>
                <a:cubicBezTo>
                  <a:pt x="37" y="34"/>
                  <a:pt x="37" y="35"/>
                  <a:pt x="37" y="35"/>
                </a:cubicBezTo>
                <a:cubicBezTo>
                  <a:pt x="37" y="35"/>
                  <a:pt x="37" y="36"/>
                  <a:pt x="37" y="36"/>
                </a:cubicBezTo>
                <a:close/>
              </a:path>
            </a:pathLst>
          </a:cu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sym typeface="+mn-lt"/>
            </a:endParaRPr>
          </a:p>
        </p:txBody>
      </p:sp>
      <p:grpSp>
        <p:nvGrpSpPr>
          <p:cNvPr id="14" name="组合 13"/>
          <p:cNvGrpSpPr/>
          <p:nvPr userDrawn="1"/>
        </p:nvGrpSpPr>
        <p:grpSpPr>
          <a:xfrm>
            <a:off x="10736580" y="4803140"/>
            <a:ext cx="672465" cy="672465"/>
            <a:chOff x="1879599" y="1879600"/>
            <a:chExt cx="3098800" cy="3098800"/>
          </a:xfrm>
          <a:solidFill>
            <a:srgbClr val="327DFA"/>
          </a:solidFill>
        </p:grpSpPr>
        <p:sp>
          <p:nvSpPr>
            <p:cNvPr id="15" name="公众号：陈西设计之家。微信搜索即可"/>
            <p:cNvSpPr/>
            <p:nvPr/>
          </p:nvSpPr>
          <p:spPr>
            <a:xfrm>
              <a:off x="1879599" y="1879600"/>
              <a:ext cx="3098800" cy="3098800"/>
            </a:xfrm>
            <a:prstGeom prst="ellipse">
              <a:avLst/>
            </a:prstGeom>
            <a:grp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400"/>
            </a:p>
          </p:txBody>
        </p:sp>
        <p:sp>
          <p:nvSpPr>
            <p:cNvPr id="16" name="椭圆 15"/>
            <p:cNvSpPr/>
            <p:nvPr/>
          </p:nvSpPr>
          <p:spPr>
            <a:xfrm>
              <a:off x="1988455" y="1988456"/>
              <a:ext cx="2881088" cy="288108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400"/>
            </a:p>
          </p:txBody>
        </p:sp>
      </p:grpSp>
      <p:grpSp>
        <p:nvGrpSpPr>
          <p:cNvPr id="61" name="组合 60"/>
          <p:cNvGrpSpPr/>
          <p:nvPr userDrawn="1"/>
        </p:nvGrpSpPr>
        <p:grpSpPr>
          <a:xfrm>
            <a:off x="5488017" y="3619857"/>
            <a:ext cx="4320000" cy="0"/>
            <a:chOff x="6292530" y="3630564"/>
            <a:chExt cx="5181600" cy="0"/>
          </a:xfrm>
        </p:grpSpPr>
        <p:cxnSp>
          <p:nvCxnSpPr>
            <p:cNvPr id="35" name="直接连接符 34"/>
            <p:cNvCxnSpPr/>
            <p:nvPr/>
          </p:nvCxnSpPr>
          <p:spPr>
            <a:xfrm>
              <a:off x="6292530" y="3630564"/>
              <a:ext cx="5181600" cy="0"/>
            </a:xfrm>
            <a:prstGeom prst="line">
              <a:avLst/>
            </a:prstGeom>
            <a:ln w="12700">
              <a:solidFill>
                <a:srgbClr val="327DFA"/>
              </a:solidFill>
            </a:ln>
          </p:spPr>
          <p:style>
            <a:lnRef idx="1">
              <a:schemeClr val="accent1"/>
            </a:lnRef>
            <a:fillRef idx="0">
              <a:schemeClr val="accent1"/>
            </a:fillRef>
            <a:effectRef idx="0">
              <a:schemeClr val="accent1"/>
            </a:effectRef>
            <a:fontRef idx="minor">
              <a:schemeClr val="tx1"/>
            </a:fontRef>
          </p:style>
        </p:cxnSp>
        <p:cxnSp>
          <p:nvCxnSpPr>
            <p:cNvPr id="59" name="直接连接符 58"/>
            <p:cNvCxnSpPr/>
            <p:nvPr/>
          </p:nvCxnSpPr>
          <p:spPr>
            <a:xfrm>
              <a:off x="6292530" y="3630564"/>
              <a:ext cx="744877" cy="0"/>
            </a:xfrm>
            <a:prstGeom prst="line">
              <a:avLst/>
            </a:prstGeom>
            <a:ln w="57150">
              <a:solidFill>
                <a:srgbClr val="327DFA"/>
              </a:solidFill>
            </a:ln>
          </p:spPr>
          <p:style>
            <a:lnRef idx="1">
              <a:schemeClr val="accent1"/>
            </a:lnRef>
            <a:fillRef idx="0">
              <a:schemeClr val="accent1"/>
            </a:fillRef>
            <a:effectRef idx="0">
              <a:schemeClr val="accent1"/>
            </a:effectRef>
            <a:fontRef idx="minor">
              <a:schemeClr val="tx1"/>
            </a:fontRef>
          </p:style>
        </p:cxnSp>
      </p:grpSp>
      <p:grpSp>
        <p:nvGrpSpPr>
          <p:cNvPr id="62" name="组合 61"/>
          <p:cNvGrpSpPr/>
          <p:nvPr userDrawn="1"/>
        </p:nvGrpSpPr>
        <p:grpSpPr>
          <a:xfrm>
            <a:off x="1410626" y="4415757"/>
            <a:ext cx="1054781" cy="1054781"/>
            <a:chOff x="1879599" y="1879600"/>
            <a:chExt cx="3098800" cy="3098800"/>
          </a:xfrm>
        </p:grpSpPr>
        <p:sp>
          <p:nvSpPr>
            <p:cNvPr id="63" name="椭圆 62"/>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6" name="图片 5" descr="天学英语logo-左右-不加小字"/>
          <p:cNvPicPr>
            <a:picLocks noChangeAspect="1"/>
          </p:cNvPicPr>
          <p:nvPr userDrawn="1"/>
        </p:nvPicPr>
        <p:blipFill>
          <a:blip r:embed="rId1"/>
          <a:stretch>
            <a:fillRect/>
          </a:stretch>
        </p:blipFill>
        <p:spPr>
          <a:xfrm>
            <a:off x="594360" y="447040"/>
            <a:ext cx="4271645" cy="473075"/>
          </a:xfrm>
          <a:prstGeom prst="rect">
            <a:avLst/>
          </a:prstGeom>
        </p:spPr>
      </p:pic>
      <p:pic>
        <p:nvPicPr>
          <p:cNvPr id="7" name="图片 6" descr="小天天老师形象-拿着书"/>
          <p:cNvPicPr>
            <a:picLocks noChangeAspect="1"/>
          </p:cNvPicPr>
          <p:nvPr userDrawn="1"/>
        </p:nvPicPr>
        <p:blipFill>
          <a:blip r:embed="rId2"/>
          <a:stretch>
            <a:fillRect/>
          </a:stretch>
        </p:blipFill>
        <p:spPr>
          <a:xfrm>
            <a:off x="1447800" y="2081530"/>
            <a:ext cx="1893570" cy="2033270"/>
          </a:xfrm>
          <a:prstGeom prst="rect">
            <a:avLst/>
          </a:prstGeom>
        </p:spPr>
      </p:pic>
      <p:grpSp>
        <p:nvGrpSpPr>
          <p:cNvPr id="36" name="组合 35">
            <a:extLst>
              <a:ext uri="{FF2B5EF4-FFF2-40B4-BE49-F238E27FC236}">
                <a16:creationId xmlns:a16="http://schemas.microsoft.com/office/drawing/2014/main" xmlns="" id="{DC385A92-56AA-4A7F-3D03-37A501F1D5AA}"/>
              </a:ext>
            </a:extLst>
          </p:cNvPr>
          <p:cNvGrpSpPr/>
          <p:nvPr userDrawn="1"/>
        </p:nvGrpSpPr>
        <p:grpSpPr>
          <a:xfrm>
            <a:off x="3601920" y="161768"/>
            <a:ext cx="370667" cy="370667"/>
            <a:chOff x="1879599" y="1879600"/>
            <a:chExt cx="3098800" cy="3098800"/>
          </a:xfrm>
        </p:grpSpPr>
        <p:sp>
          <p:nvSpPr>
            <p:cNvPr id="37" name="椭圆 36">
              <a:extLst>
                <a:ext uri="{FF2B5EF4-FFF2-40B4-BE49-F238E27FC236}">
                  <a16:creationId xmlns:a16="http://schemas.microsoft.com/office/drawing/2014/main" xmlns="" id="{10711066-24BA-FA75-3F55-7F12C6DB88A2}"/>
                </a:ext>
              </a:extLst>
            </p:cNvPr>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 name="椭圆 37">
              <a:extLst>
                <a:ext uri="{FF2B5EF4-FFF2-40B4-BE49-F238E27FC236}">
                  <a16:creationId xmlns:a16="http://schemas.microsoft.com/office/drawing/2014/main" xmlns="" id="{E49CF51C-6E47-3C90-3A3F-1A85E9A00952}"/>
                </a:ext>
              </a:extLst>
            </p:cNvPr>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38">
            <a:extLst>
              <a:ext uri="{FF2B5EF4-FFF2-40B4-BE49-F238E27FC236}">
                <a16:creationId xmlns:a16="http://schemas.microsoft.com/office/drawing/2014/main" xmlns="" id="{9D1C5607-B487-31E8-338D-52729CAECA1B}"/>
              </a:ext>
            </a:extLst>
          </p:cNvPr>
          <p:cNvGrpSpPr/>
          <p:nvPr userDrawn="1"/>
        </p:nvGrpSpPr>
        <p:grpSpPr>
          <a:xfrm>
            <a:off x="4408470" y="1533662"/>
            <a:ext cx="605906" cy="605906"/>
            <a:chOff x="1879599" y="1879600"/>
            <a:chExt cx="3098800" cy="3098800"/>
          </a:xfrm>
        </p:grpSpPr>
        <p:sp>
          <p:nvSpPr>
            <p:cNvPr id="40" name="椭圆 39">
              <a:extLst>
                <a:ext uri="{FF2B5EF4-FFF2-40B4-BE49-F238E27FC236}">
                  <a16:creationId xmlns:a16="http://schemas.microsoft.com/office/drawing/2014/main" xmlns="" id="{8C720755-FE96-ED46-20E3-54067CEF231D}"/>
                </a:ext>
              </a:extLst>
            </p:cNvPr>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a:extLst>
                <a:ext uri="{FF2B5EF4-FFF2-40B4-BE49-F238E27FC236}">
                  <a16:creationId xmlns:a16="http://schemas.microsoft.com/office/drawing/2014/main" xmlns="" id="{E03ADB4D-35AE-81FB-1E74-D29E87C05E1B}"/>
                </a:ext>
              </a:extLst>
            </p:cNvPr>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094687385"/>
      </p:ext>
    </p:extLst>
  </p:cSld>
  <p:clrMapOvr>
    <a:masterClrMapping/>
  </p:clrMapOvr>
  <mc:AlternateContent>
    <mc:Choice xmlns:p14="http://schemas.microsoft.com/office/powerpoint/2010/main" Requires="p14">
      <p:transition spd="slow" p14:dur="1250"/>
    </mc:Choice>
    <mc:Fallback>
      <p:transition spd="slow"/>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
    <p:bg>
      <p:bgPr>
        <a:solidFill>
          <a:srgbClr val="327DFA"/>
        </a:solidFill>
        <a:effectLst/>
      </p:bgPr>
    </p:bg>
    <p:spTree>
      <p:nvGrpSpPr>
        <p:cNvPr id="1" name=""/>
        <p:cNvGrpSpPr/>
        <p:nvPr/>
      </p:nvGrpSpPr>
      <p:grpSpPr>
        <a:xfrm>
          <a:off x="0" y="0"/>
          <a:ext cx="0" cy="0"/>
        </a:xfrm>
      </p:grpSpPr>
      <p:sp>
        <p:nvSpPr>
          <p:cNvPr id="9" name="圆角矩形 25">
            <a:extLst>
              <a:ext uri="{FF2B5EF4-FFF2-40B4-BE49-F238E27FC236}">
                <a16:creationId xmlns:a16="http://schemas.microsoft.com/office/drawing/2014/main" xmlns="" id="{8613C2D5-1A12-64E3-6481-12021A8E1719}"/>
              </a:ext>
            </a:extLst>
          </p:cNvPr>
          <p:cNvSpPr/>
          <p:nvPr userDrawn="1"/>
        </p:nvSpPr>
        <p:spPr>
          <a:xfrm>
            <a:off x="160655" y="223520"/>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nvGrpSpPr>
          <p:cNvPr id="2" name="组合 1"/>
          <p:cNvGrpSpPr/>
          <p:nvPr userDrawn="1"/>
        </p:nvGrpSpPr>
        <p:grpSpPr>
          <a:xfrm>
            <a:off x="916305" y="1536065"/>
            <a:ext cx="2755265" cy="3215640"/>
            <a:chOff x="3439" y="2879"/>
            <a:chExt cx="4339" cy="5064"/>
          </a:xfrm>
        </p:grpSpPr>
        <p:grpSp>
          <p:nvGrpSpPr>
            <p:cNvPr id="22" name="组合 21"/>
            <p:cNvGrpSpPr/>
            <p:nvPr userDrawn="1"/>
          </p:nvGrpSpPr>
          <p:grpSpPr>
            <a:xfrm>
              <a:off x="3439" y="2879"/>
              <a:ext cx="4339" cy="5064"/>
              <a:chOff x="2866937" y="827773"/>
              <a:chExt cx="3081476" cy="3596565"/>
            </a:xfrm>
            <a:solidFill>
              <a:srgbClr val="ED7D31"/>
            </a:solidFill>
          </p:grpSpPr>
          <p:sp>
            <p:nvSpPr>
              <p:cNvPr id="23" name="六边形 22"/>
              <p:cNvSpPr/>
              <p:nvPr/>
            </p:nvSpPr>
            <p:spPr>
              <a:xfrm rot="5400000">
                <a:off x="2620419" y="1096346"/>
                <a:ext cx="3574510" cy="3081474"/>
              </a:xfrm>
              <a:prstGeom prst="hexagon">
                <a:avLst/>
              </a:pr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p>
            </p:txBody>
          </p:sp>
          <p:sp>
            <p:nvSpPr>
              <p:cNvPr id="24" name="任意多边形: 形状 23"/>
              <p:cNvSpPr/>
              <p:nvPr/>
            </p:nvSpPr>
            <p:spPr>
              <a:xfrm>
                <a:off x="2877954" y="827773"/>
                <a:ext cx="3070459" cy="779646"/>
              </a:xfrm>
              <a:custGeom>
                <a:gdLst>
                  <a:gd name="connsiteX0" fmla="*/ 0 w 3070459"/>
                  <a:gd name="connsiteY0" fmla="*/ 779646 h 779646"/>
                  <a:gd name="connsiteX1" fmla="*/ 1520791 w 3070459"/>
                  <a:gd name="connsiteY1" fmla="*/ 0 h 779646"/>
                  <a:gd name="connsiteX2" fmla="*/ 3070459 w 3070459"/>
                  <a:gd name="connsiteY2" fmla="*/ 779646 h 779646"/>
                  <a:gd name="connsiteX3" fmla="*/ 0 w 3070459"/>
                  <a:gd name="connsiteY3" fmla="*/ 779646 h 779646"/>
                </a:gdLst>
                <a:cxnLst>
                  <a:cxn ang="0">
                    <a:pos x="connsiteX0" y="connsiteY0"/>
                  </a:cxn>
                  <a:cxn ang="0">
                    <a:pos x="connsiteX1" y="connsiteY1"/>
                  </a:cxn>
                  <a:cxn ang="0">
                    <a:pos x="connsiteX2" y="connsiteY2"/>
                  </a:cxn>
                  <a:cxn ang="0">
                    <a:pos x="connsiteX3" y="connsiteY3"/>
                  </a:cxn>
                </a:cxnLst>
                <a:rect l="l" t="t" r="r" b="b"/>
                <a:pathLst>
                  <a:path w="3070459" h="779646">
                    <a:moveTo>
                      <a:pt x="0" y="779646"/>
                    </a:moveTo>
                    <a:lnTo>
                      <a:pt x="1520791" y="0"/>
                    </a:lnTo>
                    <a:lnTo>
                      <a:pt x="3070459" y="779646"/>
                    </a:lnTo>
                    <a:lnTo>
                      <a:pt x="0" y="779646"/>
                    </a:lnTo>
                    <a:close/>
                  </a:path>
                </a:pathLst>
              </a:cu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p>
            </p:txBody>
          </p:sp>
        </p:grpSp>
        <p:sp>
          <p:nvSpPr>
            <p:cNvPr id="5" name="TextBox 4"/>
            <p:cNvSpPr txBox="1"/>
            <p:nvPr userDrawn="1"/>
          </p:nvSpPr>
          <p:spPr bwMode="auto">
            <a:xfrm>
              <a:off x="4128" y="4365"/>
              <a:ext cx="2911" cy="143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fontAlgn="auto">
                <a:spcBef>
                  <a:spcPct val="0"/>
                </a:spcBef>
                <a:spcAft>
                  <a:spcPct val="0"/>
                </a:spcAft>
                <a:defRPr/>
              </a:pPr>
              <a:r>
                <a:rPr lang="zh-CN" altLang="en-US" sz="5330" kern="0" spc="-150" noProof="1">
                  <a:ln w="1905">
                    <a:noFill/>
                  </a:ln>
                  <a:solidFill>
                    <a:schemeClr val="bg1"/>
                  </a:solidFill>
                  <a:latin typeface="思源黑体 CN Bold" panose="020b0800000000000000" charset="-122"/>
                  <a:ea typeface="思源黑体 CN Bold" panose="020b0800000000000000" charset="-122"/>
                </a:rPr>
                <a:t>目录</a:t>
              </a:r>
            </a:p>
          </p:txBody>
        </p:sp>
        <p:sp>
          <p:nvSpPr>
            <p:cNvPr id="6" name="TextBox 5"/>
            <p:cNvSpPr txBox="1">
              <a:spLocks noChangeArrowheads="1"/>
            </p:cNvSpPr>
            <p:nvPr userDrawn="1"/>
          </p:nvSpPr>
          <p:spPr bwMode="auto">
            <a:xfrm>
              <a:off x="4127" y="5569"/>
              <a:ext cx="3140" cy="790"/>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665" b="1">
                  <a:solidFill>
                    <a:schemeClr val="bg1"/>
                  </a:solidFill>
                  <a:latin typeface="思源黑体 CN Bold" panose="020b0800000000000000" charset="-122"/>
                  <a:ea typeface="思源黑体 CN Bold" panose="020b0800000000000000" charset="-122"/>
                </a:rPr>
                <a:t>CONTENTS</a:t>
              </a:r>
            </a:p>
          </p:txBody>
        </p:sp>
      </p:grpSp>
    </p:spTree>
    <p:extLst>
      <p:ext uri="{BB962C8B-B14F-4D97-AF65-F5344CB8AC3E}">
        <p14:creationId xmlns:p14="http://schemas.microsoft.com/office/powerpoint/2010/main" val="485191704"/>
      </p:ext>
    </p:extLst>
  </p:cSld>
  <p:clrMapOvr>
    <a:masterClrMapping/>
  </p:clrMapOvr>
  <mc:AlternateContent>
    <mc:Choice xmlns:p14="http://schemas.microsoft.com/office/powerpoint/2010/main" Requires="p14">
      <p:transition spd="slow" p14:dur="1250"/>
    </mc:Choice>
    <mc:Fallback>
      <p:transition spd="slow"/>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sp>
        <p:nvSpPr>
          <p:cNvPr id="22" name="任意多边形 21"/>
          <p:cNvSpPr/>
          <p:nvPr/>
        </p:nvSpPr>
        <p:spPr>
          <a:xfrm rot="16200000">
            <a:off x="8572313" y="3238064"/>
            <a:ext cx="3050927" cy="4188450"/>
          </a:xfrm>
          <a:custGeom>
            <a:gdLst>
              <a:gd name="connsiteX0" fmla="*/ 3050927 w 3050927"/>
              <a:gd name="connsiteY0" fmla="*/ 4188450 h 4188450"/>
              <a:gd name="connsiteX1" fmla="*/ 0 w 3050927"/>
              <a:gd name="connsiteY1" fmla="*/ 4188449 h 4188450"/>
              <a:gd name="connsiteX2" fmla="*/ 0 w 3050927"/>
              <a:gd name="connsiteY2" fmla="*/ 0 h 4188450"/>
            </a:gdLst>
            <a:cxnLst>
              <a:cxn ang="0">
                <a:pos x="connsiteX0" y="connsiteY0"/>
              </a:cxn>
              <a:cxn ang="0">
                <a:pos x="connsiteX1" y="connsiteY1"/>
              </a:cxn>
              <a:cxn ang="0">
                <a:pos x="connsiteX2" y="connsiteY2"/>
              </a:cxn>
            </a:cxnLst>
            <a:rect l="l" t="t" r="r" b="b"/>
            <a:pathLst>
              <a:path w="3050927" h="4188450">
                <a:moveTo>
                  <a:pt x="3050927" y="4188450"/>
                </a:moveTo>
                <a:lnTo>
                  <a:pt x="0" y="4188449"/>
                </a:lnTo>
                <a:lnTo>
                  <a:pt x="0" y="0"/>
                </a:lnTo>
                <a:close/>
              </a:path>
            </a:pathLst>
          </a:cu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sp>
        <p:nvSpPr>
          <p:cNvPr id="12" name="任意多边形: 形状 11">
            <a:extLst>
              <a:ext uri="{FF2B5EF4-FFF2-40B4-BE49-F238E27FC236}">
                <a16:creationId xmlns:a16="http://schemas.microsoft.com/office/drawing/2014/main" xmlns="" id="{D763D8C8-9AF5-1384-43AF-FE4D8C290DD5}"/>
              </a:ext>
            </a:extLst>
          </p:cNvPr>
          <p:cNvSpPr/>
          <p:nvPr userDrawn="1"/>
        </p:nvSpPr>
        <p:spPr>
          <a:xfrm rot="10800000" flipH="1">
            <a:off x="-65" y="0"/>
            <a:ext cx="6490800" cy="4726800"/>
          </a:xfrm>
          <a:custGeom>
            <a:gdLst>
              <a:gd name="connsiteX0" fmla="*/ 0 w 6490800"/>
              <a:gd name="connsiteY0" fmla="*/ 4726800 h 4726800"/>
              <a:gd name="connsiteX1" fmla="*/ 6490800 w 6490800"/>
              <a:gd name="connsiteY1" fmla="*/ 4726800 h 4726800"/>
              <a:gd name="connsiteX2" fmla="*/ 3454035 w 6490800"/>
              <a:gd name="connsiteY2" fmla="*/ 2515334 h 4726800"/>
              <a:gd name="connsiteX3" fmla="*/ 3425163 w 6490800"/>
              <a:gd name="connsiteY3" fmla="*/ 2556009 h 4726800"/>
              <a:gd name="connsiteX4" fmla="*/ 2605153 w 6490800"/>
              <a:gd name="connsiteY4" fmla="*/ 2963405 h 4726800"/>
              <a:gd name="connsiteX5" fmla="*/ 1542480 w 6490800"/>
              <a:gd name="connsiteY5" fmla="*/ 1843900 h 4726800"/>
              <a:gd name="connsiteX6" fmla="*/ 1670739 w 6490800"/>
              <a:gd name="connsiteY6" fmla="*/ 1310277 h 4726800"/>
              <a:gd name="connsiteX7" fmla="*/ 1708749 w 6490800"/>
              <a:gd name="connsiteY7" fmla="*/ 1244364 h 4726800"/>
              <a:gd name="connsiteX8" fmla="*/ 0 w 6490800"/>
              <a:gd name="connsiteY8" fmla="*/ 0 h 4726800"/>
              <a:gd name="connsiteX9" fmla="*/ 0 w 6490800"/>
              <a:gd name="connsiteY9" fmla="*/ 4726800 h 47268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90800" h="4726800">
                <a:moveTo>
                  <a:pt x="0" y="4726800"/>
                </a:moveTo>
                <a:lnTo>
                  <a:pt x="6490800" y="4726800"/>
                </a:lnTo>
                <a:lnTo>
                  <a:pt x="3454035" y="2515334"/>
                </a:lnTo>
                <a:lnTo>
                  <a:pt x="3425163" y="2556009"/>
                </a:lnTo>
                <a:cubicBezTo>
                  <a:pt x="3230253" y="2804816"/>
                  <a:pt x="2935283" y="2963405"/>
                  <a:pt x="2605153" y="2963405"/>
                </a:cubicBezTo>
                <a:cubicBezTo>
                  <a:pt x="2018255" y="2963405"/>
                  <a:pt x="1542480" y="2462186"/>
                  <a:pt x="1542480" y="1843900"/>
                </a:cubicBezTo>
                <a:cubicBezTo>
                  <a:pt x="1542480" y="1650686"/>
                  <a:pt x="1588942" y="1468904"/>
                  <a:pt x="1670739" y="1310277"/>
                </a:cubicBezTo>
                <a:lnTo>
                  <a:pt x="1708749" y="1244364"/>
                </a:lnTo>
                <a:lnTo>
                  <a:pt x="0" y="0"/>
                </a:lnTo>
                <a:lnTo>
                  <a:pt x="0" y="4726800"/>
                </a:lnTo>
                <a:close/>
              </a:path>
            </a:pathLst>
          </a:cu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 name="图片 4" descr="PNG"/>
          <p:cNvPicPr>
            <a:picLocks noChangeAspect="1"/>
          </p:cNvPicPr>
          <p:nvPr userDrawn="1"/>
        </p:nvPicPr>
        <p:blipFill>
          <a:blip r:embed="rId1"/>
          <a:srcRect t="-5073" r="71250"/>
          <a:stretch>
            <a:fillRect/>
          </a:stretch>
        </p:blipFill>
        <p:spPr>
          <a:xfrm>
            <a:off x="1612265" y="1854200"/>
            <a:ext cx="2055495" cy="1952625"/>
          </a:xfrm>
          <a:prstGeom prst="rect">
            <a:avLst/>
          </a:prstGeom>
          <a:effectLst>
            <a:outerShdw blurRad="50800" dist="38100" dir="5400000" algn="t" rotWithShape="0">
              <a:prstClr val="black">
                <a:alpha val="40000"/>
              </a:prstClr>
            </a:outerShdw>
          </a:effectLst>
        </p:spPr>
      </p:pic>
      <p:pic>
        <p:nvPicPr>
          <p:cNvPr id="6" name="图片 5" descr="天学英语logo-左右-不加小字"/>
          <p:cNvPicPr>
            <a:picLocks noChangeAspect="1"/>
          </p:cNvPicPr>
          <p:nvPr userDrawn="1"/>
        </p:nvPicPr>
        <p:blipFill>
          <a:blip r:embed="rId2"/>
          <a:stretch>
            <a:fillRect/>
          </a:stretch>
        </p:blipFill>
        <p:spPr>
          <a:xfrm>
            <a:off x="7630795" y="289560"/>
            <a:ext cx="4271645" cy="473075"/>
          </a:xfrm>
          <a:prstGeom prst="rect">
            <a:avLst/>
          </a:prstGeom>
        </p:spPr>
      </p:pic>
    </p:spTree>
    <p:extLst>
      <p:ext uri="{BB962C8B-B14F-4D97-AF65-F5344CB8AC3E}">
        <p14:creationId xmlns:p14="http://schemas.microsoft.com/office/powerpoint/2010/main" val="3633777326"/>
      </p:ext>
    </p:extLst>
  </p:cSld>
  <p:clrMapOvr>
    <a:masterClrMapping/>
  </p:clrMapOvr>
  <mc:AlternateContent>
    <mc:Choice xmlns:p14="http://schemas.microsoft.com/office/powerpoint/2010/main" Requires="p14">
      <p:transition spd="slow" p14:dur="1250"/>
    </mc:Choice>
    <mc:Fallback>
      <p:transition spd="slow"/>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logo左">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60655" y="223520"/>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371793" y="409893"/>
            <a:ext cx="3834130" cy="424815"/>
          </a:xfrm>
          <a:prstGeom prst="rect">
            <a:avLst/>
          </a:prstGeom>
        </p:spPr>
      </p:pic>
    </p:spTree>
    <p:extLst>
      <p:ext uri="{BB962C8B-B14F-4D97-AF65-F5344CB8AC3E}">
        <p14:creationId xmlns:p14="http://schemas.microsoft.com/office/powerpoint/2010/main" val="130769489"/>
      </p:ext>
    </p:extLst>
  </p:cSld>
  <p:clrMapOvr>
    <a:masterClrMapping/>
  </p:clrMapOvr>
  <p:transition spd="slow" advClick="0" advTm="0"/>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logo右">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Tree>
    <p:extLst>
      <p:ext uri="{BB962C8B-B14F-4D97-AF65-F5344CB8AC3E}">
        <p14:creationId xmlns:p14="http://schemas.microsoft.com/office/powerpoint/2010/main" val="1884535326"/>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语言知识及故事梗概">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xmlns="" id="{9B7A4FB1-8A66-D357-EC86-610DE64B53A2}"/>
              </a:ext>
            </a:extLst>
          </p:cNvPr>
          <p:cNvSpPr/>
          <p:nvPr userDrawn="1"/>
        </p:nvSpPr>
        <p:spPr>
          <a:xfrm>
            <a:off x="157160" y="409893"/>
            <a:ext cx="3780000"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一、语言知识及故事梗概</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2403322206"/>
      </p:ext>
    </p:extLst>
  </p:cSld>
  <p:clrMapOvr>
    <a:masterClrMapping/>
  </p:clrMapOvr>
  <p:transition spd="slow" advClick="0" advTm="0"/>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故事解读与分析">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xmlns="" id="{9B7A4FB1-8A66-D357-EC86-610DE64B53A2}"/>
              </a:ext>
            </a:extLst>
          </p:cNvPr>
          <p:cNvSpPr/>
          <p:nvPr userDrawn="1"/>
        </p:nvSpPr>
        <p:spPr>
          <a:xfrm>
            <a:off x="157160" y="409893"/>
            <a:ext cx="3427869"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二、故事解读与分析</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1565409735"/>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续写内容构思">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xmlns="" id="{9B7A4FB1-8A66-D357-EC86-610DE64B53A2}"/>
              </a:ext>
            </a:extLst>
          </p:cNvPr>
          <p:cNvSpPr/>
          <p:nvPr userDrawn="1"/>
        </p:nvSpPr>
        <p:spPr>
          <a:xfrm>
            <a:off x="157160" y="409893"/>
            <a:ext cx="3137583"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三、续写内容构思</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2475046419"/>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创作与优化">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xmlns="" id="{9B7A4FB1-8A66-D357-EC86-610DE64B53A2}"/>
              </a:ext>
            </a:extLst>
          </p:cNvPr>
          <p:cNvSpPr/>
          <p:nvPr userDrawn="1"/>
        </p:nvSpPr>
        <p:spPr>
          <a:xfrm>
            <a:off x="157160" y="409893"/>
            <a:ext cx="2832783"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四、创作与优化</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1093042388"/>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范文赏析">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xmlns="" id="{9B7A4FB1-8A66-D357-EC86-610DE64B53A2}"/>
              </a:ext>
            </a:extLst>
          </p:cNvPr>
          <p:cNvSpPr/>
          <p:nvPr userDrawn="1"/>
        </p:nvSpPr>
        <p:spPr>
          <a:xfrm>
            <a:off x="157160" y="409893"/>
            <a:ext cx="2469926"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五、范文赏析</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4242906457"/>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extLst>
      <p:ext uri="{BB962C8B-B14F-4D97-AF65-F5344CB8AC3E}">
        <p14:creationId xmlns:p14="http://schemas.microsoft.com/office/powerpoint/2010/main" val="310608285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extLst>
      <p:ext uri="{BB962C8B-B14F-4D97-AF65-F5344CB8AC3E}">
        <p14:creationId xmlns:p14="http://schemas.microsoft.com/office/powerpoint/2010/main" val="1785695014"/>
      </p:ext>
    </p:extLst>
  </p:cSld>
  <p:clrMap bg1="lt1" tx1="dk1" bg2="lt2" tx2="dk2" accent1="accent1" accent2="accent2" accent3="accent3" accent4="accent4" accent5="accent5" accent6="accent6" hlink="hlink" folHlink="folHlink"/>
  <p:sldLayoutIdLst>
    <p:sldLayoutId id="2147483660" r:id="rId1"/>
    <p:sldLayoutId id="2147483664" r:id="rId2"/>
    <p:sldLayoutId id="2147483665" r:id="rId3"/>
    <p:sldLayoutId id="2147483666" r:id="rId4"/>
    <p:sldLayoutId id="2147483667" r:id="rId5"/>
    <p:sldLayoutId id="2147483672" r:id="rId6"/>
    <p:sldLayoutId id="2147483673" r:id="rId7"/>
    <p:sldLayoutId id="2147483674" r:id="rId8"/>
    <p:sldLayoutId id="2147483675" r:id="rId9"/>
    <p:sldLayoutId id="2147483676" r:id="rId10"/>
    <p:sldLayoutId id="2147483677"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pos="416" userDrawn="1">
          <p15:clr>
            <a:srgbClr val="F26B43"/>
          </p15:clr>
        </p15:guide>
        <p15:guide id="2" pos="7256" userDrawn="1">
          <p15:clr>
            <a:srgbClr val="F26B43"/>
          </p15:clr>
        </p15:guide>
        <p15:guide id="3" orient="horz" pos="648" userDrawn="1">
          <p15:clr>
            <a:srgbClr val="F26B43"/>
          </p15:clr>
        </p15:guide>
        <p15:guide id="4" orient="horz" pos="712" userDrawn="1">
          <p15:clr>
            <a:srgbClr val="F26B43"/>
          </p15:clr>
        </p15:guide>
        <p15:guide id="5" orient="horz" pos="3928" userDrawn="1">
          <p15:clr>
            <a:srgbClr val="F26B43"/>
          </p15:clr>
        </p15:guide>
        <p15:guide id="6" orient="horz" pos="3864"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4.jpeg" /><Relationship Id="rId3" Type="http://schemas.openxmlformats.org/officeDocument/2006/relationships/image" Target="../media/image3.png" /><Relationship Id="rId4"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emf" /><Relationship Id="rId3" Type="http://schemas.openxmlformats.org/officeDocument/2006/relationships/tags" Target="../tags/tag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tags" Target="../tags/tag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tags" Target="../tags/tag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tags" Target="../tags/tag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image" Target="../media/image6.emf" /><Relationship Id="rId4" Type="http://schemas.openxmlformats.org/officeDocument/2006/relationships/tags" Target="../tags/tag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10602505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BB2EDE7F-389D-9E69-DA39-3DB4959C0D12}"/>
              </a:ext>
            </a:extLst>
          </p:cNvPr>
          <p:cNvSpPr txBox="1"/>
          <p:nvPr/>
        </p:nvSpPr>
        <p:spPr>
          <a:xfrm>
            <a:off x="4766946" y="2369820"/>
            <a:ext cx="5735207" cy="101566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spc="300">
                <a:solidFill>
                  <a:srgbClr val="327DFA"/>
                </a:solidFill>
                <a:effectLst/>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08</a:t>
            </a:r>
            <a:r>
              <a:rPr lang="en-US" altLang="zh-CN" sz="6000" spc="300">
                <a:solidFill>
                  <a:srgbClr val="327DFA"/>
                </a:solidFill>
                <a:effectLst/>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 </a:t>
            </a:r>
            <a:r>
              <a:rPr lang="zh-CN" altLang="en-US" sz="6000" spc="300">
                <a:solidFill>
                  <a:srgbClr val="327DFA"/>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节日庆祝</a:t>
            </a:r>
          </a:p>
        </p:txBody>
      </p:sp>
    </p:spTree>
    <p:extLst>
      <p:ext uri="{BB962C8B-B14F-4D97-AF65-F5344CB8AC3E}">
        <p14:creationId xmlns:p14="http://schemas.microsoft.com/office/powerpoint/2010/main" val="568485235"/>
      </p:ext>
    </p:extLst>
  </p:cSld>
  <p:clrMapOvr>
    <a:masterClrMapping/>
  </p:clrMapOvr>
  <mc:AlternateContent>
    <mc:Choice xmlns:p14="http://schemas.microsoft.com/office/powerpoint/2010/main" Requires="p14">
      <p:transition spd="slow" p14:dur="125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 name="组合 15">
            <a:extLst>
              <a:ext uri="{FF2B5EF4-FFF2-40B4-BE49-F238E27FC236}">
                <a16:creationId xmlns:a16="http://schemas.microsoft.com/office/drawing/2014/main" xmlns="" id="{D6669E42-630A-A75D-6278-18FDD0CB5717}"/>
              </a:ext>
            </a:extLst>
          </p:cNvPr>
          <p:cNvGrpSpPr/>
          <p:nvPr/>
        </p:nvGrpSpPr>
        <p:grpSpPr>
          <a:xfrm>
            <a:off x="5704205" y="2711264"/>
            <a:ext cx="5062180" cy="1419846"/>
            <a:chOff x="5704205" y="2680809"/>
            <a:chExt cx="5062180" cy="1419846"/>
          </a:xfrm>
        </p:grpSpPr>
        <p:sp>
          <p:nvSpPr>
            <p:cNvPr id="2" name="TextBox 11">
              <a:extLst>
                <a:ext uri="{FF2B5EF4-FFF2-40B4-BE49-F238E27FC236}">
                  <a16:creationId xmlns:a16="http://schemas.microsoft.com/office/drawing/2014/main" xmlns="" id="{08CA5DA3-9C89-9590-E132-8F7B8E534D53}"/>
                </a:ext>
              </a:extLst>
            </p:cNvPr>
            <p:cNvSpPr txBox="1"/>
            <p:nvPr/>
          </p:nvSpPr>
          <p:spPr bwMode="auto">
            <a:xfrm>
              <a:off x="6591935" y="2765611"/>
              <a:ext cx="4174450" cy="476726"/>
            </a:xfrm>
            <a:prstGeom prst="roundRect">
              <a:avLst/>
            </a:prstGeom>
            <a:solidFill>
              <a:srgbClr val="327DFA"/>
            </a:solidFill>
          </p:spPr>
          <p:txBody>
            <a:bodyPr wrap="none" t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spcBef>
                  <a:spcPct val="0"/>
                </a:spcBef>
                <a:spcAft>
                  <a:spcPct val="0"/>
                </a:spcAft>
                <a:defRPr/>
              </a:pPr>
              <a:r>
                <a:rPr lang="zh-CN" altLang="en-US" sz="2800" kern="0">
                  <a:solidFill>
                    <a:schemeClr val="bg1"/>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拓展训练：写作技能培养</a:t>
              </a:r>
            </a:p>
          </p:txBody>
        </p:sp>
        <p:sp>
          <p:nvSpPr>
            <p:cNvPr id="5" name="TextBox 16">
              <a:extLst>
                <a:ext uri="{FF2B5EF4-FFF2-40B4-BE49-F238E27FC236}">
                  <a16:creationId xmlns:a16="http://schemas.microsoft.com/office/drawing/2014/main" xmlns="" id="{6AF6F591-1CD4-2C09-67E6-FD1454D82D9F}"/>
                </a:ext>
              </a:extLst>
            </p:cNvPr>
            <p:cNvSpPr txBox="1">
              <a:spLocks noChangeArrowheads="1"/>
            </p:cNvSpPr>
            <p:nvPr/>
          </p:nvSpPr>
          <p:spPr bwMode="auto">
            <a:xfrm>
              <a:off x="5704205" y="2680809"/>
              <a:ext cx="646331" cy="646331"/>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327DFA"/>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02</a:t>
              </a:r>
            </a:p>
          </p:txBody>
        </p:sp>
        <p:sp>
          <p:nvSpPr>
            <p:cNvPr id="10" name="TextBox 11">
              <a:extLst>
                <a:ext uri="{FF2B5EF4-FFF2-40B4-BE49-F238E27FC236}">
                  <a16:creationId xmlns:a16="http://schemas.microsoft.com/office/drawing/2014/main" xmlns="" id="{F6936B14-D988-6663-9FBE-88C8434E2D5A}"/>
                </a:ext>
              </a:extLst>
            </p:cNvPr>
            <p:cNvSpPr txBox="1"/>
            <p:nvPr/>
          </p:nvSpPr>
          <p:spPr bwMode="auto">
            <a:xfrm>
              <a:off x="6591935" y="3274221"/>
              <a:ext cx="3005951" cy="40011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主题微情节</a:t>
              </a:r>
              <a:r>
                <a:rPr lang="en-US" altLang="zh-CN"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收送礼物</a:t>
              </a:r>
            </a:p>
          </p:txBody>
        </p:sp>
        <p:sp>
          <p:nvSpPr>
            <p:cNvPr id="11" name="TextBox 11">
              <a:extLst>
                <a:ext uri="{FF2B5EF4-FFF2-40B4-BE49-F238E27FC236}">
                  <a16:creationId xmlns:a16="http://schemas.microsoft.com/office/drawing/2014/main" xmlns="" id="{4E86639E-04A6-E7EB-BA69-227F2A2AE0DD}"/>
                </a:ext>
              </a:extLst>
            </p:cNvPr>
            <p:cNvSpPr txBox="1"/>
            <p:nvPr/>
          </p:nvSpPr>
          <p:spPr bwMode="auto">
            <a:xfrm>
              <a:off x="6591935" y="3700545"/>
              <a:ext cx="2749471" cy="40011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情绪表达</a:t>
              </a:r>
              <a:r>
                <a:rPr lang="en-US" altLang="zh-CN"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悲伤沮丧</a:t>
              </a:r>
            </a:p>
          </p:txBody>
        </p:sp>
      </p:grpSp>
      <p:grpSp>
        <p:nvGrpSpPr>
          <p:cNvPr id="15" name="组合 14">
            <a:extLst>
              <a:ext uri="{FF2B5EF4-FFF2-40B4-BE49-F238E27FC236}">
                <a16:creationId xmlns:a16="http://schemas.microsoft.com/office/drawing/2014/main" xmlns="" id="{03DAFDBC-F426-A1F2-7DB2-3966FD1A562F}"/>
              </a:ext>
            </a:extLst>
          </p:cNvPr>
          <p:cNvGrpSpPr/>
          <p:nvPr/>
        </p:nvGrpSpPr>
        <p:grpSpPr>
          <a:xfrm>
            <a:off x="5701665" y="1411257"/>
            <a:ext cx="2940294" cy="1064795"/>
            <a:chOff x="5701665" y="1411257"/>
            <a:chExt cx="2940294" cy="1064795"/>
          </a:xfrm>
        </p:grpSpPr>
        <p:sp>
          <p:nvSpPr>
            <p:cNvPr id="3" name="TextBox 7">
              <a:extLst>
                <a:ext uri="{FF2B5EF4-FFF2-40B4-BE49-F238E27FC236}">
                  <a16:creationId xmlns:a16="http://schemas.microsoft.com/office/drawing/2014/main" xmlns="" id="{C4D1C1BC-008D-BA6C-F34A-09E957F4EF7E}"/>
                </a:ext>
              </a:extLst>
            </p:cNvPr>
            <p:cNvSpPr txBox="1"/>
            <p:nvPr/>
          </p:nvSpPr>
          <p:spPr bwMode="auto">
            <a:xfrm>
              <a:off x="6569710" y="1530438"/>
              <a:ext cx="1652310" cy="476726"/>
            </a:xfrm>
            <a:prstGeom prst="roundRect">
              <a:avLst/>
            </a:prstGeom>
            <a:solidFill>
              <a:srgbClr val="327DFA"/>
            </a:solidFill>
          </p:spPr>
          <p:txBody>
            <a:bodyPr wrap="none" tIns="0" bIns="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zh-CN" altLang="en-US" sz="2800" kern="0">
                  <a:solidFill>
                    <a:schemeClr val="bg1"/>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语篇演练</a:t>
              </a:r>
            </a:p>
          </p:txBody>
        </p:sp>
        <p:sp>
          <p:nvSpPr>
            <p:cNvPr id="4" name="TextBox 15">
              <a:extLst>
                <a:ext uri="{FF2B5EF4-FFF2-40B4-BE49-F238E27FC236}">
                  <a16:creationId xmlns:a16="http://schemas.microsoft.com/office/drawing/2014/main" xmlns="" id="{5AF98F64-8C85-609C-F137-AA8639E9B115}"/>
                </a:ext>
              </a:extLst>
            </p:cNvPr>
            <p:cNvSpPr txBox="1">
              <a:spLocks noChangeArrowheads="1"/>
            </p:cNvSpPr>
            <p:nvPr/>
          </p:nvSpPr>
          <p:spPr bwMode="auto">
            <a:xfrm>
              <a:off x="5701665" y="1411257"/>
              <a:ext cx="715089" cy="715089"/>
            </a:xfrm>
            <a:prstGeom prst="round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327DFA"/>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01</a:t>
              </a:r>
            </a:p>
          </p:txBody>
        </p:sp>
        <p:sp>
          <p:nvSpPr>
            <p:cNvPr id="13" name="TextBox 7">
              <a:extLst>
                <a:ext uri="{FF2B5EF4-FFF2-40B4-BE49-F238E27FC236}">
                  <a16:creationId xmlns:a16="http://schemas.microsoft.com/office/drawing/2014/main" xmlns="" id="{22878546-7FA1-22FF-FDA7-9419CD63FA19}"/>
                </a:ext>
              </a:extLst>
            </p:cNvPr>
            <p:cNvSpPr txBox="1"/>
            <p:nvPr/>
          </p:nvSpPr>
          <p:spPr bwMode="auto">
            <a:xfrm>
              <a:off x="6569709" y="2033378"/>
              <a:ext cx="2072250" cy="442674"/>
            </a:xfrm>
            <a:prstGeom prst="round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en-US" altLang="zh-CN"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 Christmas Visit</a:t>
              </a:r>
            </a:p>
          </p:txBody>
        </p:sp>
      </p:grpSp>
      <p:grpSp>
        <p:nvGrpSpPr>
          <p:cNvPr id="17" name="组合 16">
            <a:extLst>
              <a:ext uri="{FF2B5EF4-FFF2-40B4-BE49-F238E27FC236}">
                <a16:creationId xmlns:a16="http://schemas.microsoft.com/office/drawing/2014/main" xmlns="" id="{EB5E352D-9432-2776-B25A-340DF3BBBF25}"/>
              </a:ext>
            </a:extLst>
          </p:cNvPr>
          <p:cNvGrpSpPr/>
          <p:nvPr/>
        </p:nvGrpSpPr>
        <p:grpSpPr>
          <a:xfrm>
            <a:off x="5701665" y="4366321"/>
            <a:ext cx="3109598" cy="1004202"/>
            <a:chOff x="5701665" y="4366321"/>
            <a:chExt cx="3109598" cy="1004202"/>
          </a:xfrm>
        </p:grpSpPr>
        <p:sp>
          <p:nvSpPr>
            <p:cNvPr id="8" name="TextBox 13">
              <a:extLst>
                <a:ext uri="{FF2B5EF4-FFF2-40B4-BE49-F238E27FC236}">
                  <a16:creationId xmlns:a16="http://schemas.microsoft.com/office/drawing/2014/main" xmlns="" id="{48495C97-DFC1-909E-CCDC-06C928AF84C0}"/>
                </a:ext>
              </a:extLst>
            </p:cNvPr>
            <p:cNvSpPr txBox="1"/>
            <p:nvPr/>
          </p:nvSpPr>
          <p:spPr bwMode="auto">
            <a:xfrm>
              <a:off x="6591935" y="4451123"/>
              <a:ext cx="1652310" cy="476726"/>
            </a:xfrm>
            <a:prstGeom prst="roundRect">
              <a:avLst/>
            </a:prstGeom>
            <a:solidFill>
              <a:srgbClr val="327DFA"/>
            </a:solidFill>
          </p:spPr>
          <p:txBody>
            <a:bodyPr wrap="none" t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spcBef>
                  <a:spcPct val="0"/>
                </a:spcBef>
                <a:spcAft>
                  <a:spcPct val="0"/>
                </a:spcAft>
                <a:defRPr/>
              </a:pPr>
              <a:r>
                <a:rPr lang="zh-CN" altLang="en-US" sz="2800" kern="0">
                  <a:solidFill>
                    <a:schemeClr val="bg1"/>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语篇巩固</a:t>
              </a:r>
            </a:p>
          </p:txBody>
        </p:sp>
        <p:sp>
          <p:nvSpPr>
            <p:cNvPr id="9" name="TextBox 18">
              <a:extLst>
                <a:ext uri="{FF2B5EF4-FFF2-40B4-BE49-F238E27FC236}">
                  <a16:creationId xmlns:a16="http://schemas.microsoft.com/office/drawing/2014/main" xmlns="" id="{BD6C2B0E-41BA-631E-6C28-D780A467B1D0}"/>
                </a:ext>
              </a:extLst>
            </p:cNvPr>
            <p:cNvSpPr txBox="1">
              <a:spLocks noChangeArrowheads="1"/>
            </p:cNvSpPr>
            <p:nvPr/>
          </p:nvSpPr>
          <p:spPr bwMode="auto">
            <a:xfrm>
              <a:off x="5701665" y="4366321"/>
              <a:ext cx="646331" cy="646331"/>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327DFA"/>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03</a:t>
              </a:r>
            </a:p>
          </p:txBody>
        </p:sp>
        <p:sp>
          <p:nvSpPr>
            <p:cNvPr id="14" name="TextBox 7">
              <a:extLst>
                <a:ext uri="{FF2B5EF4-FFF2-40B4-BE49-F238E27FC236}">
                  <a16:creationId xmlns:a16="http://schemas.microsoft.com/office/drawing/2014/main" xmlns="" id="{76151CBF-81BF-AFFF-F4DE-0A41735A021B}"/>
                </a:ext>
              </a:extLst>
            </p:cNvPr>
            <p:cNvSpPr txBox="1"/>
            <p:nvPr/>
          </p:nvSpPr>
          <p:spPr bwMode="auto">
            <a:xfrm>
              <a:off x="6588731" y="4927849"/>
              <a:ext cx="2222532" cy="442674"/>
            </a:xfrm>
            <a:prstGeom prst="round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en-US" altLang="zh-CN" sz="2000" kern="0">
                  <a:solidFill>
                    <a:schemeClr val="tx1">
                      <a:lumMod val="65000"/>
                      <a:lumOff val="35000"/>
                    </a:schemeClr>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There Are No Vans</a:t>
              </a:r>
            </a:p>
          </p:txBody>
        </p:sp>
      </p:grpSp>
    </p:spTree>
    <p:extLst>
      <p:ext uri="{BB962C8B-B14F-4D97-AF65-F5344CB8AC3E}">
        <p14:creationId xmlns:p14="http://schemas.microsoft.com/office/powerpoint/2010/main" val="1116488502"/>
      </p:ext>
    </p:extLst>
  </p:cSld>
  <p:clrMapOvr>
    <a:masterClrMapping/>
  </p:clrMapOvr>
  <mc:AlternateContent>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pic>
        <p:nvPicPr>
          <p:cNvPr id="11" name="图片 10">
            <a:extLst>
              <a:ext uri="{FF2B5EF4-FFF2-40B4-BE49-F238E27FC236}">
                <a16:creationId xmlns:a16="http://schemas.microsoft.com/office/drawing/2014/main" xmlns="" id="{998A905D-EC72-DEC6-C3E3-03A815A676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21" name="矩形 20">
            <a:extLst>
              <a:ext uri="{FF2B5EF4-FFF2-40B4-BE49-F238E27FC236}">
                <a16:creationId xmlns:a16="http://schemas.microsoft.com/office/drawing/2014/main" xmlns="" id="{FF388C19-7649-ECDC-4863-A73A9CAFA152}"/>
              </a:ext>
            </a:extLst>
          </p:cNvPr>
          <p:cNvSpPr/>
          <p:nvPr/>
        </p:nvSpPr>
        <p:spPr>
          <a:xfrm>
            <a:off x="-66" y="0"/>
            <a:ext cx="12192066" cy="6858000"/>
          </a:xfrm>
          <a:prstGeom prst="rect">
            <a:avLst/>
          </a:prstGeom>
          <a:gradFill flip="none" rotWithShape="1">
            <a:gsLst>
              <a:gs pos="0">
                <a:schemeClr val="bg1"/>
              </a:gs>
              <a:gs pos="50000">
                <a:schemeClr val="bg1">
                  <a:alpha val="70000"/>
                </a:schemeClr>
              </a:gs>
              <a:gs pos="29900">
                <a:srgbClr val="FFFFFF">
                  <a:alpha val="90000"/>
                </a:srgbClr>
              </a:gs>
              <a:gs pos="83000">
                <a:schemeClr val="bg1">
                  <a:alpha val="30000"/>
                </a:schemeClr>
              </a:gs>
              <a:gs pos="100000">
                <a:schemeClr val="bg1">
                  <a:alpha val="0"/>
                </a:schemeClr>
              </a:gs>
            </a:gsLst>
            <a:lin ang="81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Times New Roman" panose="02020603050405020304" pitchFamily="18" charset="0"/>
              <a:cs typeface="Times New Roman" panose="02020603050405020304" pitchFamily="18" charset="0"/>
            </a:endParaRPr>
          </a:p>
        </p:txBody>
      </p:sp>
      <p:sp>
        <p:nvSpPr>
          <p:cNvPr id="6" name="任意多边形 21">
            <a:extLst>
              <a:ext uri="{FF2B5EF4-FFF2-40B4-BE49-F238E27FC236}">
                <a16:creationId xmlns:a16="http://schemas.microsoft.com/office/drawing/2014/main" xmlns="" id="{49667A09-8698-EEA6-32E0-70D702FC58F7}"/>
              </a:ext>
            </a:extLst>
          </p:cNvPr>
          <p:cNvSpPr/>
          <p:nvPr/>
        </p:nvSpPr>
        <p:spPr>
          <a:xfrm rot="16200000">
            <a:off x="8572312" y="3238311"/>
            <a:ext cx="3050927" cy="4188450"/>
          </a:xfrm>
          <a:custGeom>
            <a:gdLst>
              <a:gd name="connsiteX0" fmla="*/ 3050927 w 3050927"/>
              <a:gd name="connsiteY0" fmla="*/ 4188450 h 4188450"/>
              <a:gd name="connsiteX1" fmla="*/ 0 w 3050927"/>
              <a:gd name="connsiteY1" fmla="*/ 4188449 h 4188450"/>
              <a:gd name="connsiteX2" fmla="*/ 0 w 3050927"/>
              <a:gd name="connsiteY2" fmla="*/ 0 h 4188450"/>
            </a:gdLst>
            <a:cxnLst>
              <a:cxn ang="0">
                <a:pos x="connsiteX0" y="connsiteY0"/>
              </a:cxn>
              <a:cxn ang="0">
                <a:pos x="connsiteX1" y="connsiteY1"/>
              </a:cxn>
              <a:cxn ang="0">
                <a:pos x="connsiteX2" y="connsiteY2"/>
              </a:cxn>
            </a:cxnLst>
            <a:rect l="l" t="t" r="r" b="b"/>
            <a:pathLst>
              <a:path w="3050927" h="4188450">
                <a:moveTo>
                  <a:pt x="3050927" y="4188450"/>
                </a:moveTo>
                <a:lnTo>
                  <a:pt x="0" y="4188449"/>
                </a:lnTo>
                <a:lnTo>
                  <a:pt x="0" y="0"/>
                </a:lnTo>
                <a:close/>
              </a:path>
            </a:pathLst>
          </a:custGeom>
          <a:solidFill>
            <a:srgbClr val="327DFA">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charset="-122"/>
              <a:cs typeface="Times New Roman" panose="02020603050405020304" pitchFamily="18" charset="0"/>
            </a:endParaRPr>
          </a:p>
        </p:txBody>
      </p:sp>
      <p:pic>
        <p:nvPicPr>
          <p:cNvPr id="9" name="图片 8" descr="PNG">
            <a:extLst>
              <a:ext uri="{FF2B5EF4-FFF2-40B4-BE49-F238E27FC236}">
                <a16:creationId xmlns:a16="http://schemas.microsoft.com/office/drawing/2014/main" xmlns="" id="{43DA1956-9185-A2D4-773C-3D52DAA39685}"/>
              </a:ext>
            </a:extLst>
          </p:cNvPr>
          <p:cNvPicPr>
            <a:picLocks noChangeAspect="1"/>
          </p:cNvPicPr>
          <p:nvPr/>
        </p:nvPicPr>
        <p:blipFill>
          <a:blip r:embed="rId3"/>
          <a:srcRect t="-5073" r="71250"/>
          <a:stretch>
            <a:fillRect/>
          </a:stretch>
        </p:blipFill>
        <p:spPr>
          <a:xfrm>
            <a:off x="1612265" y="1854200"/>
            <a:ext cx="2055495" cy="1952625"/>
          </a:xfrm>
          <a:prstGeom prst="rect">
            <a:avLst/>
          </a:prstGeom>
          <a:effectLst>
            <a:outerShdw blurRad="50800" dist="38100" dir="5400000" algn="t" rotWithShape="0">
              <a:prstClr val="black">
                <a:alpha val="40000"/>
              </a:prstClr>
            </a:outerShdw>
          </a:effectLst>
        </p:spPr>
      </p:pic>
      <p:pic>
        <p:nvPicPr>
          <p:cNvPr id="10" name="图片 9" descr="天学英语logo-左右-不加小字">
            <a:extLst>
              <a:ext uri="{FF2B5EF4-FFF2-40B4-BE49-F238E27FC236}">
                <a16:creationId xmlns:a16="http://schemas.microsoft.com/office/drawing/2014/main" xmlns="" id="{0046A808-A87B-D7D8-8F74-929E9962F2EB}"/>
              </a:ext>
            </a:extLst>
          </p:cNvPr>
          <p:cNvPicPr>
            <a:picLocks noChangeAspect="1"/>
          </p:cNvPicPr>
          <p:nvPr/>
        </p:nvPicPr>
        <p:blipFill>
          <a:blip r:embed="rId4"/>
          <a:stretch>
            <a:fillRect/>
          </a:stretch>
        </p:blipFill>
        <p:spPr>
          <a:xfrm>
            <a:off x="7630795" y="289560"/>
            <a:ext cx="4271645" cy="473075"/>
          </a:xfrm>
          <a:prstGeom prst="rect">
            <a:avLst/>
          </a:prstGeom>
        </p:spPr>
      </p:pic>
      <p:sp>
        <p:nvSpPr>
          <p:cNvPr id="12" name="文本框 11">
            <a:extLst>
              <a:ext uri="{FF2B5EF4-FFF2-40B4-BE49-F238E27FC236}">
                <a16:creationId xmlns:a16="http://schemas.microsoft.com/office/drawing/2014/main" xmlns="" id="{25BEEDA8-2F5C-B9BE-AFDC-278E9313EBA0}"/>
              </a:ext>
            </a:extLst>
          </p:cNvPr>
          <p:cNvSpPr txBox="1"/>
          <p:nvPr/>
        </p:nvSpPr>
        <p:spPr>
          <a:xfrm>
            <a:off x="6734630" y="2331763"/>
            <a:ext cx="2806700" cy="768350"/>
          </a:xfrm>
          <a:prstGeom prst="rect">
            <a:avLst/>
          </a:prstGeom>
          <a:noFill/>
        </p:spPr>
        <p:txBody>
          <a:bodyPr wrap="squar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0" lang="en-US" altLang="zh-CN" sz="4400" b="1" u="none" strike="noStrike" kern="1200" cap="none" spc="0" normalizeH="0" baseline="0" noProof="0">
                <a:ln>
                  <a:noFill/>
                </a:ln>
                <a:solidFill>
                  <a:srgbClr val="327DFA"/>
                </a:solidFill>
                <a:effectLst/>
                <a:uLnTx/>
                <a:uFillTx/>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PART 01</a:t>
            </a:r>
          </a:p>
        </p:txBody>
      </p:sp>
      <p:sp>
        <p:nvSpPr>
          <p:cNvPr id="13" name="文本框 12">
            <a:extLst>
              <a:ext uri="{FF2B5EF4-FFF2-40B4-BE49-F238E27FC236}">
                <a16:creationId xmlns:a16="http://schemas.microsoft.com/office/drawing/2014/main" xmlns="" id="{8A3701E8-71F6-B2BD-5BEC-A3280F90ABAD}"/>
              </a:ext>
            </a:extLst>
          </p:cNvPr>
          <p:cNvSpPr txBox="1"/>
          <p:nvPr/>
        </p:nvSpPr>
        <p:spPr>
          <a:xfrm>
            <a:off x="7247110" y="3294392"/>
            <a:ext cx="2294219" cy="707886"/>
          </a:xfrm>
          <a:prstGeom prst="rect">
            <a:avLst/>
          </a:prstGeom>
          <a:noFill/>
        </p:spPr>
        <p:txBody>
          <a:bodyPr wrap="non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lang="zh-CN" altLang="en-US" sz="4000" b="1" noProof="0">
                <a:ln>
                  <a:noFill/>
                </a:ln>
                <a:solidFill>
                  <a:srgbClr val="327DFA"/>
                </a:solidFill>
                <a:effectLst/>
                <a:uLnTx/>
                <a:uFillTx/>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语篇演练</a:t>
            </a:r>
            <a:endParaRPr kumimoji="0" lang="zh-CN" altLang="en-US" sz="4000" b="1" i="0" u="none" strike="noStrike" kern="1200" cap="none" spc="0" normalizeH="0" baseline="0" noProof="0">
              <a:ln>
                <a:noFill/>
              </a:ln>
              <a:solidFill>
                <a:srgbClr val="327DFA"/>
              </a:solidFill>
              <a:effectLst/>
              <a:uLnTx/>
              <a:uFillTx/>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endParaRPr>
          </a:p>
        </p:txBody>
      </p:sp>
      <p:sp>
        <p:nvSpPr>
          <p:cNvPr id="19" name="任意多边形: 形状 18">
            <a:extLst>
              <a:ext uri="{FF2B5EF4-FFF2-40B4-BE49-F238E27FC236}">
                <a16:creationId xmlns:a16="http://schemas.microsoft.com/office/drawing/2014/main" xmlns="" id="{CE711CDC-690E-B151-43FB-217F7E5E4B92}"/>
              </a:ext>
            </a:extLst>
          </p:cNvPr>
          <p:cNvSpPr/>
          <p:nvPr/>
        </p:nvSpPr>
        <p:spPr>
          <a:xfrm rot="10800000" flipH="1">
            <a:off x="-65" y="0"/>
            <a:ext cx="6490800" cy="4726800"/>
          </a:xfrm>
          <a:custGeom>
            <a:gdLst>
              <a:gd name="connsiteX0" fmla="*/ 0 w 6490800"/>
              <a:gd name="connsiteY0" fmla="*/ 4726800 h 4726800"/>
              <a:gd name="connsiteX1" fmla="*/ 6490800 w 6490800"/>
              <a:gd name="connsiteY1" fmla="*/ 4726800 h 4726800"/>
              <a:gd name="connsiteX2" fmla="*/ 3454035 w 6490800"/>
              <a:gd name="connsiteY2" fmla="*/ 2515334 h 4726800"/>
              <a:gd name="connsiteX3" fmla="*/ 3425163 w 6490800"/>
              <a:gd name="connsiteY3" fmla="*/ 2556009 h 4726800"/>
              <a:gd name="connsiteX4" fmla="*/ 2605153 w 6490800"/>
              <a:gd name="connsiteY4" fmla="*/ 2963405 h 4726800"/>
              <a:gd name="connsiteX5" fmla="*/ 1542480 w 6490800"/>
              <a:gd name="connsiteY5" fmla="*/ 1843900 h 4726800"/>
              <a:gd name="connsiteX6" fmla="*/ 1670739 w 6490800"/>
              <a:gd name="connsiteY6" fmla="*/ 1310277 h 4726800"/>
              <a:gd name="connsiteX7" fmla="*/ 1708749 w 6490800"/>
              <a:gd name="connsiteY7" fmla="*/ 1244364 h 4726800"/>
              <a:gd name="connsiteX8" fmla="*/ 0 w 6490800"/>
              <a:gd name="connsiteY8" fmla="*/ 0 h 4726800"/>
              <a:gd name="connsiteX9" fmla="*/ 0 w 6490800"/>
              <a:gd name="connsiteY9" fmla="*/ 4726800 h 47268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90800" h="4726800">
                <a:moveTo>
                  <a:pt x="0" y="4726800"/>
                </a:moveTo>
                <a:lnTo>
                  <a:pt x="6490800" y="4726800"/>
                </a:lnTo>
                <a:lnTo>
                  <a:pt x="3454035" y="2515334"/>
                </a:lnTo>
                <a:lnTo>
                  <a:pt x="3425163" y="2556009"/>
                </a:lnTo>
                <a:cubicBezTo>
                  <a:pt x="3230253" y="2804816"/>
                  <a:pt x="2935283" y="2963405"/>
                  <a:pt x="2605153" y="2963405"/>
                </a:cubicBezTo>
                <a:cubicBezTo>
                  <a:pt x="2018255" y="2963405"/>
                  <a:pt x="1542480" y="2462186"/>
                  <a:pt x="1542480" y="1843900"/>
                </a:cubicBezTo>
                <a:cubicBezTo>
                  <a:pt x="1542480" y="1650686"/>
                  <a:pt x="1588942" y="1468904"/>
                  <a:pt x="1670739" y="1310277"/>
                </a:cubicBezTo>
                <a:lnTo>
                  <a:pt x="1708749" y="1244364"/>
                </a:lnTo>
                <a:lnTo>
                  <a:pt x="0" y="0"/>
                </a:lnTo>
                <a:lnTo>
                  <a:pt x="0" y="4726800"/>
                </a:lnTo>
                <a:close/>
              </a:path>
            </a:pathLst>
          </a:custGeom>
          <a:solidFill>
            <a:srgbClr val="327DFA">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Times New Roman" panose="02020603050405020304" pitchFamily="18" charset="0"/>
              <a:cs typeface="Times New Roman" panose="02020603050405020304" pitchFamily="18" charset="0"/>
            </a:endParaRPr>
          </a:p>
        </p:txBody>
      </p:sp>
      <p:cxnSp>
        <p:nvCxnSpPr>
          <p:cNvPr id="22" name="直接连接符 21">
            <a:extLst>
              <a:ext uri="{FF2B5EF4-FFF2-40B4-BE49-F238E27FC236}">
                <a16:creationId xmlns:a16="http://schemas.microsoft.com/office/drawing/2014/main" xmlns="" id="{D5F07BC6-C73B-AEB4-EA46-C602147F6ADA}"/>
              </a:ext>
            </a:extLst>
          </p:cNvPr>
          <p:cNvCxnSpPr/>
          <p:nvPr/>
        </p:nvCxnSpPr>
        <p:spPr>
          <a:xfrm>
            <a:off x="8824686" y="3144746"/>
            <a:ext cx="537029" cy="0"/>
          </a:xfrm>
          <a:prstGeom prst="line">
            <a:avLst/>
          </a:prstGeom>
          <a:ln w="317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6593023"/>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2A5A611E-B970-04A0-058F-73602C27BC1E}"/>
              </a:ext>
            </a:extLst>
          </p:cNvPr>
          <p:cNvSpPr txBox="1"/>
          <p:nvPr/>
        </p:nvSpPr>
        <p:spPr>
          <a:xfrm>
            <a:off x="660400" y="1544694"/>
            <a:ext cx="10858500" cy="465364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icy wind screamed across the empty street and it was an unusually quiet day in the emergency room on December twenty-fifth. Quiet, that is, except for the nurses who were standing around the nurses’ station complaining about having to work on Christmas Day — a time when people were supposed to be spending time with their families, exchanging gifts and wishes.</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I was the guiding nurse that day and had just done the cleanup in the waiting room. Since there were no patients waiting to be seen at the time, I returned to the nurses’ station for a cup of hot coffee that someone had brought in for Christmas. Just then, a colleague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同事</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came back and told me I had five patients waiting to be evaluated.</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I was surprised, “Five, how did I get five; I was just out there and no one was in the waiting room.”</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“Well, there are five signed in.”</a:t>
            </a:r>
          </a:p>
        </p:txBody>
      </p:sp>
      <p:sp>
        <p:nvSpPr>
          <p:cNvPr id="3" name="圆角矩形 3">
            <a:extLst>
              <a:ext uri="{FF2B5EF4-FFF2-40B4-BE49-F238E27FC236}">
                <a16:creationId xmlns:a16="http://schemas.microsoft.com/office/drawing/2014/main" xmlns="" id="{8E65F2E7-218D-3963-5E90-81A49DF965C7}"/>
              </a:ext>
            </a:extLst>
          </p:cNvPr>
          <p:cNvSpPr/>
          <p:nvPr/>
        </p:nvSpPr>
        <p:spPr>
          <a:xfrm>
            <a:off x="3750700" y="852319"/>
            <a:ext cx="4716000" cy="540000"/>
          </a:xfrm>
          <a:prstGeom prst="roundRect">
            <a:avLst/>
          </a:prstGeom>
          <a:solidFill>
            <a:srgbClr val="327DFA"/>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2400" b="1">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A Christmas Visit</a:t>
            </a:r>
          </a:p>
        </p:txBody>
      </p:sp>
    </p:spTree>
    <p:extLst>
      <p:ext uri="{BB962C8B-B14F-4D97-AF65-F5344CB8AC3E}">
        <p14:creationId xmlns:p14="http://schemas.microsoft.com/office/powerpoint/2010/main" val="274085902"/>
      </p:ext>
    </p:extLst>
  </p:cSld>
  <p:clrMapOvr>
    <a:masterClrMapping/>
  </p:clrMapOvr>
  <p:transition spd="slow"/>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2A5A611E-B970-04A0-058F-73602C27BC1E}"/>
              </a:ext>
            </a:extLst>
          </p:cNvPr>
          <p:cNvSpPr txBox="1"/>
          <p:nvPr/>
        </p:nvSpPr>
        <p:spPr>
          <a:xfrm>
            <a:off x="660400" y="1544694"/>
            <a:ext cx="10858500" cy="424731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So I went straight out and called the first name. Five bodies showed up at my guiding desk, a pale short woman and four small children in old clothing.</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“Are you all sick?” I asked with doubt.</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“Yes,” she said weakly and lowered her head.</a:t>
            </a:r>
          </a:p>
          <a:p>
            <a:pPr indent="457200" algn="just">
              <a:lnSpc>
                <a:spcPct val="150000"/>
              </a:lnSpc>
            </a:pPr>
            <a:r>
              <a:rPr lang="en-US" altLang="zh-CN" sz="2000" spc="-1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“Okay,” I replied, still doubtful. “Who’s first?” One by one they sat down, and I asked the usual beginning questions. When it came to the descriptions of their symptoms (</a:t>
            </a:r>
            <a:r>
              <a:rPr lang="zh-CN" altLang="en-US" sz="2000" spc="-1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症状</a:t>
            </a:r>
            <a:r>
              <a:rPr lang="en-US" altLang="zh-CN" sz="2000" spc="-1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things got a little confusing. Two of the children had headaches, but the headaches weren’t accompanied by the normal body language of holding the head or trying to keep it still. Two children had earaches, but only one could tell me which ear was affected. The mother complained of a cough, but seemed to work to produce it.</a:t>
            </a:r>
          </a:p>
        </p:txBody>
      </p:sp>
      <p:sp>
        <p:nvSpPr>
          <p:cNvPr id="4" name="圆角矩形 3">
            <a:extLst>
              <a:ext uri="{FF2B5EF4-FFF2-40B4-BE49-F238E27FC236}">
                <a16:creationId xmlns:a16="http://schemas.microsoft.com/office/drawing/2014/main" xmlns="" id="{40794DC3-8DCD-1B8E-7F1D-A14EC432834F}"/>
              </a:ext>
            </a:extLst>
          </p:cNvPr>
          <p:cNvSpPr/>
          <p:nvPr/>
        </p:nvSpPr>
        <p:spPr>
          <a:xfrm>
            <a:off x="3750700" y="852319"/>
            <a:ext cx="4716000" cy="540000"/>
          </a:xfrm>
          <a:prstGeom prst="roundRect">
            <a:avLst/>
          </a:prstGeom>
          <a:solidFill>
            <a:srgbClr val="327DFA"/>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2400" b="1">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A Christmas Visit</a:t>
            </a:r>
          </a:p>
        </p:txBody>
      </p:sp>
    </p:spTree>
    <p:extLst>
      <p:ext uri="{BB962C8B-B14F-4D97-AF65-F5344CB8AC3E}">
        <p14:creationId xmlns:p14="http://schemas.microsoft.com/office/powerpoint/2010/main" val="3446918845"/>
      </p:ext>
    </p:extLst>
  </p:cSld>
  <p:clrMapOvr>
    <a:masterClrMapping/>
  </p:clrMapOvr>
  <p:transition spd="slow"/>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2A5A611E-B970-04A0-058F-73602C27BC1E}"/>
              </a:ext>
            </a:extLst>
          </p:cNvPr>
          <p:cNvSpPr txBox="1"/>
          <p:nvPr/>
        </p:nvSpPr>
        <p:spPr>
          <a:xfrm>
            <a:off x="660400" y="1425944"/>
            <a:ext cx="10858500" cy="517064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Something was wrong with the picture. Our hospital policy, however, was not to turn away any patient, so we would see them. When I explained to the mother that it might be a little while before a doctor could see her because there were several more serious patients, she responded, “Take your time; it’s warm in here and there is a Christmas tree.”</a:t>
            </a:r>
          </a:p>
          <a:p>
            <a:pPr indent="4572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续写要求：</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续写词数应为</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150</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左右； </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请按如下格式在答题卡的相应位置作答。</a:t>
            </a:r>
          </a:p>
          <a:p>
            <a:pPr indent="457200" algn="just">
              <a:lnSpc>
                <a:spcPct val="150000"/>
              </a:lnSpc>
            </a:pPr>
            <a:r>
              <a:rPr lang="en-US" altLang="zh-CN" sz="2000" i="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Then the mother turned and, with a smile, settled her children in the waiting room. </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a:t>
            </a:r>
          </a:p>
          <a:p>
            <a:pPr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____________________________________________________________________________________</a:t>
            </a:r>
          </a:p>
          <a:p>
            <a:pPr indent="457200" algn="just">
              <a:lnSpc>
                <a:spcPct val="150000"/>
              </a:lnSpc>
            </a:pPr>
            <a:r>
              <a:rPr lang="en-US" altLang="zh-CN" sz="2000" i="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nurses, complaining about having to work at Christmas time, started to feel sympathetic for the homeless family. </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a:t>
            </a:r>
          </a:p>
        </p:txBody>
      </p:sp>
      <p:sp>
        <p:nvSpPr>
          <p:cNvPr id="4" name="圆角矩形 3">
            <a:extLst>
              <a:ext uri="{FF2B5EF4-FFF2-40B4-BE49-F238E27FC236}">
                <a16:creationId xmlns:a16="http://schemas.microsoft.com/office/drawing/2014/main" xmlns="" id="{70E43707-7660-1214-5DAE-E4DE39147311}"/>
              </a:ext>
            </a:extLst>
          </p:cNvPr>
          <p:cNvSpPr/>
          <p:nvPr/>
        </p:nvSpPr>
        <p:spPr>
          <a:xfrm>
            <a:off x="3750700" y="852319"/>
            <a:ext cx="4716000" cy="540000"/>
          </a:xfrm>
          <a:prstGeom prst="roundRect">
            <a:avLst/>
          </a:prstGeom>
          <a:solidFill>
            <a:srgbClr val="327DFA"/>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2400" b="1">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A Christmas Visit</a:t>
            </a:r>
          </a:p>
        </p:txBody>
      </p:sp>
    </p:spTree>
    <p:extLst>
      <p:ext uri="{BB962C8B-B14F-4D97-AF65-F5344CB8AC3E}">
        <p14:creationId xmlns:p14="http://schemas.microsoft.com/office/powerpoint/2010/main" val="3564986486"/>
      </p:ext>
    </p:extLst>
  </p:cSld>
  <p:clrMapOvr>
    <a:masterClrMapping/>
  </p:clrMapOvr>
  <p:transition spd="slow"/>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2A5A611E-B970-04A0-058F-73602C27BC1E}"/>
              </a:ext>
            </a:extLst>
          </p:cNvPr>
          <p:cNvSpPr txBox="1"/>
          <p:nvPr/>
        </p:nvSpPr>
        <p:spPr>
          <a:xfrm>
            <a:off x="1346200" y="1544694"/>
            <a:ext cx="3848100" cy="307629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 except for</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 complain about/of</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3. be supposed to  </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4. sign in	</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5. turn away</a:t>
            </a:r>
          </a:p>
        </p:txBody>
      </p:sp>
      <p:sp>
        <p:nvSpPr>
          <p:cNvPr id="5" name="文本框 4">
            <a:extLst>
              <a:ext uri="{FF2B5EF4-FFF2-40B4-BE49-F238E27FC236}">
                <a16:creationId xmlns:a16="http://schemas.microsoft.com/office/drawing/2014/main" xmlns="" id="{F4D49D91-F113-4095-FE15-C6B72E739579}"/>
              </a:ext>
            </a:extLst>
          </p:cNvPr>
          <p:cNvSpPr txBox="1"/>
          <p:nvPr/>
        </p:nvSpPr>
        <p:spPr>
          <a:xfrm>
            <a:off x="660400" y="1055914"/>
            <a:ext cx="60960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zh-CN"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（一）找出词块对应的中文含义并连线</a:t>
            </a:r>
            <a:endParaRPr lang="zh-CN" altLang="zh-CN" b="1"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 name="文本框 5">
            <a:extLst>
              <a:ext uri="{FF2B5EF4-FFF2-40B4-BE49-F238E27FC236}">
                <a16:creationId xmlns:a16="http://schemas.microsoft.com/office/drawing/2014/main" xmlns="" id="{FC11C844-A55F-D254-FADA-994CAF792CE2}"/>
              </a:ext>
            </a:extLst>
          </p:cNvPr>
          <p:cNvSpPr txBox="1"/>
          <p:nvPr/>
        </p:nvSpPr>
        <p:spPr>
          <a:xfrm>
            <a:off x="6689750" y="1544694"/>
            <a:ext cx="4191000" cy="307321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应该</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B.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抱怨</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C.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签到；登记</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D.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不准</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入内</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E.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除了</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以外</a:t>
            </a:r>
          </a:p>
        </p:txBody>
      </p:sp>
      <p:cxnSp>
        <p:nvCxnSpPr>
          <p:cNvPr id="4" name="直接连接符 3">
            <a:extLst>
              <a:ext uri="{FF2B5EF4-FFF2-40B4-BE49-F238E27FC236}">
                <a16:creationId xmlns:a16="http://schemas.microsoft.com/office/drawing/2014/main" xmlns="" id="{BEA0B3A4-9A98-DD34-DB8D-69A628087392}"/>
              </a:ext>
            </a:extLst>
          </p:cNvPr>
          <p:cNvCxnSpPr/>
          <p:nvPr/>
        </p:nvCxnSpPr>
        <p:spPr>
          <a:xfrm>
            <a:off x="2797791" y="1983475"/>
            <a:ext cx="3891959" cy="2424752"/>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直接连接符 7">
            <a:extLst>
              <a:ext uri="{FF2B5EF4-FFF2-40B4-BE49-F238E27FC236}">
                <a16:creationId xmlns:a16="http://schemas.microsoft.com/office/drawing/2014/main" xmlns="" id="{CAC8C637-BB57-421F-AD2D-17D186A0E8D5}"/>
              </a:ext>
            </a:extLst>
          </p:cNvPr>
          <p:cNvCxnSpPr/>
          <p:nvPr/>
        </p:nvCxnSpPr>
        <p:spPr>
          <a:xfrm>
            <a:off x="3598223" y="2586251"/>
            <a:ext cx="3091527" cy="0"/>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直接连接符 9">
            <a:extLst>
              <a:ext uri="{FF2B5EF4-FFF2-40B4-BE49-F238E27FC236}">
                <a16:creationId xmlns:a16="http://schemas.microsoft.com/office/drawing/2014/main" xmlns="" id="{8993CB9C-65B5-85E0-591C-C55139A79F51}"/>
              </a:ext>
            </a:extLst>
          </p:cNvPr>
          <p:cNvCxnSpPr/>
          <p:nvPr/>
        </p:nvCxnSpPr>
        <p:spPr>
          <a:xfrm flipV="1">
            <a:off x="3270250" y="1983475"/>
            <a:ext cx="3419500" cy="1205552"/>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直接连接符 11">
            <a:extLst>
              <a:ext uri="{FF2B5EF4-FFF2-40B4-BE49-F238E27FC236}">
                <a16:creationId xmlns:a16="http://schemas.microsoft.com/office/drawing/2014/main" xmlns="" id="{1BB841B7-E627-1973-FF77-2B6343707A52}"/>
              </a:ext>
            </a:extLst>
          </p:cNvPr>
          <p:cNvCxnSpPr/>
          <p:nvPr/>
        </p:nvCxnSpPr>
        <p:spPr>
          <a:xfrm flipV="1">
            <a:off x="2415654" y="3195851"/>
            <a:ext cx="4274096" cy="625522"/>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 name="直接连接符 13">
            <a:extLst>
              <a:ext uri="{FF2B5EF4-FFF2-40B4-BE49-F238E27FC236}">
                <a16:creationId xmlns:a16="http://schemas.microsoft.com/office/drawing/2014/main" xmlns="" id="{F4D7A8BF-6911-FDA0-81DF-EFCC91D1DEB2}"/>
              </a:ext>
            </a:extLst>
          </p:cNvPr>
          <p:cNvCxnSpPr/>
          <p:nvPr/>
        </p:nvCxnSpPr>
        <p:spPr>
          <a:xfrm flipV="1">
            <a:off x="2707574" y="3821373"/>
            <a:ext cx="3982176" cy="586854"/>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0992424"/>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框 4">
            <a:extLst>
              <a:ext uri="{FF2B5EF4-FFF2-40B4-BE49-F238E27FC236}">
                <a16:creationId xmlns:a16="http://schemas.microsoft.com/office/drawing/2014/main" xmlns="" id="{F4D49D91-F113-4095-FE15-C6B72E739579}"/>
              </a:ext>
            </a:extLst>
          </p:cNvPr>
          <p:cNvSpPr txBox="1"/>
          <p:nvPr/>
        </p:nvSpPr>
        <p:spPr>
          <a:xfrm>
            <a:off x="660400" y="1055914"/>
            <a:ext cx="60960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（二）概括原文故事情节</a:t>
            </a:r>
            <a:endParaRPr lang="zh-CN" altLang="zh-CN" b="1"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7" name="文本框 6">
            <a:extLst>
              <a:ext uri="{FF2B5EF4-FFF2-40B4-BE49-F238E27FC236}">
                <a16:creationId xmlns:a16="http://schemas.microsoft.com/office/drawing/2014/main" xmlns="" id="{A417E47E-7D0C-D2A4-817F-1127573341E8}"/>
              </a:ext>
            </a:extLst>
          </p:cNvPr>
          <p:cNvSpPr txBox="1"/>
          <p:nvPr/>
        </p:nvSpPr>
        <p:spPr>
          <a:xfrm>
            <a:off x="660400" y="1544694"/>
            <a:ext cx="10858500" cy="378565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It was a cold day on Christmas. The nurses in the emergency room were (1) __________ (complain) about having to work that day. Since there were no patients waiting to be seen at the time, I, as the guiding nurse, (2) ________ (return) to the nurses’ station for a cup of hot coffee. Then a colleague came back and told me that I had five patients waiting to be evaluated. I was (3) ________ (surprise), but still went straight out and called the first name. A pale short woman and four small children in old clothing (4) ________ (show) up. When I asked the usual questions about their (5) ________ (symptom), things got a little confusing. They seemed (6) ________ (pretend) to be sick. So I (7) ________ (explain) to the mother that it might be a while before a doctor could see her, and she said it was OK.</a:t>
            </a:r>
          </a:p>
        </p:txBody>
      </p:sp>
      <p:sp>
        <p:nvSpPr>
          <p:cNvPr id="4" name="文本框 3">
            <a:extLst>
              <a:ext uri="{FF2B5EF4-FFF2-40B4-BE49-F238E27FC236}">
                <a16:creationId xmlns:a16="http://schemas.microsoft.com/office/drawing/2014/main" xmlns="" id="{39B1DEE0-687C-B3D5-F6B6-0F4A89632962}"/>
              </a:ext>
            </a:extLst>
          </p:cNvPr>
          <p:cNvSpPr txBox="1"/>
          <p:nvPr/>
        </p:nvSpPr>
        <p:spPr>
          <a:xfrm>
            <a:off x="8862981" y="1632964"/>
            <a:ext cx="1492313"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complaining</a:t>
            </a:r>
          </a:p>
        </p:txBody>
      </p:sp>
      <p:sp>
        <p:nvSpPr>
          <p:cNvPr id="6" name="文本框 5">
            <a:extLst>
              <a:ext uri="{FF2B5EF4-FFF2-40B4-BE49-F238E27FC236}">
                <a16:creationId xmlns:a16="http://schemas.microsoft.com/office/drawing/2014/main" xmlns="" id="{C55C0246-9D6E-9303-4723-FE3EC6E08EAD}"/>
              </a:ext>
            </a:extLst>
          </p:cNvPr>
          <p:cNvSpPr txBox="1"/>
          <p:nvPr/>
        </p:nvSpPr>
        <p:spPr>
          <a:xfrm>
            <a:off x="2385899" y="2540086"/>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returned</a:t>
            </a:r>
          </a:p>
        </p:txBody>
      </p:sp>
      <p:sp>
        <p:nvSpPr>
          <p:cNvPr id="8" name="文本框 7">
            <a:extLst>
              <a:ext uri="{FF2B5EF4-FFF2-40B4-BE49-F238E27FC236}">
                <a16:creationId xmlns:a16="http://schemas.microsoft.com/office/drawing/2014/main" xmlns="" id="{26AB8190-AE0A-5D79-FE96-F628B8263B04}"/>
              </a:ext>
            </a:extLst>
          </p:cNvPr>
          <p:cNvSpPr txBox="1"/>
          <p:nvPr/>
        </p:nvSpPr>
        <p:spPr>
          <a:xfrm>
            <a:off x="8223594" y="2997867"/>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surprised</a:t>
            </a:r>
          </a:p>
        </p:txBody>
      </p:sp>
      <p:sp>
        <p:nvSpPr>
          <p:cNvPr id="9" name="文本框 8">
            <a:extLst>
              <a:ext uri="{FF2B5EF4-FFF2-40B4-BE49-F238E27FC236}">
                <a16:creationId xmlns:a16="http://schemas.microsoft.com/office/drawing/2014/main" xmlns="" id="{4E7C656E-51F3-3EBF-45C6-F2D412C34C58}"/>
              </a:ext>
            </a:extLst>
          </p:cNvPr>
          <p:cNvSpPr txBox="1"/>
          <p:nvPr/>
        </p:nvSpPr>
        <p:spPr>
          <a:xfrm>
            <a:off x="529775" y="3913851"/>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showed</a:t>
            </a:r>
          </a:p>
        </p:txBody>
      </p:sp>
      <p:sp>
        <p:nvSpPr>
          <p:cNvPr id="10" name="文本框 9">
            <a:extLst>
              <a:ext uri="{FF2B5EF4-FFF2-40B4-BE49-F238E27FC236}">
                <a16:creationId xmlns:a16="http://schemas.microsoft.com/office/drawing/2014/main" xmlns="" id="{828C315B-984B-1958-2E6C-766E6B85960B}"/>
              </a:ext>
            </a:extLst>
          </p:cNvPr>
          <p:cNvSpPr txBox="1"/>
          <p:nvPr/>
        </p:nvSpPr>
        <p:spPr>
          <a:xfrm>
            <a:off x="7838323" y="3913851"/>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symptoms</a:t>
            </a:r>
          </a:p>
        </p:txBody>
      </p:sp>
      <p:sp>
        <p:nvSpPr>
          <p:cNvPr id="11" name="文本框 9">
            <a:extLst>
              <a:ext uri="{FF2B5EF4-FFF2-40B4-BE49-F238E27FC236}">
                <a16:creationId xmlns:a16="http://schemas.microsoft.com/office/drawing/2014/main" xmlns="" id="{828C315B-984B-1958-2E6C-766E6B85960B}"/>
              </a:ext>
            </a:extLst>
          </p:cNvPr>
          <p:cNvSpPr txBox="1"/>
          <p:nvPr/>
        </p:nvSpPr>
        <p:spPr>
          <a:xfrm>
            <a:off x="4279600" y="4371361"/>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to pretend</a:t>
            </a:r>
          </a:p>
        </p:txBody>
      </p:sp>
      <p:sp>
        <p:nvSpPr>
          <p:cNvPr id="12" name="文本框 9">
            <a:extLst>
              <a:ext uri="{FF2B5EF4-FFF2-40B4-BE49-F238E27FC236}">
                <a16:creationId xmlns:a16="http://schemas.microsoft.com/office/drawing/2014/main" xmlns="" id="{828C315B-984B-1958-2E6C-766E6B85960B}"/>
              </a:ext>
            </a:extLst>
          </p:cNvPr>
          <p:cNvSpPr txBox="1"/>
          <p:nvPr/>
        </p:nvSpPr>
        <p:spPr>
          <a:xfrm>
            <a:off x="8481277" y="4369229"/>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explained</a:t>
            </a:r>
          </a:p>
        </p:txBody>
      </p:sp>
    </p:spTree>
    <p:extLst>
      <p:ext uri="{BB962C8B-B14F-4D97-AF65-F5344CB8AC3E}">
        <p14:creationId xmlns:p14="http://schemas.microsoft.com/office/powerpoint/2010/main" val="96931340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P spid="10" grpId="0"/>
      <p:bldP spid="11" grpId="0"/>
      <p:bldP spid="1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 name="图片 8">
            <a:extLst>
              <a:ext uri="{FF2B5EF4-FFF2-40B4-BE49-F238E27FC236}">
                <a16:creationId xmlns:a16="http://schemas.microsoft.com/office/drawing/2014/main" xmlns="" id="{83A078B0-A884-A87D-FE49-3F84A8CB5E63}"/>
              </a:ext>
            </a:extLst>
          </p:cNvPr>
          <p:cNvPicPr>
            <a:picLocks noChangeAspect="1"/>
          </p:cNvPicPr>
          <p:nvPr/>
        </p:nvPicPr>
        <p:blipFill>
          <a:blip r:embed="rId2"/>
          <a:stretch>
            <a:fillRect/>
          </a:stretch>
        </p:blipFill>
        <p:spPr>
          <a:xfrm>
            <a:off x="427752" y="1455881"/>
            <a:ext cx="7386845" cy="4289136"/>
          </a:xfrm>
          <a:prstGeom prst="rect">
            <a:avLst/>
          </a:prstGeom>
        </p:spPr>
      </p:pic>
    </p:spTree>
    <p:custDataLst>
      <p:tags r:id="rId3"/>
    </p:custDataLst>
    <p:extLst>
      <p:ext uri="{BB962C8B-B14F-4D97-AF65-F5344CB8AC3E}">
        <p14:creationId xmlns:p14="http://schemas.microsoft.com/office/powerpoint/2010/main" val="687474276"/>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0960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（一）语篇表达意图（</a:t>
            </a:r>
            <a:r>
              <a:rPr lang="en-US" altLang="zh-CN"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why</a:t>
            </a:r>
            <a:r>
              <a:rPr lang="zh-CN" altLang="en-US"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故事主题</a:t>
            </a:r>
            <a:endParaRPr lang="zh-CN" altLang="zh-CN" b="1"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2D202CBD-9759-CD4A-DC66-1C8C2E60392C}"/>
              </a:ext>
            </a:extLst>
          </p:cNvPr>
          <p:cNvSpPr txBox="1"/>
          <p:nvPr/>
        </p:nvSpPr>
        <p:spPr>
          <a:xfrm>
            <a:off x="660400" y="1544694"/>
            <a:ext cx="10858500" cy="178510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600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阅读材料，找出最能体现故事主题的两个词。</a:t>
            </a:r>
          </a:p>
          <a:p>
            <a:pPr indent="360000"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warmth 		② celebration 		③ friendship</a:t>
            </a:r>
          </a:p>
          <a:p>
            <a:pPr indent="360000"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④ understanding 	⑤ love 			⑥ responsibility</a:t>
            </a:r>
          </a:p>
        </p:txBody>
      </p:sp>
      <p:sp>
        <p:nvSpPr>
          <p:cNvPr id="4" name="iconfont-1043-169336">
            <a:extLst>
              <a:ext uri="{FF2B5EF4-FFF2-40B4-BE49-F238E27FC236}">
                <a16:creationId xmlns:a16="http://schemas.microsoft.com/office/drawing/2014/main" xmlns="" id="{7581AFF3-D30F-E4D8-B7CE-880B9B7A5114}"/>
              </a:ext>
            </a:extLst>
          </p:cNvPr>
          <p:cNvSpPr/>
          <p:nvPr/>
        </p:nvSpPr>
        <p:spPr>
          <a:xfrm>
            <a:off x="3471315" y="2856584"/>
            <a:ext cx="450419" cy="44946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5" name="iconfont-1043-169336">
            <a:extLst>
              <a:ext uri="{FF2B5EF4-FFF2-40B4-BE49-F238E27FC236}">
                <a16:creationId xmlns:a16="http://schemas.microsoft.com/office/drawing/2014/main" xmlns="" id="{E9C53798-CBF8-8E04-85C8-7D248EEC235C}"/>
              </a:ext>
            </a:extLst>
          </p:cNvPr>
          <p:cNvSpPr/>
          <p:nvPr/>
        </p:nvSpPr>
        <p:spPr>
          <a:xfrm>
            <a:off x="1069031" y="2245929"/>
            <a:ext cx="450419" cy="44946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Tree>
    <p:custDataLst>
      <p:tags r:id="rId2"/>
    </p:custDataLst>
    <p:extLst>
      <p:ext uri="{BB962C8B-B14F-4D97-AF65-F5344CB8AC3E}">
        <p14:creationId xmlns:p14="http://schemas.microsoft.com/office/powerpoint/2010/main" val="89503922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xmlns="" id="{2D202CBD-9759-CD4A-DC66-1C8C2E60392C}"/>
              </a:ext>
            </a:extLst>
          </p:cNvPr>
          <p:cNvSpPr txBox="1"/>
          <p:nvPr/>
        </p:nvSpPr>
        <p:spPr>
          <a:xfrm>
            <a:off x="660400" y="2005260"/>
            <a:ext cx="10858500" cy="240065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冲突：</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 _____________________________________________________________</a:t>
            </a:r>
            <a:endPar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endParaRPr>
          </a:p>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   ↓</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行动：</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_____________________________________________________________</a:t>
            </a:r>
          </a:p>
          <a:p>
            <a:pPr indent="360000" algn="just">
              <a:lnSpc>
                <a:spcPct val="150000"/>
              </a:lnSpc>
            </a:pP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   ↓</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解决：</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_____________________________________________________________</a:t>
            </a:r>
          </a:p>
        </p:txBody>
      </p:sp>
      <p:sp>
        <p:nvSpPr>
          <p:cNvPr id="12" name="文本框 11">
            <a:extLst>
              <a:ext uri="{FF2B5EF4-FFF2-40B4-BE49-F238E27FC236}">
                <a16:creationId xmlns:a16="http://schemas.microsoft.com/office/drawing/2014/main" xmlns="" id="{8A8FEDC1-DD78-8453-CC82-C71F414F0070}"/>
              </a:ext>
            </a:extLst>
          </p:cNvPr>
          <p:cNvSpPr txBox="1"/>
          <p:nvPr/>
        </p:nvSpPr>
        <p:spPr>
          <a:xfrm>
            <a:off x="660400" y="1397299"/>
            <a:ext cx="2750457" cy="5041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1</a:t>
            </a: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）情节结构</a:t>
            </a:r>
          </a:p>
        </p:txBody>
      </p:sp>
      <p:sp>
        <p:nvSpPr>
          <p:cNvPr id="10" name="文本框 9">
            <a:extLst>
              <a:ext uri="{FF2B5EF4-FFF2-40B4-BE49-F238E27FC236}">
                <a16:creationId xmlns:a16="http://schemas.microsoft.com/office/drawing/2014/main" xmlns="" id="{1FE3BB36-D9F2-AE11-442F-A8CABFCB38B1}"/>
              </a:ext>
            </a:extLst>
          </p:cNvPr>
          <p:cNvSpPr txBox="1"/>
          <p:nvPr/>
        </p:nvSpPr>
        <p:spPr>
          <a:xfrm>
            <a:off x="1841499" y="2092741"/>
            <a:ext cx="7821115"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在寒冷的圣诞节，无家可归的妈妈带着孩子装病，到医院来躲避寒风。</a:t>
            </a:r>
          </a:p>
        </p:txBody>
      </p:sp>
      <p:sp>
        <p:nvSpPr>
          <p:cNvPr id="7" name="文本框 12">
            <a:extLst>
              <a:ext uri="{FF2B5EF4-FFF2-40B4-BE49-F238E27FC236}">
                <a16:creationId xmlns:a16="http://schemas.microsoft.com/office/drawing/2014/main" xmlns="" id="{34E94A8A-62B0-C0EE-85D6-D31DD56DE2F3}"/>
              </a:ext>
            </a:extLst>
          </p:cNvPr>
          <p:cNvSpPr txBox="1"/>
          <p:nvPr/>
        </p:nvSpPr>
        <p:spPr>
          <a:xfrm>
            <a:off x="695324" y="2660183"/>
            <a:ext cx="10823575" cy="2862322"/>
          </a:xfrm>
          <a:prstGeom prst="rect">
            <a:avLst/>
          </a:prstGeom>
          <a:solidFill>
            <a:schemeClr val="bg1"/>
          </a:solidFill>
          <a:ln>
            <a:solidFill>
              <a:schemeClr val="accent2"/>
            </a:solidFill>
          </a:ln>
          <a:effectLst>
            <a:outerShdw blurRad="50800" dist="38100" dir="2700000" algn="tl" rotWithShape="0">
              <a:prstClr val="black">
                <a:alpha val="40000"/>
              </a:prstClr>
            </a:outerShdw>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b="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icy wind screamed across the empty street </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and it was an unusually quiet day in the emergency room </a:t>
            </a:r>
            <a:r>
              <a:rPr lang="en-US" altLang="zh-CN" sz="2000" b="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on December twenty-fifth</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p>
          <a:p>
            <a:pPr indent="457200" algn="just">
              <a:lnSpc>
                <a:spcPct val="150000"/>
              </a:lnSpc>
            </a:pPr>
            <a:r>
              <a:rPr lang="en-US" altLang="zh-CN" sz="2000" spc="-5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Five bodies showed up at my guiding desk, </a:t>
            </a:r>
            <a:r>
              <a:rPr lang="en-US" altLang="zh-CN" sz="2000" b="1" spc="-50">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 pale short woman and four small children in old clothing</a:t>
            </a:r>
            <a:r>
              <a:rPr lang="en-US" altLang="zh-CN" sz="2000" spc="-5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Two of the children had headaches, but </a:t>
            </a:r>
            <a:r>
              <a:rPr lang="en-US" altLang="zh-CN" sz="2000" b="1" spc="-50">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headaches weren’t accompanied by the normal body language</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of holding the head or trying to keep it still. </a:t>
            </a:r>
            <a:r>
              <a:rPr lang="en-US" altLang="zh-CN" sz="2000" b="1" spc="-50">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Two children had earaches, but only one could tell me which ear was affected</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The mother complained of a cough, but seemed to </a:t>
            </a:r>
            <a:r>
              <a:rPr lang="en-US" altLang="zh-CN" sz="2000" b="1" spc="-50">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work to produce it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p>
        </p:txBody>
      </p:sp>
    </p:spTree>
    <p:extLst>
      <p:ext uri="{BB962C8B-B14F-4D97-AF65-F5344CB8AC3E}">
        <p14:creationId xmlns:p14="http://schemas.microsoft.com/office/powerpoint/2010/main" val="20715020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7"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圆角 3">
            <a:extLst>
              <a:ext uri="{FF2B5EF4-FFF2-40B4-BE49-F238E27FC236}">
                <a16:creationId xmlns:a16="http://schemas.microsoft.com/office/drawing/2014/main" xmlns="" id="{2687F556-5081-B3A1-F9F9-1EDE9D9F4A8F}"/>
              </a:ext>
            </a:extLst>
          </p:cNvPr>
          <p:cNvSpPr/>
          <p:nvPr/>
        </p:nvSpPr>
        <p:spPr>
          <a:xfrm>
            <a:off x="934720" y="2940684"/>
            <a:ext cx="9847580" cy="1532795"/>
          </a:xfrm>
          <a:prstGeom prst="roundRect">
            <a:avLst>
              <a:gd name="adj" fmla="val 11210"/>
            </a:avLst>
          </a:prstGeom>
          <a:solidFill>
            <a:schemeClr val="accent5">
              <a:lumMod val="20000"/>
              <a:lumOff val="80000"/>
            </a:schemeClr>
          </a:solidFill>
          <a:ln w="9525">
            <a:solidFill>
              <a:schemeClr val="accent5"/>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endPar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2D202CBD-9759-CD4A-DC66-1C8C2E60392C}"/>
              </a:ext>
            </a:extLst>
          </p:cNvPr>
          <p:cNvSpPr txBox="1"/>
          <p:nvPr/>
        </p:nvSpPr>
        <p:spPr>
          <a:xfrm>
            <a:off x="660400" y="2005260"/>
            <a:ext cx="10858500" cy="240065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600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冲突：在寒冷的圣诞节，无家可归的妈妈带着孩子装病，到医院来躲避寒风。</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行动：</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a:t>
            </a:r>
          </a:p>
          <a:p>
            <a:pPr indent="3600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解决：</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a:t>
            </a:r>
          </a:p>
        </p:txBody>
      </p:sp>
      <p:sp>
        <p:nvSpPr>
          <p:cNvPr id="5" name="TextBox 175">
            <a:extLst>
              <a:ext uri="{FF2B5EF4-FFF2-40B4-BE49-F238E27FC236}">
                <a16:creationId xmlns:a16="http://schemas.microsoft.com/office/drawing/2014/main" xmlns="" id="{06BCE83E-BC36-0C00-96D6-304BD33FFBA6}"/>
              </a:ext>
            </a:extLst>
          </p:cNvPr>
          <p:cNvSpPr txBox="1"/>
          <p:nvPr/>
        </p:nvSpPr>
        <p:spPr>
          <a:xfrm>
            <a:off x="8978900" y="3474607"/>
            <a:ext cx="1620000" cy="464947"/>
          </a:xfrm>
          <a:prstGeom prst="round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zh-CN" sz="2000" kern="12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续写部分</a:t>
            </a:r>
            <a:endParaRPr lang="zh-CN" sz="28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9" name="文本框 8">
            <a:extLst>
              <a:ext uri="{FF2B5EF4-FFF2-40B4-BE49-F238E27FC236}">
                <a16:creationId xmlns:a16="http://schemas.microsoft.com/office/drawing/2014/main" xmlns="" id="{A31BDA50-F5A8-FB73-1800-96A666A33165}"/>
              </a:ext>
            </a:extLst>
          </p:cNvPr>
          <p:cNvSpPr txBox="1"/>
          <p:nvPr/>
        </p:nvSpPr>
        <p:spPr>
          <a:xfrm>
            <a:off x="1841497" y="2978090"/>
            <a:ext cx="8050647"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“我”让这家人在暖和的候诊室休息，并和同事一起为他们准备礼物 。</a:t>
            </a:r>
          </a:p>
        </p:txBody>
      </p:sp>
      <p:sp>
        <p:nvSpPr>
          <p:cNvPr id="11" name="文本框 10">
            <a:extLst>
              <a:ext uri="{FF2B5EF4-FFF2-40B4-BE49-F238E27FC236}">
                <a16:creationId xmlns:a16="http://schemas.microsoft.com/office/drawing/2014/main" xmlns="" id="{2BE647D3-AF3A-1588-07E1-67D1E7AC25D2}"/>
              </a:ext>
            </a:extLst>
          </p:cNvPr>
          <p:cNvSpPr txBox="1"/>
          <p:nvPr/>
        </p:nvSpPr>
        <p:spPr>
          <a:xfrm>
            <a:off x="1841500" y="3863439"/>
            <a:ext cx="609600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一家人在候诊室度过了温暖快乐的圣诞节。</a:t>
            </a:r>
          </a:p>
        </p:txBody>
      </p:sp>
      <p:sp>
        <p:nvSpPr>
          <p:cNvPr id="12" name="文本框 11">
            <a:extLst>
              <a:ext uri="{FF2B5EF4-FFF2-40B4-BE49-F238E27FC236}">
                <a16:creationId xmlns:a16="http://schemas.microsoft.com/office/drawing/2014/main" xmlns="" id="{8A8FEDC1-DD78-8453-CC82-C71F414F0070}"/>
              </a:ext>
            </a:extLst>
          </p:cNvPr>
          <p:cNvSpPr txBox="1"/>
          <p:nvPr/>
        </p:nvSpPr>
        <p:spPr>
          <a:xfrm>
            <a:off x="660400" y="1397299"/>
            <a:ext cx="2750457"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）情节结构</a:t>
            </a:r>
          </a:p>
        </p:txBody>
      </p:sp>
    </p:spTree>
    <p:extLst>
      <p:ext uri="{BB962C8B-B14F-4D97-AF65-F5344CB8AC3E}">
        <p14:creationId xmlns:p14="http://schemas.microsoft.com/office/powerpoint/2010/main" val="97163239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2D202CBD-9759-CD4A-DC66-1C8C2E60392C}"/>
              </a:ext>
            </a:extLst>
          </p:cNvPr>
          <p:cNvSpPr txBox="1"/>
          <p:nvPr/>
        </p:nvSpPr>
        <p:spPr>
          <a:xfrm>
            <a:off x="660400" y="1397299"/>
            <a:ext cx="2750457"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）情节线索</a:t>
            </a:r>
          </a:p>
        </p:txBody>
      </p:sp>
      <p:grpSp>
        <p:nvGrpSpPr>
          <p:cNvPr id="39" name="组合 38">
            <a:extLst>
              <a:ext uri="{FF2B5EF4-FFF2-40B4-BE49-F238E27FC236}">
                <a16:creationId xmlns:a16="http://schemas.microsoft.com/office/drawing/2014/main" xmlns="" id="{F24C290F-3741-F7FA-E7CA-2572BB1073CC}"/>
              </a:ext>
            </a:extLst>
          </p:cNvPr>
          <p:cNvGrpSpPr/>
          <p:nvPr/>
        </p:nvGrpSpPr>
        <p:grpSpPr>
          <a:xfrm>
            <a:off x="460680" y="1674297"/>
            <a:ext cx="11130424" cy="2820013"/>
            <a:chOff x="41946" y="116581"/>
            <a:chExt cx="6302735" cy="1597304"/>
          </a:xfrm>
        </p:grpSpPr>
        <p:sp>
          <p:nvSpPr>
            <p:cNvPr id="40" name="TextBox 44">
              <a:extLst>
                <a:ext uri="{FF2B5EF4-FFF2-40B4-BE49-F238E27FC236}">
                  <a16:creationId xmlns:a16="http://schemas.microsoft.com/office/drawing/2014/main" xmlns="" id="{B37A33FC-D253-CF27-A9A9-886066410337}"/>
                </a:ext>
              </a:extLst>
            </p:cNvPr>
            <p:cNvSpPr txBox="1"/>
            <p:nvPr/>
          </p:nvSpPr>
          <p:spPr>
            <a:xfrm>
              <a:off x="41946" y="901454"/>
              <a:ext cx="1175385" cy="428212"/>
            </a:xfrm>
            <a:prstGeom prst="roundRect">
              <a:avLst>
                <a:gd name="adj" fmla="val 13371"/>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b="1">
                  <a:solidFill>
                    <a:srgbClr val="000000"/>
                  </a:solidFill>
                  <a:latin typeface="Times New Roman" panose="02020603050405020304" pitchFamily="18" charset="0"/>
                  <a:ea typeface="思源黑体 CN Bold" panose="020b0800000000000000" pitchFamily="34" charset="-122"/>
                  <a:cs typeface="Times New Roman" panose="02020603050405020304" pitchFamily="18" charset="0"/>
                  <a:sym typeface="思源黑体 CN Regular" panose="020b0500000000000000" pitchFamily="34" charset="-122"/>
                </a:rPr>
                <a:t>A Christmas Visit</a:t>
              </a:r>
            </a:p>
          </p:txBody>
        </p:sp>
        <p:sp>
          <p:nvSpPr>
            <p:cNvPr id="41" name="TextBox 45">
              <a:extLst>
                <a:ext uri="{FF2B5EF4-FFF2-40B4-BE49-F238E27FC236}">
                  <a16:creationId xmlns:a16="http://schemas.microsoft.com/office/drawing/2014/main" xmlns="" id="{C80C3A72-D9B9-0692-D9E9-8D450D870663}"/>
                </a:ext>
              </a:extLst>
            </p:cNvPr>
            <p:cNvSpPr txBox="1"/>
            <p:nvPr/>
          </p:nvSpPr>
          <p:spPr>
            <a:xfrm>
              <a:off x="1282442" y="186110"/>
              <a:ext cx="810866" cy="815641"/>
            </a:xfrm>
            <a:prstGeom prst="roundRect">
              <a:avLst>
                <a:gd name="adj" fmla="val 8559"/>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I returned to the nurses’ station for a cup of coffee.</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2" name="TextBox 47">
              <a:extLst>
                <a:ext uri="{FF2B5EF4-FFF2-40B4-BE49-F238E27FC236}">
                  <a16:creationId xmlns:a16="http://schemas.microsoft.com/office/drawing/2014/main" xmlns="" id="{29037525-D072-2FB9-1FF0-95A69F6D0702}"/>
                </a:ext>
              </a:extLst>
            </p:cNvPr>
            <p:cNvSpPr txBox="1"/>
            <p:nvPr/>
          </p:nvSpPr>
          <p:spPr>
            <a:xfrm>
              <a:off x="2205005" y="186109"/>
              <a:ext cx="1080014" cy="815641"/>
            </a:xfrm>
            <a:prstGeom prst="roundRect">
              <a:avLst>
                <a:gd name="adj" fmla="val 5881"/>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 colleague told me that I had five patients waiting to be evaluated.</a:t>
              </a:r>
            </a:p>
          </p:txBody>
        </p:sp>
        <p:sp>
          <p:nvSpPr>
            <p:cNvPr id="43" name="TextBox 48">
              <a:extLst>
                <a:ext uri="{FF2B5EF4-FFF2-40B4-BE49-F238E27FC236}">
                  <a16:creationId xmlns:a16="http://schemas.microsoft.com/office/drawing/2014/main" xmlns="" id="{B60E8FC8-9665-A3DB-F2D3-084EFB0EF410}"/>
                </a:ext>
              </a:extLst>
            </p:cNvPr>
            <p:cNvSpPr txBox="1"/>
            <p:nvPr/>
          </p:nvSpPr>
          <p:spPr>
            <a:xfrm>
              <a:off x="3396716" y="186109"/>
              <a:ext cx="918189" cy="815641"/>
            </a:xfrm>
            <a:prstGeom prst="roundRect">
              <a:avLst>
                <a:gd name="adj" fmla="val 6916"/>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I saw a woman and four children at my guiding desk.</a:t>
              </a:r>
            </a:p>
          </p:txBody>
        </p:sp>
        <p:sp>
          <p:nvSpPr>
            <p:cNvPr id="44" name="TextBox 49">
              <a:extLst>
                <a:ext uri="{FF2B5EF4-FFF2-40B4-BE49-F238E27FC236}">
                  <a16:creationId xmlns:a16="http://schemas.microsoft.com/office/drawing/2014/main" xmlns="" id="{1E969A14-A55A-55EF-D6E4-A4AE8A58049F}"/>
                </a:ext>
              </a:extLst>
            </p:cNvPr>
            <p:cNvSpPr txBox="1"/>
            <p:nvPr/>
          </p:nvSpPr>
          <p:spPr>
            <a:xfrm>
              <a:off x="4426602" y="243375"/>
              <a:ext cx="892641" cy="701108"/>
            </a:xfrm>
            <a:prstGeom prst="roundRect">
              <a:avLst>
                <a:gd name="adj" fmla="val 8203"/>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I asked them questions about their symptoms.</a:t>
              </a:r>
            </a:p>
          </p:txBody>
        </p:sp>
        <p:sp>
          <p:nvSpPr>
            <p:cNvPr id="45" name="TextBox 50">
              <a:extLst>
                <a:ext uri="{FF2B5EF4-FFF2-40B4-BE49-F238E27FC236}">
                  <a16:creationId xmlns:a16="http://schemas.microsoft.com/office/drawing/2014/main" xmlns="" id="{986FEF92-0AFC-01E1-A014-7DA32F80B6FF}"/>
                </a:ext>
              </a:extLst>
            </p:cNvPr>
            <p:cNvSpPr txBox="1"/>
            <p:nvPr/>
          </p:nvSpPr>
          <p:spPr>
            <a:xfrm>
              <a:off x="5430940" y="157142"/>
              <a:ext cx="867538" cy="873576"/>
            </a:xfrm>
            <a:prstGeom prst="roundRect">
              <a:avLst>
                <a:gd name="adj" fmla="val 10792"/>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mother settled her children in the waiting room...</a:t>
              </a:r>
            </a:p>
          </p:txBody>
        </p:sp>
        <p:sp>
          <p:nvSpPr>
            <p:cNvPr id="46" name="TextBox 51">
              <a:extLst>
                <a:ext uri="{FF2B5EF4-FFF2-40B4-BE49-F238E27FC236}">
                  <a16:creationId xmlns:a16="http://schemas.microsoft.com/office/drawing/2014/main" xmlns="" id="{49592C01-E85A-F337-932E-6E27B2E4DD0D}"/>
                </a:ext>
              </a:extLst>
            </p:cNvPr>
            <p:cNvSpPr txBox="1"/>
            <p:nvPr/>
          </p:nvSpPr>
          <p:spPr>
            <a:xfrm>
              <a:off x="1282435" y="1306063"/>
              <a:ext cx="811643" cy="407821"/>
            </a:xfrm>
            <a:prstGeom prst="roundRect">
              <a:avLst>
                <a:gd name="adj" fmla="val 11718"/>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I felt very relaxed.</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7" name="TextBox 52">
              <a:extLst>
                <a:ext uri="{FF2B5EF4-FFF2-40B4-BE49-F238E27FC236}">
                  <a16:creationId xmlns:a16="http://schemas.microsoft.com/office/drawing/2014/main" xmlns="" id="{950574BA-0672-80A5-5EAC-CACAEE458D58}"/>
                </a:ext>
              </a:extLst>
            </p:cNvPr>
            <p:cNvSpPr txBox="1"/>
            <p:nvPr/>
          </p:nvSpPr>
          <p:spPr>
            <a:xfrm>
              <a:off x="2206004" y="1403272"/>
              <a:ext cx="1078987" cy="213402"/>
            </a:xfrm>
            <a:prstGeom prst="roundRect">
              <a:avLst>
                <a:gd name="adj" fmla="val 12539"/>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 </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8" name="TextBox 53">
              <a:extLst>
                <a:ext uri="{FF2B5EF4-FFF2-40B4-BE49-F238E27FC236}">
                  <a16:creationId xmlns:a16="http://schemas.microsoft.com/office/drawing/2014/main" xmlns="" id="{433642E2-6BB3-37C9-5D1C-384F9460AD63}"/>
                </a:ext>
              </a:extLst>
            </p:cNvPr>
            <p:cNvSpPr txBox="1"/>
            <p:nvPr/>
          </p:nvSpPr>
          <p:spPr>
            <a:xfrm>
              <a:off x="3396917" y="1406145"/>
              <a:ext cx="917344" cy="207655"/>
            </a:xfrm>
            <a:prstGeom prst="roundRect">
              <a:avLst>
                <a:gd name="adj" fmla="val 8974"/>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 </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9" name="TextBox 54">
              <a:extLst>
                <a:ext uri="{FF2B5EF4-FFF2-40B4-BE49-F238E27FC236}">
                  <a16:creationId xmlns:a16="http://schemas.microsoft.com/office/drawing/2014/main" xmlns="" id="{5C38B7FA-376B-EDD0-6EF5-C9D360A7AD59}"/>
                </a:ext>
              </a:extLst>
            </p:cNvPr>
            <p:cNvSpPr txBox="1"/>
            <p:nvPr/>
          </p:nvSpPr>
          <p:spPr>
            <a:xfrm>
              <a:off x="4426188" y="1405187"/>
              <a:ext cx="892882" cy="209571"/>
            </a:xfrm>
            <a:prstGeom prst="roundRect">
              <a:avLst>
                <a:gd name="adj" fmla="val 9613"/>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 </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50" name="TextBox 55">
              <a:extLst>
                <a:ext uri="{FF2B5EF4-FFF2-40B4-BE49-F238E27FC236}">
                  <a16:creationId xmlns:a16="http://schemas.microsoft.com/office/drawing/2014/main" xmlns="" id="{0E51925D-75BA-56CC-8BF7-AE2770ACD214}"/>
                </a:ext>
              </a:extLst>
            </p:cNvPr>
            <p:cNvSpPr txBox="1"/>
            <p:nvPr/>
          </p:nvSpPr>
          <p:spPr>
            <a:xfrm>
              <a:off x="5422004" y="1404230"/>
              <a:ext cx="876474" cy="211487"/>
            </a:xfrm>
            <a:prstGeom prst="roundRect">
              <a:avLst>
                <a:gd name="adj" fmla="val 12261"/>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cxnSp>
          <p:nvCxnSpPr>
            <p:cNvPr id="51" name="肘形连接符 154">
              <a:extLst>
                <a:ext uri="{FF2B5EF4-FFF2-40B4-BE49-F238E27FC236}">
                  <a16:creationId xmlns:a16="http://schemas.microsoft.com/office/drawing/2014/main" xmlns="" id="{E097F55B-FA48-F0F1-D4C1-4F56B0F206FC}"/>
                </a:ext>
              </a:extLst>
            </p:cNvPr>
            <p:cNvCxnSpPr>
              <a:stCxn id="40" idx="0"/>
              <a:endCxn id="41" idx="1"/>
            </p:cNvCxnSpPr>
            <p:nvPr/>
          </p:nvCxnSpPr>
          <p:spPr>
            <a:xfrm rot="5400000" flipH="1" flipV="1">
              <a:off x="802278" y="421291"/>
              <a:ext cx="307524" cy="652803"/>
            </a:xfrm>
            <a:prstGeom prst="bentConnector2">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2" name="肘形连接符 155">
              <a:extLst>
                <a:ext uri="{FF2B5EF4-FFF2-40B4-BE49-F238E27FC236}">
                  <a16:creationId xmlns:a16="http://schemas.microsoft.com/office/drawing/2014/main" xmlns="" id="{50504DC3-1A81-62F7-DFCA-EA5993FC3F65}"/>
                </a:ext>
              </a:extLst>
            </p:cNvPr>
            <p:cNvCxnSpPr>
              <a:stCxn id="40" idx="2"/>
              <a:endCxn id="46" idx="1"/>
            </p:cNvCxnSpPr>
            <p:nvPr/>
          </p:nvCxnSpPr>
          <p:spPr>
            <a:xfrm rot="16200000" flipH="1">
              <a:off x="865883" y="1093422"/>
              <a:ext cx="180308" cy="652796"/>
            </a:xfrm>
            <a:prstGeom prst="bentConnector2">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3" name="直接箭头连接符 52">
              <a:extLst>
                <a:ext uri="{FF2B5EF4-FFF2-40B4-BE49-F238E27FC236}">
                  <a16:creationId xmlns:a16="http://schemas.microsoft.com/office/drawing/2014/main" xmlns="" id="{4764D1A7-5E31-1B1B-E1C2-0BBF54BE04F3}"/>
                </a:ext>
              </a:extLst>
            </p:cNvPr>
            <p:cNvCxnSpPr>
              <a:stCxn id="43" idx="3"/>
              <a:endCxn id="44" idx="1"/>
            </p:cNvCxnSpPr>
            <p:nvPr/>
          </p:nvCxnSpPr>
          <p:spPr>
            <a:xfrm flipV="1">
              <a:off x="4314905" y="593929"/>
              <a:ext cx="111697" cy="1"/>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4" name="直接箭头连接符 53">
              <a:extLst>
                <a:ext uri="{FF2B5EF4-FFF2-40B4-BE49-F238E27FC236}">
                  <a16:creationId xmlns:a16="http://schemas.microsoft.com/office/drawing/2014/main" xmlns="" id="{1945821B-CD9C-0956-5E74-9CEB814421B5}"/>
                </a:ext>
              </a:extLst>
            </p:cNvPr>
            <p:cNvCxnSpPr>
              <a:stCxn id="41" idx="3"/>
              <a:endCxn id="42" idx="1"/>
            </p:cNvCxnSpPr>
            <p:nvPr/>
          </p:nvCxnSpPr>
          <p:spPr>
            <a:xfrm flipV="1">
              <a:off x="2093308" y="593929"/>
              <a:ext cx="111697" cy="1"/>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5" name="直接箭头连接符 54">
              <a:extLst>
                <a:ext uri="{FF2B5EF4-FFF2-40B4-BE49-F238E27FC236}">
                  <a16:creationId xmlns:a16="http://schemas.microsoft.com/office/drawing/2014/main" xmlns="" id="{FF1A8213-90D4-53B5-270A-80C6D5310615}"/>
                </a:ext>
              </a:extLst>
            </p:cNvPr>
            <p:cNvCxnSpPr>
              <a:stCxn id="42" idx="3"/>
              <a:endCxn id="43" idx="1"/>
            </p:cNvCxnSpPr>
            <p:nvPr/>
          </p:nvCxnSpPr>
          <p:spPr>
            <a:xfrm>
              <a:off x="3285019" y="593930"/>
              <a:ext cx="111697" cy="0"/>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6" name="直接箭头连接符 55">
              <a:extLst>
                <a:ext uri="{FF2B5EF4-FFF2-40B4-BE49-F238E27FC236}">
                  <a16:creationId xmlns:a16="http://schemas.microsoft.com/office/drawing/2014/main" xmlns="" id="{4DF50F12-9D32-8B29-63E5-3836DEC0B4C4}"/>
                </a:ext>
              </a:extLst>
            </p:cNvPr>
            <p:cNvCxnSpPr>
              <a:stCxn id="44" idx="3"/>
              <a:endCxn id="45" idx="1"/>
            </p:cNvCxnSpPr>
            <p:nvPr/>
          </p:nvCxnSpPr>
          <p:spPr>
            <a:xfrm>
              <a:off x="5319243" y="593929"/>
              <a:ext cx="111697" cy="1"/>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7" name="直接箭头连接符 56">
              <a:extLst>
                <a:ext uri="{FF2B5EF4-FFF2-40B4-BE49-F238E27FC236}">
                  <a16:creationId xmlns:a16="http://schemas.microsoft.com/office/drawing/2014/main" xmlns="" id="{C4D425BD-74DC-3EDB-9E94-FE24638B7EDE}"/>
                </a:ext>
              </a:extLst>
            </p:cNvPr>
            <p:cNvCxnSpPr>
              <a:stCxn id="46" idx="3"/>
              <a:endCxn id="47" idx="1"/>
            </p:cNvCxnSpPr>
            <p:nvPr/>
          </p:nvCxnSpPr>
          <p:spPr>
            <a:xfrm flipV="1">
              <a:off x="2094078" y="1509973"/>
              <a:ext cx="111926" cy="1"/>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8" name="直接箭头连接符 57">
              <a:extLst>
                <a:ext uri="{FF2B5EF4-FFF2-40B4-BE49-F238E27FC236}">
                  <a16:creationId xmlns:a16="http://schemas.microsoft.com/office/drawing/2014/main" xmlns="" id="{C01450A1-AC7B-050F-5C83-ADF8A1D4CB62}"/>
                </a:ext>
              </a:extLst>
            </p:cNvPr>
            <p:cNvCxnSpPr>
              <a:stCxn id="47" idx="3"/>
              <a:endCxn id="48" idx="1"/>
            </p:cNvCxnSpPr>
            <p:nvPr/>
          </p:nvCxnSpPr>
          <p:spPr>
            <a:xfrm>
              <a:off x="3284991" y="1509973"/>
              <a:ext cx="111926" cy="0"/>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9" name="直接箭头连接符 58">
              <a:extLst>
                <a:ext uri="{FF2B5EF4-FFF2-40B4-BE49-F238E27FC236}">
                  <a16:creationId xmlns:a16="http://schemas.microsoft.com/office/drawing/2014/main" xmlns="" id="{D382F2B6-F9E3-8447-AF03-470830B699A5}"/>
                </a:ext>
              </a:extLst>
            </p:cNvPr>
            <p:cNvCxnSpPr>
              <a:stCxn id="48" idx="3"/>
              <a:endCxn id="49" idx="1"/>
            </p:cNvCxnSpPr>
            <p:nvPr/>
          </p:nvCxnSpPr>
          <p:spPr>
            <a:xfrm flipV="1">
              <a:off x="4314261" y="1509972"/>
              <a:ext cx="111927" cy="1"/>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60" name="直接箭头连接符 59">
              <a:extLst>
                <a:ext uri="{FF2B5EF4-FFF2-40B4-BE49-F238E27FC236}">
                  <a16:creationId xmlns:a16="http://schemas.microsoft.com/office/drawing/2014/main" xmlns="" id="{408F758B-FBBB-B973-94F2-569D7E7E43F4}"/>
                </a:ext>
              </a:extLst>
            </p:cNvPr>
            <p:cNvCxnSpPr>
              <a:stCxn id="49" idx="3"/>
              <a:endCxn id="50" idx="1"/>
            </p:cNvCxnSpPr>
            <p:nvPr/>
          </p:nvCxnSpPr>
          <p:spPr>
            <a:xfrm>
              <a:off x="5319070" y="1509972"/>
              <a:ext cx="102935" cy="2"/>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sp>
          <p:nvSpPr>
            <p:cNvPr id="61" name="TextBox 164">
              <a:extLst>
                <a:ext uri="{FF2B5EF4-FFF2-40B4-BE49-F238E27FC236}">
                  <a16:creationId xmlns:a16="http://schemas.microsoft.com/office/drawing/2014/main" xmlns="" id="{0046C5AB-C33F-D22B-91CC-3642CE862B76}"/>
                </a:ext>
              </a:extLst>
            </p:cNvPr>
            <p:cNvSpPr txBox="1"/>
            <p:nvPr/>
          </p:nvSpPr>
          <p:spPr>
            <a:xfrm>
              <a:off x="623887" y="402440"/>
              <a:ext cx="487290" cy="198077"/>
            </a:xfrm>
            <a:prstGeom prst="rect">
              <a:avLst/>
            </a:prstGeom>
            <a:noFill/>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事件</a:t>
              </a:r>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线</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2" name="TextBox 165">
              <a:extLst>
                <a:ext uri="{FF2B5EF4-FFF2-40B4-BE49-F238E27FC236}">
                  <a16:creationId xmlns:a16="http://schemas.microsoft.com/office/drawing/2014/main" xmlns="" id="{8F99C10A-FAA1-537D-AA4F-C92AC758433F}"/>
                </a:ext>
              </a:extLst>
            </p:cNvPr>
            <p:cNvSpPr txBox="1"/>
            <p:nvPr/>
          </p:nvSpPr>
          <p:spPr>
            <a:xfrm>
              <a:off x="623887" y="1515808"/>
              <a:ext cx="487925" cy="198077"/>
            </a:xfrm>
            <a:prstGeom prst="rect">
              <a:avLst/>
            </a:prstGeom>
            <a:noFill/>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情感线</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3" name="圆角矩形 174">
              <a:extLst>
                <a:ext uri="{FF2B5EF4-FFF2-40B4-BE49-F238E27FC236}">
                  <a16:creationId xmlns:a16="http://schemas.microsoft.com/office/drawing/2014/main" xmlns="" id="{0868BEE7-F551-FE43-B2B3-694F1E1B8507}"/>
                </a:ext>
              </a:extLst>
            </p:cNvPr>
            <p:cNvSpPr/>
            <p:nvPr/>
          </p:nvSpPr>
          <p:spPr>
            <a:xfrm>
              <a:off x="5370166" y="116581"/>
              <a:ext cx="974515" cy="1597302"/>
            </a:xfrm>
            <a:prstGeom prst="roundRect">
              <a:avLst>
                <a:gd name="adj" fmla="val 6679"/>
              </a:avLst>
            </a:prstGeom>
            <a:noFill/>
            <a:ln w="9525">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endPar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4" name="TextBox 175">
              <a:extLst>
                <a:ext uri="{FF2B5EF4-FFF2-40B4-BE49-F238E27FC236}">
                  <a16:creationId xmlns:a16="http://schemas.microsoft.com/office/drawing/2014/main" xmlns="" id="{6E2BA9D7-8B05-46FC-FE26-604F8A895C1F}"/>
                </a:ext>
              </a:extLst>
            </p:cNvPr>
            <p:cNvSpPr txBox="1"/>
            <p:nvPr/>
          </p:nvSpPr>
          <p:spPr>
            <a:xfrm>
              <a:off x="5440861" y="1079344"/>
              <a:ext cx="857885" cy="156897"/>
            </a:xfrm>
            <a:prstGeom prst="rect">
              <a:avLst/>
            </a:prstGeom>
            <a:noFill/>
          </p:spPr>
          <p:txBody>
            <a:bodyPr wrap="square" lIns="36000" tIns="0" rIns="36000" bIns="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续写部分</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5" name="TextBox 177">
              <a:extLst>
                <a:ext uri="{FF2B5EF4-FFF2-40B4-BE49-F238E27FC236}">
                  <a16:creationId xmlns:a16="http://schemas.microsoft.com/office/drawing/2014/main" xmlns="" id="{FF1F3FCD-0CFA-8ED0-66B0-7C6FC635906B}"/>
                </a:ext>
              </a:extLst>
            </p:cNvPr>
            <p:cNvSpPr txBox="1"/>
            <p:nvPr/>
          </p:nvSpPr>
          <p:spPr>
            <a:xfrm>
              <a:off x="2653991" y="1065237"/>
              <a:ext cx="287655" cy="209196"/>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6" name="TextBox 178">
              <a:extLst>
                <a:ext uri="{FF2B5EF4-FFF2-40B4-BE49-F238E27FC236}">
                  <a16:creationId xmlns:a16="http://schemas.microsoft.com/office/drawing/2014/main" xmlns="" id="{A9BE9F2F-6DA6-FCF2-1874-910B27A84F34}"/>
                </a:ext>
              </a:extLst>
            </p:cNvPr>
            <p:cNvSpPr txBox="1"/>
            <p:nvPr/>
          </p:nvSpPr>
          <p:spPr>
            <a:xfrm>
              <a:off x="3723134" y="1069932"/>
              <a:ext cx="288290" cy="209196"/>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7" name="TextBox 179">
              <a:extLst>
                <a:ext uri="{FF2B5EF4-FFF2-40B4-BE49-F238E27FC236}">
                  <a16:creationId xmlns:a16="http://schemas.microsoft.com/office/drawing/2014/main" xmlns="" id="{97F963F3-DB47-7828-D336-C5A8689E5959}"/>
                </a:ext>
              </a:extLst>
            </p:cNvPr>
            <p:cNvSpPr txBox="1"/>
            <p:nvPr/>
          </p:nvSpPr>
          <p:spPr>
            <a:xfrm>
              <a:off x="4727235" y="1065237"/>
              <a:ext cx="288290" cy="209196"/>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③</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grpSp>
      <p:sp>
        <p:nvSpPr>
          <p:cNvPr id="81" name="文本框 80">
            <a:extLst>
              <a:ext uri="{FF2B5EF4-FFF2-40B4-BE49-F238E27FC236}">
                <a16:creationId xmlns:a16="http://schemas.microsoft.com/office/drawing/2014/main" xmlns="" id="{276A1977-7C9F-BC2D-ACAC-C68A9B8670A1}"/>
              </a:ext>
            </a:extLst>
          </p:cNvPr>
          <p:cNvSpPr txBox="1"/>
          <p:nvPr/>
        </p:nvSpPr>
        <p:spPr>
          <a:xfrm>
            <a:off x="1045046" y="4585910"/>
            <a:ext cx="8378320" cy="1938992"/>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在①②③三个事件发生时，“我”分别有怎样的情感？</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 I was surprised.</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B. I felt doubtful about their condition.</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C. I was confused when realizing they were pretending to be sick.</a:t>
            </a:r>
          </a:p>
        </p:txBody>
      </p:sp>
      <p:sp>
        <p:nvSpPr>
          <p:cNvPr id="68" name="文本框 67">
            <a:extLst>
              <a:ext uri="{FF2B5EF4-FFF2-40B4-BE49-F238E27FC236}">
                <a16:creationId xmlns:a16="http://schemas.microsoft.com/office/drawing/2014/main" xmlns="" id="{F79DFA90-BDAF-D946-9F65-39EF4914438C}"/>
              </a:ext>
            </a:extLst>
          </p:cNvPr>
          <p:cNvSpPr txBox="1"/>
          <p:nvPr/>
        </p:nvSpPr>
        <p:spPr>
          <a:xfrm>
            <a:off x="4496075" y="3944554"/>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9" name="文本框 68">
            <a:extLst>
              <a:ext uri="{FF2B5EF4-FFF2-40B4-BE49-F238E27FC236}">
                <a16:creationId xmlns:a16="http://schemas.microsoft.com/office/drawing/2014/main" xmlns="" id="{D5DEC243-ABFA-C779-92B7-9CC6945597F3}"/>
              </a:ext>
            </a:extLst>
          </p:cNvPr>
          <p:cNvSpPr txBox="1"/>
          <p:nvPr/>
        </p:nvSpPr>
        <p:spPr>
          <a:xfrm>
            <a:off x="6481970" y="3944554"/>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B</a:t>
            </a:r>
          </a:p>
        </p:txBody>
      </p:sp>
      <p:sp>
        <p:nvSpPr>
          <p:cNvPr id="70" name="文本框 69">
            <a:extLst>
              <a:ext uri="{FF2B5EF4-FFF2-40B4-BE49-F238E27FC236}">
                <a16:creationId xmlns:a16="http://schemas.microsoft.com/office/drawing/2014/main" xmlns="" id="{B20B44E7-BF53-C358-C7DB-BAD6E4986E97}"/>
              </a:ext>
            </a:extLst>
          </p:cNvPr>
          <p:cNvSpPr txBox="1"/>
          <p:nvPr/>
        </p:nvSpPr>
        <p:spPr>
          <a:xfrm>
            <a:off x="8261510" y="3944554"/>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C</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Tree>
    <p:extLst>
      <p:ext uri="{BB962C8B-B14F-4D97-AF65-F5344CB8AC3E}">
        <p14:creationId xmlns:p14="http://schemas.microsoft.com/office/powerpoint/2010/main" val="8927328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p:bldP spid="69" grpId="0"/>
      <p:bldP spid="70"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 name="文本框 33">
            <a:extLst>
              <a:ext uri="{FF2B5EF4-FFF2-40B4-BE49-F238E27FC236}">
                <a16:creationId xmlns:a16="http://schemas.microsoft.com/office/drawing/2014/main" xmlns="" id="{ED0D0DD0-9F43-F5B3-A452-51AA6778E8C7}"/>
              </a:ext>
            </a:extLst>
          </p:cNvPr>
          <p:cNvSpPr txBox="1"/>
          <p:nvPr/>
        </p:nvSpPr>
        <p:spPr>
          <a:xfrm>
            <a:off x="603259" y="1837443"/>
            <a:ext cx="10972783" cy="2677656"/>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在续写的两个段落中，需要把握的关键词是“</a:t>
            </a:r>
            <a:r>
              <a:rPr lang="zh-CN" altLang="en-US" b="1">
                <a:solidFill>
                  <a:schemeClr val="accent2"/>
                </a:solidFill>
                <a:latin typeface="思源黑体 CN Regular" panose="020b0500000000000000" pitchFamily="34" charset="-122"/>
                <a:ea typeface="思源黑体 CN Regular" panose="020b0500000000000000" pitchFamily="34" charset="-122"/>
                <a:cs typeface="Times New Roman" panose="02020603050405020304" pitchFamily="18" charset="0"/>
                <a:sym typeface="思源黑体 CN Regular" panose="020b0500000000000000" pitchFamily="34" charset="-122"/>
              </a:rPr>
              <a:t>爱</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”和“</a:t>
            </a:r>
            <a:r>
              <a:rPr lang="zh-CN" altLang="en-US" b="1">
                <a:solidFill>
                  <a:schemeClr val="accent2"/>
                </a:solidFill>
                <a:latin typeface="思源黑体 CN Regular" panose="020b0500000000000000" pitchFamily="34" charset="-122"/>
                <a:ea typeface="思源黑体 CN Regular" panose="020b0500000000000000" pitchFamily="34" charset="-122"/>
                <a:cs typeface="Times New Roman" panose="02020603050405020304" pitchFamily="18" charset="0"/>
                <a:sym typeface="思源黑体 CN Regular" panose="020b0500000000000000" pitchFamily="34" charset="-122"/>
              </a:rPr>
              <a:t>温暖</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”，包括通过</a:t>
            </a:r>
            <a:r>
              <a:rPr lang="zh-CN" altLang="en-US" b="1">
                <a:solidFill>
                  <a:schemeClr val="accent2"/>
                </a:solidFill>
                <a:latin typeface="思源黑体 CN Regular" panose="020b0500000000000000" pitchFamily="34" charset="-122"/>
                <a:ea typeface="思源黑体 CN Regular" panose="020b0500000000000000" pitchFamily="34" charset="-122"/>
                <a:cs typeface="Times New Roman" panose="02020603050405020304" pitchFamily="18" charset="0"/>
                <a:sym typeface="思源黑体 CN Regular" panose="020b0500000000000000" pitchFamily="34" charset="-122"/>
              </a:rPr>
              <a:t>语言</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b="1">
                <a:solidFill>
                  <a:schemeClr val="accent2"/>
                </a:solidFill>
                <a:latin typeface="思源黑体 CN Regular" panose="020b0500000000000000" pitchFamily="34" charset="-122"/>
                <a:ea typeface="思源黑体 CN Regular" panose="020b0500000000000000" pitchFamily="34" charset="-122"/>
                <a:cs typeface="Times New Roman" panose="02020603050405020304" pitchFamily="18" charset="0"/>
                <a:sym typeface="思源黑体 CN Regular" panose="020b0500000000000000" pitchFamily="34" charset="-122"/>
              </a:rPr>
              <a:t>行为</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等给他人提供关爱。可以根据原文中的伏笔推测可能出现的暖心行动，如：</a:t>
            </a:r>
          </a:p>
          <a:p>
            <a:pPr indent="0">
              <a:lnSpc>
                <a:spcPct val="14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Quiet, that is, except for the nurses who were standing around the nurses’ station complaining about having to work on Christmas Day — a time when people were supposed to be spending time with their families, exchanging gifts and wishes.</a:t>
            </a:r>
          </a:p>
          <a:p>
            <a:pPr indent="0">
              <a:lnSpc>
                <a:spcPct val="14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“Take your time; it’s warm in here and there is a Christmas tree.”</a:t>
            </a:r>
          </a:p>
        </p:txBody>
      </p:sp>
      <p:cxnSp>
        <p:nvCxnSpPr>
          <p:cNvPr id="8" name="直接连接符 7">
            <a:extLst>
              <a:ext uri="{FF2B5EF4-FFF2-40B4-BE49-F238E27FC236}">
                <a16:creationId xmlns:a16="http://schemas.microsoft.com/office/drawing/2014/main" xmlns="" id="{1F8718DC-6E44-5408-507A-F2DFA52D8B58}"/>
              </a:ext>
            </a:extLst>
          </p:cNvPr>
          <p:cNvCxnSpPr/>
          <p:nvPr/>
        </p:nvCxnSpPr>
        <p:spPr>
          <a:xfrm>
            <a:off x="8966579" y="3575824"/>
            <a:ext cx="2538673"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直接连接符 11">
            <a:extLst>
              <a:ext uri="{FF2B5EF4-FFF2-40B4-BE49-F238E27FC236}">
                <a16:creationId xmlns:a16="http://schemas.microsoft.com/office/drawing/2014/main" xmlns="" id="{2668836C-24B4-EF24-9620-91BC46F33537}"/>
              </a:ext>
            </a:extLst>
          </p:cNvPr>
          <p:cNvCxnSpPr/>
          <p:nvPr/>
        </p:nvCxnSpPr>
        <p:spPr>
          <a:xfrm>
            <a:off x="701215" y="4018138"/>
            <a:ext cx="3802546"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直接连接符 13">
            <a:extLst>
              <a:ext uri="{FF2B5EF4-FFF2-40B4-BE49-F238E27FC236}">
                <a16:creationId xmlns:a16="http://schemas.microsoft.com/office/drawing/2014/main" xmlns="" id="{B8D97C1D-5F5B-61EA-6B50-36E6371F6D70}"/>
              </a:ext>
            </a:extLst>
          </p:cNvPr>
          <p:cNvCxnSpPr/>
          <p:nvPr/>
        </p:nvCxnSpPr>
        <p:spPr>
          <a:xfrm>
            <a:off x="2756848" y="4417632"/>
            <a:ext cx="4735773" cy="1893"/>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2D202CBD-9759-CD4A-DC66-1C8C2E60392C}"/>
              </a:ext>
            </a:extLst>
          </p:cNvPr>
          <p:cNvSpPr txBox="1"/>
          <p:nvPr/>
        </p:nvSpPr>
        <p:spPr>
          <a:xfrm>
            <a:off x="660400" y="1397299"/>
            <a:ext cx="2750457"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3</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）伏笔与呼应</a:t>
            </a:r>
          </a:p>
        </p:txBody>
      </p:sp>
      <p:grpSp>
        <p:nvGrpSpPr>
          <p:cNvPr id="4" name="组合 3">
            <a:extLst>
              <a:ext uri="{FF2B5EF4-FFF2-40B4-BE49-F238E27FC236}">
                <a16:creationId xmlns:a16="http://schemas.microsoft.com/office/drawing/2014/main" xmlns="" id="{E8B5273B-6D0B-B90F-E0EA-5579FC23D7EA}"/>
              </a:ext>
            </a:extLst>
          </p:cNvPr>
          <p:cNvGrpSpPr/>
          <p:nvPr/>
        </p:nvGrpSpPr>
        <p:grpSpPr>
          <a:xfrm>
            <a:off x="695325" y="4691709"/>
            <a:ext cx="10823575" cy="1633451"/>
            <a:chOff x="695325" y="4711096"/>
            <a:chExt cx="10823575" cy="1633451"/>
          </a:xfrm>
        </p:grpSpPr>
        <p:sp>
          <p:nvSpPr>
            <p:cNvPr id="81" name="文本框 80">
              <a:extLst>
                <a:ext uri="{FF2B5EF4-FFF2-40B4-BE49-F238E27FC236}">
                  <a16:creationId xmlns:a16="http://schemas.microsoft.com/office/drawing/2014/main" xmlns="" id="{276A1977-7C9F-BC2D-ACAC-C68A9B8670A1}"/>
                </a:ext>
              </a:extLst>
            </p:cNvPr>
            <p:cNvSpPr txBox="1"/>
            <p:nvPr/>
          </p:nvSpPr>
          <p:spPr>
            <a:xfrm>
              <a:off x="695325" y="4947383"/>
              <a:ext cx="10823575" cy="1397164"/>
            </a:xfrm>
            <a:prstGeom prst="rect">
              <a:avLst/>
            </a:prstGeom>
            <a:solidFill>
              <a:schemeClr val="accent5">
                <a:lumMod val="20000"/>
                <a:lumOff val="80000"/>
              </a:schemeClr>
            </a:solidFill>
            <a:ln>
              <a:solidFill>
                <a:schemeClr val="accent5">
                  <a:lumMod val="40000"/>
                  <a:lumOff val="60000"/>
                </a:schemeClr>
              </a:solidFill>
            </a:ln>
            <a:effectLst>
              <a:outerShdw blurRad="50800" dist="38100" algn="l" rotWithShape="0">
                <a:prstClr val="black">
                  <a:alpha val="40000"/>
                </a:prstClr>
              </a:outerShdw>
            </a:effectLst>
          </p:spPr>
          <p:txBody>
            <a:bodyPr wrap="square" tIns="108000"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40000"/>
                </a:lnSpc>
              </a:pP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这两个句子描述了在圣诞节当天，无家可归的妈妈和四个孩子装病到医院来躲避寒风。他们最需要的是一个温暖的安身之所。此外，在圣诞节，亲友之间会互赠礼物。所以在续写部分，“我”和同事们可能会为他们准备礼物，表达关爱。</a:t>
              </a:r>
              <a:endParaRPr lang="zh-CN"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5" name="矩形: 圆角 34">
              <a:extLst>
                <a:ext uri="{FF2B5EF4-FFF2-40B4-BE49-F238E27FC236}">
                  <a16:creationId xmlns:a16="http://schemas.microsoft.com/office/drawing/2014/main" xmlns="" id="{32C1474D-97CA-B6C1-DB1F-526E828EB9FA}"/>
                </a:ext>
              </a:extLst>
            </p:cNvPr>
            <p:cNvSpPr/>
            <p:nvPr/>
          </p:nvSpPr>
          <p:spPr>
            <a:xfrm>
              <a:off x="695325" y="4711096"/>
              <a:ext cx="936000" cy="360000"/>
            </a:xfrm>
            <a:prstGeom prst="roundRect">
              <a:avLst/>
            </a:prstGeom>
            <a:solidFill>
              <a:schemeClr val="accent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0" rIns="91440" bIns="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分析</a:t>
              </a:r>
            </a:p>
          </p:txBody>
        </p:sp>
      </p:grpSp>
    </p:spTree>
    <p:custDataLst>
      <p:tags r:id="rId3"/>
    </p:custDataLst>
    <p:extLst>
      <p:ext uri="{BB962C8B-B14F-4D97-AF65-F5344CB8AC3E}">
        <p14:creationId xmlns:p14="http://schemas.microsoft.com/office/powerpoint/2010/main" val="193468166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p:stCondLst>
                              <p:cond delay="0"/>
                            </p:stCondLst>
                            <p:childTnLst>
                              <p:par>
                                <p:cTn id="11" presetID="1" presetClass="entr" presetSubtype="0" dur="1"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p:stCondLst>
                              <p:cond delay="0"/>
                            </p:stCondLst>
                            <p:childTnLst>
                              <p:par>
                                <p:cTn id="15" presetID="1" presetClass="entr" presetSubtype="0" dur="1"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 name="文本框 33">
            <a:extLst>
              <a:ext uri="{FF2B5EF4-FFF2-40B4-BE49-F238E27FC236}">
                <a16:creationId xmlns:a16="http://schemas.microsoft.com/office/drawing/2014/main" xmlns="" id="{ED0D0DD0-9F43-F5B3-A452-51AA6778E8C7}"/>
              </a:ext>
            </a:extLst>
          </p:cNvPr>
          <p:cNvSpPr txBox="1"/>
          <p:nvPr/>
        </p:nvSpPr>
        <p:spPr>
          <a:xfrm>
            <a:off x="603259" y="2364897"/>
            <a:ext cx="10972783" cy="2246769"/>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icy wind screamed across the empty street and it was an unusually quiet day in the emergency room on December twenty-fifth.</a:t>
            </a:r>
          </a:p>
          <a:p>
            <a:pPr indent="0">
              <a:lnSpc>
                <a:spcPct val="20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→__________________________________________________________________________________</a:t>
            </a:r>
          </a:p>
          <a:p>
            <a:pPr indent="0">
              <a:lnSpc>
                <a:spcPct val="20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a:t>
            </a:r>
          </a:p>
        </p:txBody>
      </p:sp>
      <p:cxnSp>
        <p:nvCxnSpPr>
          <p:cNvPr id="10" name="直接连接符 9">
            <a:extLst>
              <a:ext uri="{FF2B5EF4-FFF2-40B4-BE49-F238E27FC236}">
                <a16:creationId xmlns:a16="http://schemas.microsoft.com/office/drawing/2014/main" xmlns="" id="{5445BF3A-8CB3-DB30-08B1-4AE8759C11A0}"/>
              </a:ext>
            </a:extLst>
          </p:cNvPr>
          <p:cNvCxnSpPr/>
          <p:nvPr/>
        </p:nvCxnSpPr>
        <p:spPr>
          <a:xfrm>
            <a:off x="1166592" y="2839840"/>
            <a:ext cx="4896143"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2D202CBD-9759-CD4A-DC66-1C8C2E60392C}"/>
              </a:ext>
            </a:extLst>
          </p:cNvPr>
          <p:cNvSpPr txBox="1"/>
          <p:nvPr/>
        </p:nvSpPr>
        <p:spPr>
          <a:xfrm>
            <a:off x="660400" y="1397299"/>
            <a:ext cx="2750457"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3</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）伏笔与呼应</a:t>
            </a:r>
          </a:p>
        </p:txBody>
      </p:sp>
      <p:sp>
        <p:nvSpPr>
          <p:cNvPr id="35" name="矩形: 圆角 34">
            <a:extLst>
              <a:ext uri="{FF2B5EF4-FFF2-40B4-BE49-F238E27FC236}">
                <a16:creationId xmlns:a16="http://schemas.microsoft.com/office/drawing/2014/main" xmlns="" id="{32C1474D-97CA-B6C1-DB1F-526E828EB9FA}"/>
              </a:ext>
            </a:extLst>
          </p:cNvPr>
          <p:cNvSpPr/>
          <p:nvPr/>
        </p:nvSpPr>
        <p:spPr>
          <a:xfrm>
            <a:off x="1190342" y="2000415"/>
            <a:ext cx="936000" cy="360000"/>
          </a:xfrm>
          <a:prstGeom prst="roundRect">
            <a:avLst/>
          </a:prstGeom>
          <a:solidFill>
            <a:schemeClr val="accent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0" rIns="91440" bIns="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zh-CN" altLang="en-US" kern="1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练习</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8" name="文本框 7">
            <a:extLst>
              <a:ext uri="{FF2B5EF4-FFF2-40B4-BE49-F238E27FC236}">
                <a16:creationId xmlns:a16="http://schemas.microsoft.com/office/drawing/2014/main" xmlns="" id="{E2C8D318-47F0-8176-498C-5C00F7CA6361}"/>
              </a:ext>
            </a:extLst>
          </p:cNvPr>
          <p:cNvSpPr txBox="1"/>
          <p:nvPr/>
        </p:nvSpPr>
        <p:spPr>
          <a:xfrm>
            <a:off x="1102205" y="3397786"/>
            <a:ext cx="10385701" cy="96616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这家人在温暖的候诊室暂时安顿下来（第一段），“我”和同事一起为他们准备圣诞礼物，帮助他们开心地度过了节日（第二段）。</a:t>
            </a:r>
          </a:p>
        </p:txBody>
      </p:sp>
      <p:sp>
        <p:nvSpPr>
          <p:cNvPr id="12" name="TextBox 5"/>
          <p:cNvSpPr txBox="1"/>
          <p:nvPr/>
        </p:nvSpPr>
        <p:spPr>
          <a:xfrm>
            <a:off x="2190944" y="2000415"/>
            <a:ext cx="7389784"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rPr>
              <a:t>结合文中出现的以下伏笔，预测续写部分可能发生的温馨情节。</a:t>
            </a:r>
            <a:endPar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endParaRPr>
          </a:p>
        </p:txBody>
      </p:sp>
      <p:cxnSp>
        <p:nvCxnSpPr>
          <p:cNvPr id="9" name="直接连接符 8">
            <a:extLst>
              <a:ext uri="{FF2B5EF4-FFF2-40B4-BE49-F238E27FC236}">
                <a16:creationId xmlns:a16="http://schemas.microsoft.com/office/drawing/2014/main" xmlns="" id="{5445BF3A-8CB3-DB30-08B1-4AE8759C11A0}"/>
              </a:ext>
            </a:extLst>
          </p:cNvPr>
          <p:cNvCxnSpPr/>
          <p:nvPr/>
        </p:nvCxnSpPr>
        <p:spPr>
          <a:xfrm>
            <a:off x="1291695" y="3319788"/>
            <a:ext cx="2584269"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spTree>
    <p:custDataLst>
      <p:tags r:id="rId3"/>
    </p:custDataLst>
    <p:extLst>
      <p:ext uri="{BB962C8B-B14F-4D97-AF65-F5344CB8AC3E}">
        <p14:creationId xmlns:p14="http://schemas.microsoft.com/office/powerpoint/2010/main" val="404741907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故事人物</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2D202CBD-9759-CD4A-DC66-1C8C2E60392C}"/>
              </a:ext>
            </a:extLst>
          </p:cNvPr>
          <p:cNvSpPr txBox="1"/>
          <p:nvPr/>
        </p:nvSpPr>
        <p:spPr>
          <a:xfrm>
            <a:off x="660400" y="1397299"/>
            <a:ext cx="2750457"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）主次人物</a:t>
            </a:r>
          </a:p>
        </p:txBody>
      </p:sp>
      <p:sp>
        <p:nvSpPr>
          <p:cNvPr id="34" name="文本框 33">
            <a:extLst>
              <a:ext uri="{FF2B5EF4-FFF2-40B4-BE49-F238E27FC236}">
                <a16:creationId xmlns:a16="http://schemas.microsoft.com/office/drawing/2014/main" xmlns="" id="{ED0D0DD0-9F43-F5B3-A452-51AA6778E8C7}"/>
              </a:ext>
            </a:extLst>
          </p:cNvPr>
          <p:cNvSpPr txBox="1"/>
          <p:nvPr/>
        </p:nvSpPr>
        <p:spPr>
          <a:xfrm>
            <a:off x="603259" y="1933866"/>
            <a:ext cx="10972783" cy="1477328"/>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主要讲述了无家可归的妈妈和她的孩子们在寒冷的圣诞节借口生病、到医院来躲避寒风的故事。主要人物分别是“我”和这一家人。次要人物是“我”的护士同事们。根据续写段首句可知，续写部分的主要人物（☐会 ☐不会）发生变化。</a:t>
            </a:r>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7" name="iconfont-1043-169336">
            <a:extLst>
              <a:ext uri="{FF2B5EF4-FFF2-40B4-BE49-F238E27FC236}">
                <a16:creationId xmlns:a16="http://schemas.microsoft.com/office/drawing/2014/main" xmlns="" id="{B1562CCF-E320-4DE9-D32B-464119AA001A}"/>
              </a:ext>
            </a:extLst>
          </p:cNvPr>
          <p:cNvSpPr/>
          <p:nvPr/>
        </p:nvSpPr>
        <p:spPr>
          <a:xfrm>
            <a:off x="4621111" y="2944595"/>
            <a:ext cx="336688" cy="33597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Tree>
    <p:custDataLst>
      <p:tags r:id="rId2"/>
    </p:custDataLst>
    <p:extLst>
      <p:ext uri="{BB962C8B-B14F-4D97-AF65-F5344CB8AC3E}">
        <p14:creationId xmlns:p14="http://schemas.microsoft.com/office/powerpoint/2010/main" val="293274124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 name="文本框 33">
            <a:extLst>
              <a:ext uri="{FF2B5EF4-FFF2-40B4-BE49-F238E27FC236}">
                <a16:creationId xmlns:a16="http://schemas.microsoft.com/office/drawing/2014/main" xmlns="" id="{ED0D0DD0-9F43-F5B3-A452-51AA6778E8C7}"/>
              </a:ext>
            </a:extLst>
          </p:cNvPr>
          <p:cNvSpPr txBox="1"/>
          <p:nvPr/>
        </p:nvSpPr>
        <p:spPr>
          <a:xfrm>
            <a:off x="603259" y="1933866"/>
            <a:ext cx="10972783" cy="4555093"/>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故事通过细节描写体现了妈妈对孩子们的爱。以下句子运用了哪些描写手法来体现这一点？在续写段落中可以设计什么情节来印证这一点？</a:t>
            </a:r>
          </a:p>
          <a:p>
            <a:r>
              <a:rPr lang="en-US" altLang="zh-CN" spc="-1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Five bodies showed up at my guiding desk, a pale short woman and four small children in old clothing.</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“Yes,” she said weakly and lowered her head.</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mother complained of a cough, but seemed to work to produce it.</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When I explained to the mother that...she responded, “Take your time; it’s warm in here and there is a Christmas tree.”</a:t>
            </a:r>
          </a:p>
          <a:p>
            <a:pPr indent="0">
              <a:lnSpc>
                <a:spcPct val="20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____________________________________________________________________________________</a:t>
            </a:r>
          </a:p>
          <a:p>
            <a:pPr indent="0">
              <a:lnSpc>
                <a:spcPct val="20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____________________________________________________________________________________</a:t>
            </a:r>
          </a:p>
        </p:txBody>
      </p:sp>
      <p:sp>
        <p:nvSpPr>
          <p:cNvPr id="8" name="文本框 7">
            <a:extLst>
              <a:ext uri="{FF2B5EF4-FFF2-40B4-BE49-F238E27FC236}">
                <a16:creationId xmlns:a16="http://schemas.microsoft.com/office/drawing/2014/main" xmlns="" id="{E2C8D318-47F0-8176-498C-5C00F7CA6361}"/>
              </a:ext>
            </a:extLst>
          </p:cNvPr>
          <p:cNvSpPr txBox="1"/>
          <p:nvPr/>
        </p:nvSpPr>
        <p:spPr>
          <a:xfrm>
            <a:off x="742732" y="5096176"/>
            <a:ext cx="10790456" cy="123546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外貌描写、语言描写、动作描写。在续写的第一段可以通过描述孩子想要圣诞礼物，妈妈忍痛拒绝了孩子后非常内疚、不安、悲伤的情节来印证这一点。</a:t>
            </a:r>
          </a:p>
        </p:txBody>
      </p:sp>
      <p:cxnSp>
        <p:nvCxnSpPr>
          <p:cNvPr id="6" name="直接连接符 5">
            <a:extLst>
              <a:ext uri="{FF2B5EF4-FFF2-40B4-BE49-F238E27FC236}">
                <a16:creationId xmlns:a16="http://schemas.microsoft.com/office/drawing/2014/main" xmlns="" id="{52D3FE99-852A-FA0A-CD97-CE82D7D5F02A}"/>
              </a:ext>
            </a:extLst>
          </p:cNvPr>
          <p:cNvCxnSpPr/>
          <p:nvPr/>
        </p:nvCxnSpPr>
        <p:spPr>
          <a:xfrm>
            <a:off x="5581403" y="3323945"/>
            <a:ext cx="5929751" cy="0"/>
          </a:xfrm>
          <a:prstGeom prst="line">
            <a:avLst/>
          </a:prstGeom>
          <a:ln w="76200">
            <a:solidFill>
              <a:srgbClr val="327DFA"/>
            </a:solidFill>
          </a:ln>
        </p:spPr>
        <p:style>
          <a:lnRef idx="1">
            <a:schemeClr val="accent1"/>
          </a:lnRef>
          <a:fillRef idx="0">
            <a:schemeClr val="accent1"/>
          </a:fillRef>
          <a:effectRef idx="0">
            <a:schemeClr val="accent1"/>
          </a:effectRef>
          <a:fontRef idx="minor">
            <a:schemeClr val="tx1"/>
          </a:fontRef>
        </p:style>
      </p:cxnSp>
      <p:cxnSp>
        <p:nvCxnSpPr>
          <p:cNvPr id="9" name="直接连接符 8">
            <a:extLst>
              <a:ext uri="{FF2B5EF4-FFF2-40B4-BE49-F238E27FC236}">
                <a16:creationId xmlns:a16="http://schemas.microsoft.com/office/drawing/2014/main" xmlns="" id="{B9F61024-A018-1777-6BBB-2BEDA8CE70AA}"/>
              </a:ext>
            </a:extLst>
          </p:cNvPr>
          <p:cNvCxnSpPr/>
          <p:nvPr/>
        </p:nvCxnSpPr>
        <p:spPr>
          <a:xfrm>
            <a:off x="6316115" y="4240181"/>
            <a:ext cx="1906729"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故事人物</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2D202CBD-9759-CD4A-DC66-1C8C2E60392C}"/>
              </a:ext>
            </a:extLst>
          </p:cNvPr>
          <p:cNvSpPr txBox="1"/>
          <p:nvPr/>
        </p:nvSpPr>
        <p:spPr>
          <a:xfrm>
            <a:off x="660400" y="1397299"/>
            <a:ext cx="2750457"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）人物特点</a:t>
            </a:r>
          </a:p>
        </p:txBody>
      </p:sp>
      <p:sp>
        <p:nvSpPr>
          <p:cNvPr id="14" name="文本框 13">
            <a:extLst>
              <a:ext uri="{FF2B5EF4-FFF2-40B4-BE49-F238E27FC236}">
                <a16:creationId xmlns:a16="http://schemas.microsoft.com/office/drawing/2014/main" xmlns="" id="{318C13E8-2270-FFDF-153D-26833E4433D5}"/>
              </a:ext>
            </a:extLst>
          </p:cNvPr>
          <p:cNvSpPr txBox="1"/>
          <p:nvPr/>
        </p:nvSpPr>
        <p:spPr>
          <a:xfrm>
            <a:off x="7658100" y="3420580"/>
            <a:ext cx="1368000" cy="400110"/>
          </a:xfrm>
          <a:prstGeom prst="rect">
            <a:avLst/>
          </a:prstGeom>
          <a:solidFill>
            <a:srgbClr val="327DFA"/>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zh-CN" altLang="en-US" sz="2000">
                <a:solidFill>
                  <a:schemeClr val="bg1"/>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外貌描写</a:t>
            </a:r>
          </a:p>
        </p:txBody>
      </p:sp>
      <p:sp>
        <p:nvSpPr>
          <p:cNvPr id="15" name="文本框 14">
            <a:extLst>
              <a:ext uri="{FF2B5EF4-FFF2-40B4-BE49-F238E27FC236}">
                <a16:creationId xmlns:a16="http://schemas.microsoft.com/office/drawing/2014/main" xmlns="" id="{8EC4A7CD-10E1-44BF-9715-14A3AB341271}"/>
              </a:ext>
            </a:extLst>
          </p:cNvPr>
          <p:cNvSpPr txBox="1"/>
          <p:nvPr/>
        </p:nvSpPr>
        <p:spPr>
          <a:xfrm>
            <a:off x="5807027" y="3468254"/>
            <a:ext cx="1368000" cy="400110"/>
          </a:xfrm>
          <a:prstGeom prst="rect">
            <a:avLst/>
          </a:prstGeom>
          <a:solidFill>
            <a:schemeClr val="accent2"/>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zh-CN" altLang="en-US" sz="2000">
                <a:solidFill>
                  <a:schemeClr val="bg1"/>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动作描写</a:t>
            </a:r>
          </a:p>
        </p:txBody>
      </p:sp>
      <p:cxnSp>
        <p:nvCxnSpPr>
          <p:cNvPr id="16" name="直接连接符 15">
            <a:extLst>
              <a:ext uri="{FF2B5EF4-FFF2-40B4-BE49-F238E27FC236}">
                <a16:creationId xmlns:a16="http://schemas.microsoft.com/office/drawing/2014/main" xmlns="" id="{52D3FE99-852A-FA0A-CD97-CE82D7D5F02A}"/>
              </a:ext>
            </a:extLst>
          </p:cNvPr>
          <p:cNvCxnSpPr/>
          <p:nvPr/>
        </p:nvCxnSpPr>
        <p:spPr>
          <a:xfrm>
            <a:off x="1235035" y="3793671"/>
            <a:ext cx="427511" cy="0"/>
          </a:xfrm>
          <a:prstGeom prst="line">
            <a:avLst/>
          </a:prstGeom>
          <a:ln w="7620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17" name="直接连接符 16">
            <a:extLst>
              <a:ext uri="{FF2B5EF4-FFF2-40B4-BE49-F238E27FC236}">
                <a16:creationId xmlns:a16="http://schemas.microsoft.com/office/drawing/2014/main" xmlns="" id="{B9F61024-A018-1777-6BBB-2BEDA8CE70AA}"/>
              </a:ext>
            </a:extLst>
          </p:cNvPr>
          <p:cNvCxnSpPr/>
          <p:nvPr/>
        </p:nvCxnSpPr>
        <p:spPr>
          <a:xfrm>
            <a:off x="3998504" y="3780505"/>
            <a:ext cx="1722994"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8" name="直接连接符 17">
            <a:extLst>
              <a:ext uri="{FF2B5EF4-FFF2-40B4-BE49-F238E27FC236}">
                <a16:creationId xmlns:a16="http://schemas.microsoft.com/office/drawing/2014/main" xmlns="" id="{52D3FE99-852A-FA0A-CD97-CE82D7D5F02A}"/>
              </a:ext>
            </a:extLst>
          </p:cNvPr>
          <p:cNvCxnSpPr/>
          <p:nvPr/>
        </p:nvCxnSpPr>
        <p:spPr>
          <a:xfrm>
            <a:off x="6709559" y="4694218"/>
            <a:ext cx="4777845" cy="0"/>
          </a:xfrm>
          <a:prstGeom prst="line">
            <a:avLst/>
          </a:prstGeom>
          <a:ln w="76200">
            <a:solidFill>
              <a:srgbClr val="FF5050"/>
            </a:solidFill>
          </a:ln>
        </p:spPr>
        <p:style>
          <a:lnRef idx="1">
            <a:schemeClr val="accent1"/>
          </a:lnRef>
          <a:fillRef idx="0">
            <a:schemeClr val="accent1"/>
          </a:fillRef>
          <a:effectRef idx="0">
            <a:schemeClr val="accent1"/>
          </a:effectRef>
          <a:fontRef idx="minor">
            <a:schemeClr val="tx1"/>
          </a:fontRef>
        </p:style>
      </p:cxnSp>
      <p:cxnSp>
        <p:nvCxnSpPr>
          <p:cNvPr id="19" name="直接连接符 18">
            <a:extLst>
              <a:ext uri="{FF2B5EF4-FFF2-40B4-BE49-F238E27FC236}">
                <a16:creationId xmlns:a16="http://schemas.microsoft.com/office/drawing/2014/main" xmlns="" id="{52D3FE99-852A-FA0A-CD97-CE82D7D5F02A}"/>
              </a:ext>
            </a:extLst>
          </p:cNvPr>
          <p:cNvCxnSpPr/>
          <p:nvPr/>
        </p:nvCxnSpPr>
        <p:spPr>
          <a:xfrm>
            <a:off x="696025" y="5155378"/>
            <a:ext cx="1536535" cy="0"/>
          </a:xfrm>
          <a:prstGeom prst="line">
            <a:avLst/>
          </a:prstGeom>
          <a:ln w="76200">
            <a:solidFill>
              <a:srgbClr val="FF5050"/>
            </a:solidFill>
          </a:ln>
        </p:spPr>
        <p:style>
          <a:lnRef idx="1">
            <a:schemeClr val="accent1"/>
          </a:lnRef>
          <a:fillRef idx="0">
            <a:schemeClr val="accent1"/>
          </a:fillRef>
          <a:effectRef idx="0">
            <a:schemeClr val="accent1"/>
          </a:effectRef>
          <a:fontRef idx="minor">
            <a:schemeClr val="tx1"/>
          </a:fontRef>
        </p:style>
      </p:cxnSp>
      <p:sp>
        <p:nvSpPr>
          <p:cNvPr id="21" name="文本框 14">
            <a:extLst>
              <a:ext uri="{FF2B5EF4-FFF2-40B4-BE49-F238E27FC236}">
                <a16:creationId xmlns:a16="http://schemas.microsoft.com/office/drawing/2014/main" xmlns="" id="{8EC4A7CD-10E1-44BF-9715-14A3AB341271}"/>
              </a:ext>
            </a:extLst>
          </p:cNvPr>
          <p:cNvSpPr txBox="1"/>
          <p:nvPr/>
        </p:nvSpPr>
        <p:spPr>
          <a:xfrm>
            <a:off x="8546278" y="4814643"/>
            <a:ext cx="1355600" cy="400110"/>
          </a:xfrm>
          <a:prstGeom prst="rect">
            <a:avLst/>
          </a:prstGeom>
          <a:solidFill>
            <a:srgbClr val="FF5050"/>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zh-CN" altLang="en-US" sz="2000">
                <a:solidFill>
                  <a:schemeClr val="bg1"/>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语言描写</a:t>
            </a:r>
          </a:p>
        </p:txBody>
      </p:sp>
    </p:spTree>
    <p:custDataLst>
      <p:tags r:id="rId3"/>
    </p:custDataLst>
    <p:extLst>
      <p:ext uri="{BB962C8B-B14F-4D97-AF65-F5344CB8AC3E}">
        <p14:creationId xmlns:p14="http://schemas.microsoft.com/office/powerpoint/2010/main" val="397061291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par>
                                <p:cTn id="31" presetID="1" presetClass="entr" presetSubtype="0" dur="1" fill="hold" nodeType="withEffect">
                                  <p:stCondLst>
                                    <p:cond delay="0"/>
                                  </p:stCondLst>
                                  <p:childTnLst>
                                    <p:set>
                                      <p:cBhvr>
                                        <p:cTn id="32" dur="1" fill="hold">
                                          <p:stCondLst>
                                            <p:cond delay="0"/>
                                          </p:stCondLst>
                                        </p:cTn>
                                        <p:tgtEl>
                                          <p:spTgt spid="19"/>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p:stCondLst>
                              <p:cond delay="0"/>
                            </p:stCondLst>
                            <p:childTnLst>
                              <p:par>
                                <p:cTn id="35" presetID="1" presetClass="entr" presetSubtype="0" dur="1"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childTnLst>
                                </p:cTn>
                              </p:par>
                            </p:childTnLst>
                          </p:cTn>
                        </p:par>
                      </p:childTnLst>
                    </p:cTn>
                  </p:par>
                  <p:par>
                    <p:cTn id="37" fill="hold" nodeType="clickPar">
                      <p:stCondLst>
                        <p:cond delay="indefinite"/>
                      </p:stCondLst>
                      <p:childTnLst>
                        <p:par>
                          <p:cTn id="38" fill="hold">
                            <p:stCondLst>
                              <p:cond delay="0"/>
                            </p:stCondLst>
                            <p:childTnLst>
                              <p:par>
                                <p:cTn id="39" presetID="1" presetClass="entr" presetSubtype="0" dur="1"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4" grpId="0"/>
      <p:bldP spid="15" grpId="0"/>
      <p:bldP spid="21"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故事环境</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4" name="文本框 33">
            <a:extLst>
              <a:ext uri="{FF2B5EF4-FFF2-40B4-BE49-F238E27FC236}">
                <a16:creationId xmlns:a16="http://schemas.microsoft.com/office/drawing/2014/main" xmlns="" id="{ED0D0DD0-9F43-F5B3-A452-51AA6778E8C7}"/>
              </a:ext>
            </a:extLst>
          </p:cNvPr>
          <p:cNvSpPr txBox="1"/>
          <p:nvPr/>
        </p:nvSpPr>
        <p:spPr>
          <a:xfrm>
            <a:off x="491319" y="1359843"/>
            <a:ext cx="11191159" cy="1015663"/>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故事前文的环境属于（☐自然环境 ☐社会环境），地点主要设置在</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，续写部分可能出现的地点：</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4" name="文本框 3">
            <a:extLst>
              <a:ext uri="{FF2B5EF4-FFF2-40B4-BE49-F238E27FC236}">
                <a16:creationId xmlns:a16="http://schemas.microsoft.com/office/drawing/2014/main" xmlns="" id="{E9DA77E4-1D31-6FCF-5F98-6A8252A04D22}"/>
              </a:ext>
            </a:extLst>
          </p:cNvPr>
          <p:cNvSpPr txBox="1"/>
          <p:nvPr/>
        </p:nvSpPr>
        <p:spPr>
          <a:xfrm>
            <a:off x="8711068" y="1440441"/>
            <a:ext cx="991063"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医院</a:t>
            </a:r>
          </a:p>
        </p:txBody>
      </p:sp>
      <p:sp>
        <p:nvSpPr>
          <p:cNvPr id="5" name="iconfont-1043-169336">
            <a:extLst>
              <a:ext uri="{FF2B5EF4-FFF2-40B4-BE49-F238E27FC236}">
                <a16:creationId xmlns:a16="http://schemas.microsoft.com/office/drawing/2014/main" xmlns="" id="{B1562CCF-E320-4DE9-D32B-464119AA001A}"/>
              </a:ext>
            </a:extLst>
          </p:cNvPr>
          <p:cNvSpPr/>
          <p:nvPr/>
        </p:nvSpPr>
        <p:spPr>
          <a:xfrm>
            <a:off x="5072373" y="1458637"/>
            <a:ext cx="336688" cy="33597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6" name="文本框 5">
            <a:extLst>
              <a:ext uri="{FF2B5EF4-FFF2-40B4-BE49-F238E27FC236}">
                <a16:creationId xmlns:a16="http://schemas.microsoft.com/office/drawing/2014/main" xmlns="" id="{EB1FEE14-FE7F-DF83-5197-F26BEB49FB1B}"/>
              </a:ext>
            </a:extLst>
          </p:cNvPr>
          <p:cNvSpPr txBox="1"/>
          <p:nvPr/>
        </p:nvSpPr>
        <p:spPr>
          <a:xfrm>
            <a:off x="1863402" y="1893405"/>
            <a:ext cx="3302408"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候诊室等与医院相关的地点</a:t>
            </a:r>
          </a:p>
        </p:txBody>
      </p:sp>
    </p:spTree>
    <p:custDataLst>
      <p:tags r:id="rId2"/>
    </p:custDataLst>
    <p:extLst>
      <p:ext uri="{BB962C8B-B14F-4D97-AF65-F5344CB8AC3E}">
        <p14:creationId xmlns:p14="http://schemas.microsoft.com/office/powerpoint/2010/main" val="244863326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（三）语篇表达技巧（</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how</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4" name="文本框 33">
            <a:extLst>
              <a:ext uri="{FF2B5EF4-FFF2-40B4-BE49-F238E27FC236}">
                <a16:creationId xmlns:a16="http://schemas.microsoft.com/office/drawing/2014/main" xmlns="" id="{ED0D0DD0-9F43-F5B3-A452-51AA6778E8C7}"/>
              </a:ext>
            </a:extLst>
          </p:cNvPr>
          <p:cNvSpPr txBox="1"/>
          <p:nvPr/>
        </p:nvSpPr>
        <p:spPr>
          <a:xfrm>
            <a:off x="603259" y="1359843"/>
            <a:ext cx="10972783" cy="1477328"/>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下面句子运用的修辞手法为（☐比喻 ☐拟人 ☐夸张 ☐排比）。 </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icy wind screamed across the empty street and it was an unusually quiet day in the emergency room on December twenty-fifth.</a:t>
            </a:r>
          </a:p>
        </p:txBody>
      </p:sp>
      <p:sp>
        <p:nvSpPr>
          <p:cNvPr id="4" name="iconfont-1043-169336">
            <a:extLst>
              <a:ext uri="{FF2B5EF4-FFF2-40B4-BE49-F238E27FC236}">
                <a16:creationId xmlns:a16="http://schemas.microsoft.com/office/drawing/2014/main" xmlns="" id="{4836789D-2E3A-40B7-E380-B779EFBE0E38}"/>
              </a:ext>
            </a:extLst>
          </p:cNvPr>
          <p:cNvSpPr/>
          <p:nvPr/>
        </p:nvSpPr>
        <p:spPr>
          <a:xfrm>
            <a:off x="5340467" y="1444990"/>
            <a:ext cx="336688" cy="33597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Tree>
    <p:custDataLst>
      <p:tags r:id="rId2"/>
    </p:custDataLst>
    <p:extLst>
      <p:ext uri="{BB962C8B-B14F-4D97-AF65-F5344CB8AC3E}">
        <p14:creationId xmlns:p14="http://schemas.microsoft.com/office/powerpoint/2010/main" val="297457950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圆角 3">
            <a:extLst>
              <a:ext uri="{FF2B5EF4-FFF2-40B4-BE49-F238E27FC236}">
                <a16:creationId xmlns:a16="http://schemas.microsoft.com/office/drawing/2014/main" xmlns="" id="{2600641B-61F9-59A8-A645-2B164FDFBB79}"/>
              </a:ext>
            </a:extLst>
          </p:cNvPr>
          <p:cNvSpPr/>
          <p:nvPr/>
        </p:nvSpPr>
        <p:spPr>
          <a:xfrm>
            <a:off x="4872037" y="1273557"/>
            <a:ext cx="7100887" cy="84051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 name="文本框 1">
            <a:extLst>
              <a:ext uri="{FF2B5EF4-FFF2-40B4-BE49-F238E27FC236}">
                <a16:creationId xmlns:a16="http://schemas.microsoft.com/office/drawing/2014/main" xmlns="" id="{2A4B11C7-D029-61F3-D24E-83AFC5EF1753}"/>
              </a:ext>
            </a:extLst>
          </p:cNvPr>
          <p:cNvSpPr txBox="1"/>
          <p:nvPr/>
        </p:nvSpPr>
        <p:spPr>
          <a:xfrm>
            <a:off x="3933525" y="908734"/>
            <a:ext cx="2377578"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a:solidFill>
                  <a:srgbClr val="FF0000"/>
                </a:solidFill>
                <a:latin typeface="Times New Roman" panose="02020603050405020304" pitchFamily="18" charset="0"/>
                <a:cs typeface="Times New Roman" panose="02020603050405020304" pitchFamily="18" charset="0"/>
              </a:rPr>
              <a:t>warmth  love</a:t>
            </a:r>
            <a:endParaRPr lang="zh-CN" altLang="en-US" sz="1600">
              <a:solidFill>
                <a:srgbClr val="FF0000"/>
              </a:solidFill>
              <a:latin typeface="Times New Roman" panose="02020603050405020304" pitchFamily="18" charset="0"/>
              <a:cs typeface="Times New Roman" panose="02020603050405020304" pitchFamily="18" charset="0"/>
            </a:endParaRPr>
          </a:p>
        </p:txBody>
      </p:sp>
      <p:sp>
        <p:nvSpPr>
          <p:cNvPr id="3" name="文本框 2">
            <a:extLst>
              <a:ext uri="{FF2B5EF4-FFF2-40B4-BE49-F238E27FC236}">
                <a16:creationId xmlns:a16="http://schemas.microsoft.com/office/drawing/2014/main" xmlns="" id="{A1708B93-3FFF-75E1-D1D2-25E3117AFB83}"/>
              </a:ext>
            </a:extLst>
          </p:cNvPr>
          <p:cNvSpPr txBox="1"/>
          <p:nvPr/>
        </p:nvSpPr>
        <p:spPr>
          <a:xfrm>
            <a:off x="4772025" y="1301919"/>
            <a:ext cx="7229475"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（冲突）在寒冷的圣诞节，无家可归的妈妈带着孩子装病，到医院来躲避寒风。</a:t>
            </a:r>
          </a:p>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（行动）“我”让这家人在暖和的候诊室休息，并和同事一起为他们准备礼物。</a:t>
            </a:r>
          </a:p>
          <a:p>
            <a:r>
              <a:rPr lang="zh-CN" altLang="en-US" sz="16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（解决）一家人在候诊室度过了温暖快乐的圣诞节。</a:t>
            </a:r>
          </a:p>
        </p:txBody>
      </p:sp>
      <p:sp>
        <p:nvSpPr>
          <p:cNvPr id="7" name="文本框 6">
            <a:extLst>
              <a:ext uri="{FF2B5EF4-FFF2-40B4-BE49-F238E27FC236}">
                <a16:creationId xmlns:a16="http://schemas.microsoft.com/office/drawing/2014/main" xmlns="" id="{B50BA1DA-B070-866A-EBF1-52C7974D7FAB}"/>
              </a:ext>
            </a:extLst>
          </p:cNvPr>
          <p:cNvSpPr txBox="1"/>
          <p:nvPr/>
        </p:nvSpPr>
        <p:spPr>
          <a:xfrm>
            <a:off x="4872038" y="2189466"/>
            <a:ext cx="7072311" cy="13234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事件线：</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I returned to the nurses’ station for a cup of coffee… A colleague told me that I had five patients waiting to be evaluated… I saw a woman and four children at my guiding desk… I asked them questions about their symptoms… The mother settled her children in the waiting room…</a:t>
            </a:r>
          </a:p>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情感线：</a:t>
            </a:r>
            <a:r>
              <a:rPr lang="en-US" altLang="zh-CN" sz="1600" spc="-30">
                <a:solidFill>
                  <a:srgbClr val="FF0000"/>
                </a:solidFill>
                <a:latin typeface="Times New Roman" panose="02020603050405020304" pitchFamily="18" charset="0"/>
                <a:ea typeface="宋体" panose="02010600030101010101" pitchFamily="2" charset="-122"/>
                <a:cs typeface="Times New Roman" panose="02020603050405020304" pitchFamily="18" charset="0"/>
              </a:rPr>
              <a:t>very relaxed… surprised… felt doubtful about their condition… confused…</a:t>
            </a:r>
            <a:endParaRPr lang="zh-CN" altLang="en-US" sz="1600" spc="-30">
              <a:solidFill>
                <a:srgbClr val="FF0000"/>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8" name="文本框 7">
            <a:extLst>
              <a:ext uri="{FF2B5EF4-FFF2-40B4-BE49-F238E27FC236}">
                <a16:creationId xmlns:a16="http://schemas.microsoft.com/office/drawing/2014/main" xmlns="" id="{806BA55B-6835-7D5A-C3BA-1427BED55295}"/>
              </a:ext>
            </a:extLst>
          </p:cNvPr>
          <p:cNvSpPr txBox="1"/>
          <p:nvPr/>
        </p:nvSpPr>
        <p:spPr>
          <a:xfrm>
            <a:off x="4900612" y="3759924"/>
            <a:ext cx="7115175"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这家人在温暖的候诊室暂时安顿下来（第一段），“我”和同事一起为他们准备圣诞礼物，帮助他们开心地度过了节日（第二段）。</a:t>
            </a:r>
          </a:p>
        </p:txBody>
      </p:sp>
      <p:sp>
        <p:nvSpPr>
          <p:cNvPr id="9" name="文本框 8">
            <a:extLst>
              <a:ext uri="{FF2B5EF4-FFF2-40B4-BE49-F238E27FC236}">
                <a16:creationId xmlns:a16="http://schemas.microsoft.com/office/drawing/2014/main" xmlns="" id="{070991C8-5778-6CF3-7F74-7185A6258BFD}"/>
              </a:ext>
            </a:extLst>
          </p:cNvPr>
          <p:cNvSpPr txBox="1"/>
          <p:nvPr/>
        </p:nvSpPr>
        <p:spPr>
          <a:xfrm>
            <a:off x="4200524" y="6028213"/>
            <a:ext cx="774382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拟人 </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(The icy wind screamed across the empty street and it was an unusually quiet day in the emergency room on December twenty-fifth.)</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p>
        </p:txBody>
      </p:sp>
      <p:sp>
        <p:nvSpPr>
          <p:cNvPr id="10" name="文本框 9">
            <a:extLst>
              <a:ext uri="{FF2B5EF4-FFF2-40B4-BE49-F238E27FC236}">
                <a16:creationId xmlns:a16="http://schemas.microsoft.com/office/drawing/2014/main" xmlns="" id="{C4122C8D-0D30-6C10-C9B0-3196C0DB88E7}"/>
              </a:ext>
            </a:extLst>
          </p:cNvPr>
          <p:cNvSpPr txBox="1"/>
          <p:nvPr/>
        </p:nvSpPr>
        <p:spPr>
          <a:xfrm>
            <a:off x="3805161" y="5467375"/>
            <a:ext cx="4038666"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原文环境：医院</a:t>
            </a:r>
          </a:p>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续写环境：候诊室等与医院相关的地点</a:t>
            </a:r>
          </a:p>
        </p:txBody>
      </p:sp>
      <p:sp>
        <p:nvSpPr>
          <p:cNvPr id="11" name="文本框 10">
            <a:extLst>
              <a:ext uri="{FF2B5EF4-FFF2-40B4-BE49-F238E27FC236}">
                <a16:creationId xmlns:a16="http://schemas.microsoft.com/office/drawing/2014/main" xmlns="" id="{9840308A-E757-851A-5522-5B07D526D7C3}"/>
              </a:ext>
            </a:extLst>
          </p:cNvPr>
          <p:cNvSpPr txBox="1"/>
          <p:nvPr/>
        </p:nvSpPr>
        <p:spPr>
          <a:xfrm>
            <a:off x="4902829" y="4421529"/>
            <a:ext cx="358349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主要人物：“我”和这一家人</a:t>
            </a:r>
            <a:endPar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endParaRPr>
          </a:p>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次要人物：</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“我”的护士同事们</a:t>
            </a:r>
            <a:endPar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endParaRPr>
          </a:p>
        </p:txBody>
      </p:sp>
      <p:sp>
        <p:nvSpPr>
          <p:cNvPr id="12" name="文本框 11">
            <a:extLst>
              <a:ext uri="{FF2B5EF4-FFF2-40B4-BE49-F238E27FC236}">
                <a16:creationId xmlns:a16="http://schemas.microsoft.com/office/drawing/2014/main" xmlns="" id="{ACBA877B-227A-6E4E-2E1F-DD752369D4FE}"/>
              </a:ext>
            </a:extLst>
          </p:cNvPr>
          <p:cNvSpPr txBox="1"/>
          <p:nvPr/>
        </p:nvSpPr>
        <p:spPr>
          <a:xfrm>
            <a:off x="8122157" y="5095589"/>
            <a:ext cx="2012455"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妈妈：对孩子们的爱</a:t>
            </a:r>
          </a:p>
        </p:txBody>
      </p:sp>
      <p:sp>
        <p:nvSpPr>
          <p:cNvPr id="13" name="矩形: 圆角 12">
            <a:extLst>
              <a:ext uri="{FF2B5EF4-FFF2-40B4-BE49-F238E27FC236}">
                <a16:creationId xmlns:a16="http://schemas.microsoft.com/office/drawing/2014/main" xmlns="" id="{89109467-19FF-8401-E2EB-3EA88ED7982A}"/>
              </a:ext>
            </a:extLst>
          </p:cNvPr>
          <p:cNvSpPr/>
          <p:nvPr/>
        </p:nvSpPr>
        <p:spPr>
          <a:xfrm>
            <a:off x="4843463" y="2179361"/>
            <a:ext cx="7129461" cy="1349652"/>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4" name="矩形: 圆角 13">
            <a:extLst>
              <a:ext uri="{FF2B5EF4-FFF2-40B4-BE49-F238E27FC236}">
                <a16:creationId xmlns:a16="http://schemas.microsoft.com/office/drawing/2014/main" xmlns="" id="{26B5BC84-543F-DBB1-EB52-DE4354078E85}"/>
              </a:ext>
            </a:extLst>
          </p:cNvPr>
          <p:cNvSpPr/>
          <p:nvPr/>
        </p:nvSpPr>
        <p:spPr>
          <a:xfrm>
            <a:off x="4957762" y="3782582"/>
            <a:ext cx="6986587" cy="564555"/>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5" name="矩形: 圆角 14">
            <a:extLst>
              <a:ext uri="{FF2B5EF4-FFF2-40B4-BE49-F238E27FC236}">
                <a16:creationId xmlns:a16="http://schemas.microsoft.com/office/drawing/2014/main" xmlns="" id="{3A907601-7823-12FF-5D9F-40F409F39755}"/>
              </a:ext>
            </a:extLst>
          </p:cNvPr>
          <p:cNvSpPr/>
          <p:nvPr/>
        </p:nvSpPr>
        <p:spPr>
          <a:xfrm>
            <a:off x="4913125" y="4431543"/>
            <a:ext cx="3601329" cy="562708"/>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6" name="矩形: 圆角 15">
            <a:extLst>
              <a:ext uri="{FF2B5EF4-FFF2-40B4-BE49-F238E27FC236}">
                <a16:creationId xmlns:a16="http://schemas.microsoft.com/office/drawing/2014/main" xmlns="" id="{C9345763-8BC1-0118-0123-08E6E522E181}"/>
              </a:ext>
            </a:extLst>
          </p:cNvPr>
          <p:cNvSpPr/>
          <p:nvPr/>
        </p:nvSpPr>
        <p:spPr>
          <a:xfrm>
            <a:off x="4890972" y="5078655"/>
            <a:ext cx="5319843" cy="36576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7" name="矩形: 圆角 16">
            <a:extLst>
              <a:ext uri="{FF2B5EF4-FFF2-40B4-BE49-F238E27FC236}">
                <a16:creationId xmlns:a16="http://schemas.microsoft.com/office/drawing/2014/main" xmlns="" id="{ACDA7EE5-D48F-DF4F-AD21-ABBBEA147FDF}"/>
              </a:ext>
            </a:extLst>
          </p:cNvPr>
          <p:cNvSpPr/>
          <p:nvPr/>
        </p:nvSpPr>
        <p:spPr>
          <a:xfrm>
            <a:off x="3814754" y="5486619"/>
            <a:ext cx="3700462" cy="54864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8" name="矩形: 圆角 17">
            <a:extLst>
              <a:ext uri="{FF2B5EF4-FFF2-40B4-BE49-F238E27FC236}">
                <a16:creationId xmlns:a16="http://schemas.microsoft.com/office/drawing/2014/main" xmlns="" id="{D387ED87-9C52-3431-F539-EA963764DE6C}"/>
              </a:ext>
            </a:extLst>
          </p:cNvPr>
          <p:cNvSpPr/>
          <p:nvPr/>
        </p:nvSpPr>
        <p:spPr>
          <a:xfrm>
            <a:off x="4157660" y="6056995"/>
            <a:ext cx="7558088" cy="515255"/>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9" name="矩形: 圆角 18">
            <a:extLst>
              <a:ext uri="{FF2B5EF4-FFF2-40B4-BE49-F238E27FC236}">
                <a16:creationId xmlns:a16="http://schemas.microsoft.com/office/drawing/2014/main" xmlns="" id="{CC5918F0-7C03-3186-E168-1C59025C7631}"/>
              </a:ext>
            </a:extLst>
          </p:cNvPr>
          <p:cNvSpPr/>
          <p:nvPr/>
        </p:nvSpPr>
        <p:spPr>
          <a:xfrm>
            <a:off x="3919668" y="885826"/>
            <a:ext cx="1366699" cy="357188"/>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pic>
        <p:nvPicPr>
          <p:cNvPr id="24" name="图片 23">
            <a:extLst>
              <a:ext uri="{FF2B5EF4-FFF2-40B4-BE49-F238E27FC236}">
                <a16:creationId xmlns:a16="http://schemas.microsoft.com/office/drawing/2014/main" xmlns="" id="{8DAC76CB-5B80-31A4-5FCD-D5BEF66F97CE}"/>
              </a:ext>
            </a:extLst>
          </p:cNvPr>
          <p:cNvPicPr>
            <a:picLocks noChangeAspect="1"/>
          </p:cNvPicPr>
          <p:nvPr/>
        </p:nvPicPr>
        <p:blipFill>
          <a:blip r:embed="rId3"/>
          <a:stretch>
            <a:fillRect/>
          </a:stretch>
        </p:blipFill>
        <p:spPr>
          <a:xfrm>
            <a:off x="166684" y="900114"/>
            <a:ext cx="4780148" cy="5686424"/>
          </a:xfrm>
          <a:prstGeom prst="rect">
            <a:avLst/>
          </a:prstGeom>
        </p:spPr>
      </p:pic>
      <p:sp>
        <p:nvSpPr>
          <p:cNvPr id="20" name="文本框 11">
            <a:extLst>
              <a:ext uri="{FF2B5EF4-FFF2-40B4-BE49-F238E27FC236}">
                <a16:creationId xmlns:a16="http://schemas.microsoft.com/office/drawing/2014/main" xmlns="" id="{ACBA877B-227A-6E4E-2E1F-DD752369D4FE}"/>
              </a:ext>
            </a:extLst>
          </p:cNvPr>
          <p:cNvSpPr txBox="1"/>
          <p:nvPr/>
        </p:nvSpPr>
        <p:spPr>
          <a:xfrm>
            <a:off x="4957762" y="5104516"/>
            <a:ext cx="3807865"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“我”和护士同事们：善良热心</a:t>
            </a:r>
          </a:p>
        </p:txBody>
      </p:sp>
    </p:spTree>
    <p:custDataLst>
      <p:tags r:id="rId4"/>
    </p:custDataLst>
    <p:extLst>
      <p:ext uri="{BB962C8B-B14F-4D97-AF65-F5344CB8AC3E}">
        <p14:creationId xmlns:p14="http://schemas.microsoft.com/office/powerpoint/2010/main" val="2333802090"/>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6A288E7F-E779-27D7-EB35-CAE17BEE5538}"/>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（一）构思续写两段主要情节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519AF0AB-B66E-54CD-CA1D-1EF02C64FB70}"/>
              </a:ext>
            </a:extLst>
          </p:cNvPr>
          <p:cNvSpPr txBox="1"/>
          <p:nvPr/>
        </p:nvSpPr>
        <p:spPr>
          <a:xfrm>
            <a:off x="603259" y="1359843"/>
            <a:ext cx="10972783" cy="1938992"/>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结合原文解读中对主题、情节、人物、环境等要素的分析以及对续写第一段、第二段首句的分析，可以构思续写第一段和第二段的主要情节。</a:t>
            </a:r>
          </a:p>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续写第一段的主要情节为：</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a:t>
            </a:r>
          </a:p>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续写第二段的主要情节为：</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a:t>
            </a:r>
          </a:p>
        </p:txBody>
      </p:sp>
      <p:sp>
        <p:nvSpPr>
          <p:cNvPr id="4" name="文本框 3">
            <a:extLst>
              <a:ext uri="{FF2B5EF4-FFF2-40B4-BE49-F238E27FC236}">
                <a16:creationId xmlns:a16="http://schemas.microsoft.com/office/drawing/2014/main" xmlns="" id="{E1566578-A3EE-EF4D-E26C-03A8EACA0D8A}"/>
              </a:ext>
            </a:extLst>
          </p:cNvPr>
          <p:cNvSpPr txBox="1"/>
          <p:nvPr/>
        </p:nvSpPr>
        <p:spPr>
          <a:xfrm>
            <a:off x="4081068" y="2317296"/>
            <a:ext cx="609600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“我”发现了这家人无家可归的事实。</a:t>
            </a:r>
          </a:p>
        </p:txBody>
      </p:sp>
      <p:sp>
        <p:nvSpPr>
          <p:cNvPr id="5" name="文本框 4">
            <a:extLst>
              <a:ext uri="{FF2B5EF4-FFF2-40B4-BE49-F238E27FC236}">
                <a16:creationId xmlns:a16="http://schemas.microsoft.com/office/drawing/2014/main" xmlns="" id="{0F348606-5B47-E23C-2193-3454F12543E1}"/>
              </a:ext>
            </a:extLst>
          </p:cNvPr>
          <p:cNvSpPr txBox="1"/>
          <p:nvPr/>
        </p:nvSpPr>
        <p:spPr>
          <a:xfrm>
            <a:off x="4069193" y="2775462"/>
            <a:ext cx="6650264"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“我”和同事们帮助他们度过了一个温暖、快乐的圣诞节。</a:t>
            </a:r>
          </a:p>
        </p:txBody>
      </p:sp>
    </p:spTree>
    <p:extLst>
      <p:ext uri="{BB962C8B-B14F-4D97-AF65-F5344CB8AC3E}">
        <p14:creationId xmlns:p14="http://schemas.microsoft.com/office/powerpoint/2010/main" val="289565604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6A288E7F-E779-27D7-EB35-CAE17BEE5538}"/>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（二）构思续写“四点”内容</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519AF0AB-B66E-54CD-CA1D-1EF02C64FB70}"/>
              </a:ext>
            </a:extLst>
          </p:cNvPr>
          <p:cNvSpPr txBox="1"/>
          <p:nvPr/>
        </p:nvSpPr>
        <p:spPr>
          <a:xfrm>
            <a:off x="603259" y="1359843"/>
            <a:ext cx="10972783" cy="1015663"/>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根据原文解读和两个段首句推测两段首尾部分“四点”（①②③④）的内容，确保段落当中和段落之间情节</a:t>
            </a:r>
            <a:r>
              <a:rPr lang="zh-CN" altLang="en-US" b="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连贯</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以及文章的主题和结局</a:t>
            </a:r>
            <a:r>
              <a:rPr lang="zh-CN" altLang="en-US" b="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积极向上</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grpSp>
        <p:nvGrpSpPr>
          <p:cNvPr id="6" name="组合 5">
            <a:extLst>
              <a:ext uri="{FF2B5EF4-FFF2-40B4-BE49-F238E27FC236}">
                <a16:creationId xmlns:a16="http://schemas.microsoft.com/office/drawing/2014/main" xmlns="" id="{BEA2DAFD-D614-97A9-9DF3-C84298BF451B}"/>
              </a:ext>
            </a:extLst>
          </p:cNvPr>
          <p:cNvGrpSpPr/>
          <p:nvPr/>
        </p:nvGrpSpPr>
        <p:grpSpPr>
          <a:xfrm>
            <a:off x="695325" y="2375506"/>
            <a:ext cx="11019197" cy="3453942"/>
            <a:chOff x="0" y="-35699"/>
            <a:chExt cx="6284984" cy="1255644"/>
          </a:xfrm>
        </p:grpSpPr>
        <p:grpSp>
          <p:nvGrpSpPr>
            <p:cNvPr id="7" name="组合 6">
              <a:extLst>
                <a:ext uri="{FF2B5EF4-FFF2-40B4-BE49-F238E27FC236}">
                  <a16:creationId xmlns:a16="http://schemas.microsoft.com/office/drawing/2014/main" xmlns="" id="{4F281C60-4DAB-EA7D-B29B-A0E9FB74D609}"/>
                </a:ext>
              </a:extLst>
            </p:cNvPr>
            <p:cNvGrpSpPr/>
            <p:nvPr/>
          </p:nvGrpSpPr>
          <p:grpSpPr>
            <a:xfrm>
              <a:off x="0" y="2"/>
              <a:ext cx="2952502" cy="1219943"/>
              <a:chOff x="0" y="35561"/>
              <a:chExt cx="2952681" cy="1220363"/>
            </a:xfrm>
          </p:grpSpPr>
          <p:sp>
            <p:nvSpPr>
              <p:cNvPr id="18" name="矩形: 圆角 17">
                <a:extLst>
                  <a:ext uri="{FF2B5EF4-FFF2-40B4-BE49-F238E27FC236}">
                    <a16:creationId xmlns:a16="http://schemas.microsoft.com/office/drawing/2014/main" xmlns="" id="{B551F14F-14EA-E5D6-8562-176B9E8059F1}"/>
                  </a:ext>
                </a:extLst>
              </p:cNvPr>
              <p:cNvSpPr/>
              <p:nvPr/>
            </p:nvSpPr>
            <p:spPr>
              <a:xfrm>
                <a:off x="289" y="1026424"/>
                <a:ext cx="2952179" cy="229500"/>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72000" rtlCol="0" anchor="b" anchorCtr="0"/>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_______________________________________</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grpSp>
            <p:nvGrpSpPr>
              <p:cNvPr id="19" name="组合 18">
                <a:extLst>
                  <a:ext uri="{FF2B5EF4-FFF2-40B4-BE49-F238E27FC236}">
                    <a16:creationId xmlns:a16="http://schemas.microsoft.com/office/drawing/2014/main" xmlns="" id="{86CE8882-A902-5821-18EE-EA7ABB30DD53}"/>
                  </a:ext>
                </a:extLst>
              </p:cNvPr>
              <p:cNvGrpSpPr/>
              <p:nvPr/>
            </p:nvGrpSpPr>
            <p:grpSpPr>
              <a:xfrm>
                <a:off x="0" y="35561"/>
                <a:ext cx="2952681" cy="990868"/>
                <a:chOff x="0" y="410856"/>
                <a:chExt cx="2953121" cy="991324"/>
              </a:xfrm>
            </p:grpSpPr>
            <p:sp>
              <p:nvSpPr>
                <p:cNvPr id="20" name="矩形: 圆角 19">
                  <a:extLst>
                    <a:ext uri="{FF2B5EF4-FFF2-40B4-BE49-F238E27FC236}">
                      <a16:creationId xmlns:a16="http://schemas.microsoft.com/office/drawing/2014/main" xmlns="" id="{925FE377-85EB-8BA7-8186-E22A82BC940F}"/>
                    </a:ext>
                  </a:extLst>
                </p:cNvPr>
                <p:cNvSpPr/>
                <p:nvPr/>
              </p:nvSpPr>
              <p:spPr>
                <a:xfrm>
                  <a:off x="502" y="772049"/>
                  <a:ext cx="2952619" cy="229607"/>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72000" rtlCol="0" anchor="b" anchorCtr="0"/>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_______________________________________</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21" name="矩形: 圆角 20">
                  <a:extLst>
                    <a:ext uri="{FF2B5EF4-FFF2-40B4-BE49-F238E27FC236}">
                      <a16:creationId xmlns:a16="http://schemas.microsoft.com/office/drawing/2014/main" xmlns="" id="{A27BE942-C5CE-F174-2F9C-5B1D2F2D5C06}"/>
                    </a:ext>
                  </a:extLst>
                </p:cNvPr>
                <p:cNvSpPr/>
                <p:nvPr/>
              </p:nvSpPr>
              <p:spPr>
                <a:xfrm>
                  <a:off x="305" y="1087061"/>
                  <a:ext cx="2952619" cy="229607"/>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22" name="矩形: 圆角 21">
                  <a:extLst>
                    <a:ext uri="{FF2B5EF4-FFF2-40B4-BE49-F238E27FC236}">
                      <a16:creationId xmlns:a16="http://schemas.microsoft.com/office/drawing/2014/main" xmlns="" id="{CE5DC0E6-C42E-E052-4F5D-A9CFBF603F6F}"/>
                    </a:ext>
                  </a:extLst>
                </p:cNvPr>
                <p:cNvSpPr/>
                <p:nvPr/>
              </p:nvSpPr>
              <p:spPr>
                <a:xfrm>
                  <a:off x="0" y="410856"/>
                  <a:ext cx="2952619" cy="275528"/>
                </a:xfrm>
                <a:prstGeom prst="roundRect">
                  <a:avLst>
                    <a:gd name="adj" fmla="val 13139"/>
                  </a:avLst>
                </a:prstGeom>
                <a:solidFill>
                  <a:schemeClr val="accent5">
                    <a:lumMod val="40000"/>
                    <a:lumOff val="60000"/>
                  </a:schemeClr>
                </a:solidFill>
                <a:ln w="9525">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just" fontAlgn="ctr"/>
                  <a:r>
                    <a:rPr lang="en-US" b="1"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Para. 1:</a:t>
                  </a: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a:t>
                  </a: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Then the mother turned and, with a smile, settled her children in the waiting room.</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cxnSp>
              <p:nvCxnSpPr>
                <p:cNvPr id="23" name="直接箭头连接符 22">
                  <a:extLst>
                    <a:ext uri="{FF2B5EF4-FFF2-40B4-BE49-F238E27FC236}">
                      <a16:creationId xmlns:a16="http://schemas.microsoft.com/office/drawing/2014/main" xmlns="" id="{FCF94C1F-CC68-192B-00EB-2B5DAB457F8B}"/>
                    </a:ext>
                  </a:extLst>
                </p:cNvPr>
                <p:cNvCxnSpPr>
                  <a:stCxn id="22" idx="2"/>
                  <a:endCxn id="20" idx="0"/>
                </p:cNvCxnSpPr>
                <p:nvPr/>
              </p:nvCxnSpPr>
              <p:spPr>
                <a:xfrm>
                  <a:off x="1476309" y="686384"/>
                  <a:ext cx="502" cy="85665"/>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直接箭头连接符 23">
                  <a:extLst>
                    <a:ext uri="{FF2B5EF4-FFF2-40B4-BE49-F238E27FC236}">
                      <a16:creationId xmlns:a16="http://schemas.microsoft.com/office/drawing/2014/main" xmlns="" id="{26F6FDBA-72B1-4F59-278D-7F7C3382297B}"/>
                    </a:ext>
                  </a:extLst>
                </p:cNvPr>
                <p:cNvCxnSpPr>
                  <a:stCxn id="20" idx="2"/>
                  <a:endCxn id="21" idx="0"/>
                </p:cNvCxnSpPr>
                <p:nvPr/>
              </p:nvCxnSpPr>
              <p:spPr>
                <a:xfrm flipH="1">
                  <a:off x="1476615" y="1001656"/>
                  <a:ext cx="197" cy="85405"/>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5" name="直接箭头连接符 24">
                  <a:extLst>
                    <a:ext uri="{FF2B5EF4-FFF2-40B4-BE49-F238E27FC236}">
                      <a16:creationId xmlns:a16="http://schemas.microsoft.com/office/drawing/2014/main" xmlns="" id="{545B8522-F465-F36E-6948-2440DE3FC523}"/>
                    </a:ext>
                  </a:extLst>
                </p:cNvPr>
                <p:cNvCxnSpPr>
                  <a:stCxn id="21" idx="2"/>
                  <a:endCxn id="18" idx="0"/>
                </p:cNvCxnSpPr>
                <p:nvPr/>
              </p:nvCxnSpPr>
              <p:spPr>
                <a:xfrm flipH="1">
                  <a:off x="1476599" y="1316668"/>
                  <a:ext cx="16" cy="85512"/>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8" name="组合 7">
              <a:extLst>
                <a:ext uri="{FF2B5EF4-FFF2-40B4-BE49-F238E27FC236}">
                  <a16:creationId xmlns:a16="http://schemas.microsoft.com/office/drawing/2014/main" xmlns="" id="{05AA6E91-FAB8-0001-3594-E53F8D61B9CE}"/>
                </a:ext>
              </a:extLst>
            </p:cNvPr>
            <p:cNvGrpSpPr/>
            <p:nvPr/>
          </p:nvGrpSpPr>
          <p:grpSpPr>
            <a:xfrm>
              <a:off x="3332636" y="-35699"/>
              <a:ext cx="2952348" cy="1255577"/>
              <a:chOff x="-71471" y="-152"/>
              <a:chExt cx="2952527" cy="1256009"/>
            </a:xfrm>
          </p:grpSpPr>
          <p:sp>
            <p:nvSpPr>
              <p:cNvPr id="10" name="矩形: 圆角 9">
                <a:extLst>
                  <a:ext uri="{FF2B5EF4-FFF2-40B4-BE49-F238E27FC236}">
                    <a16:creationId xmlns:a16="http://schemas.microsoft.com/office/drawing/2014/main" xmlns="" id="{98A6D6A4-B226-3F8E-9F40-C7235E7D814A}"/>
                  </a:ext>
                </a:extLst>
              </p:cNvPr>
              <p:cNvSpPr/>
              <p:nvPr/>
            </p:nvSpPr>
            <p:spPr>
              <a:xfrm>
                <a:off x="-71471" y="1026357"/>
                <a:ext cx="2952179" cy="229500"/>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72000" rtlCol="0" anchor="b" anchorCtr="0"/>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④ </a:t>
                </a: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a:t>
                </a: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grpSp>
            <p:nvGrpSpPr>
              <p:cNvPr id="11" name="组合 10">
                <a:extLst>
                  <a:ext uri="{FF2B5EF4-FFF2-40B4-BE49-F238E27FC236}">
                    <a16:creationId xmlns:a16="http://schemas.microsoft.com/office/drawing/2014/main" xmlns="" id="{DB938AE1-297B-0751-1309-1F1A5FC2A31D}"/>
                  </a:ext>
                </a:extLst>
              </p:cNvPr>
              <p:cNvGrpSpPr/>
              <p:nvPr/>
            </p:nvGrpSpPr>
            <p:grpSpPr>
              <a:xfrm>
                <a:off x="-71453" y="-152"/>
                <a:ext cx="2952509" cy="1026506"/>
                <a:chOff x="-71464" y="375129"/>
                <a:chExt cx="2952949" cy="1026985"/>
              </a:xfrm>
            </p:grpSpPr>
            <p:sp>
              <p:nvSpPr>
                <p:cNvPr id="12" name="矩形: 圆角 11">
                  <a:extLst>
                    <a:ext uri="{FF2B5EF4-FFF2-40B4-BE49-F238E27FC236}">
                      <a16:creationId xmlns:a16="http://schemas.microsoft.com/office/drawing/2014/main" xmlns="" id="{7C8D2C6D-4CE1-0EDC-7D9D-233D7EBA1287}"/>
                    </a:ext>
                  </a:extLst>
                </p:cNvPr>
                <p:cNvSpPr/>
                <p:nvPr/>
              </p:nvSpPr>
              <p:spPr>
                <a:xfrm>
                  <a:off x="-71267" y="771844"/>
                  <a:ext cx="2952619" cy="229607"/>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72000" rtlCol="0" anchor="b" anchorCtr="0"/>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③ _______________________________________</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13" name="矩形: 圆角 12">
                  <a:extLst>
                    <a:ext uri="{FF2B5EF4-FFF2-40B4-BE49-F238E27FC236}">
                      <a16:creationId xmlns:a16="http://schemas.microsoft.com/office/drawing/2014/main" xmlns="" id="{709B0EB4-D280-BFFD-F5C6-DF911EF03956}"/>
                    </a:ext>
                  </a:extLst>
                </p:cNvPr>
                <p:cNvSpPr/>
                <p:nvPr/>
              </p:nvSpPr>
              <p:spPr>
                <a:xfrm>
                  <a:off x="-71464" y="1087062"/>
                  <a:ext cx="2952619" cy="229607"/>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zh-CN"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14" name="矩形: 圆角 13">
                  <a:extLst>
                    <a:ext uri="{FF2B5EF4-FFF2-40B4-BE49-F238E27FC236}">
                      <a16:creationId xmlns:a16="http://schemas.microsoft.com/office/drawing/2014/main" xmlns="" id="{8347AE7C-5FD4-00F7-3192-89CDB856EC5F}"/>
                    </a:ext>
                  </a:extLst>
                </p:cNvPr>
                <p:cNvSpPr/>
                <p:nvPr/>
              </p:nvSpPr>
              <p:spPr>
                <a:xfrm>
                  <a:off x="-71135" y="375129"/>
                  <a:ext cx="2952620" cy="311254"/>
                </a:xfrm>
                <a:prstGeom prst="roundRect">
                  <a:avLst>
                    <a:gd name="adj" fmla="val 13139"/>
                  </a:avLst>
                </a:prstGeom>
                <a:solidFill>
                  <a:schemeClr val="accent5">
                    <a:lumMod val="40000"/>
                    <a:lumOff val="60000"/>
                  </a:schemeClr>
                </a:solidFill>
                <a:ln w="9525">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just" fontAlgn="ctr"/>
                  <a:r>
                    <a:rPr lang="en-US" b="1"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Para. 2:</a:t>
                  </a:r>
                  <a:r>
                    <a:rPr lang="en-US" kern="1200">
                      <a:solidFill>
                        <a:srgbClr val="000000"/>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a:t>
                  </a:r>
                  <a:r>
                    <a:rPr lang="en-US">
                      <a:solidFill>
                        <a:srgbClr val="00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nurses, complaining about having to work at Christmas time, started to feel sympathetic for the homeless family.</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cxnSp>
              <p:nvCxnSpPr>
                <p:cNvPr id="15" name="直接箭头连接符 14">
                  <a:extLst>
                    <a:ext uri="{FF2B5EF4-FFF2-40B4-BE49-F238E27FC236}">
                      <a16:creationId xmlns:a16="http://schemas.microsoft.com/office/drawing/2014/main" xmlns="" id="{9E4A66D1-7B2D-4659-E45B-01F7F2E80696}"/>
                    </a:ext>
                  </a:extLst>
                </p:cNvPr>
                <p:cNvCxnSpPr>
                  <a:stCxn id="14" idx="2"/>
                  <a:endCxn id="12" idx="0"/>
                </p:cNvCxnSpPr>
                <p:nvPr/>
              </p:nvCxnSpPr>
              <p:spPr>
                <a:xfrm flipH="1">
                  <a:off x="1405043" y="686383"/>
                  <a:ext cx="132" cy="85461"/>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直接箭头连接符 15">
                  <a:extLst>
                    <a:ext uri="{FF2B5EF4-FFF2-40B4-BE49-F238E27FC236}">
                      <a16:creationId xmlns:a16="http://schemas.microsoft.com/office/drawing/2014/main" xmlns="" id="{F15F3571-E1C2-F60F-FFEF-0F664A956E31}"/>
                    </a:ext>
                  </a:extLst>
                </p:cNvPr>
                <p:cNvCxnSpPr>
                  <a:stCxn id="12" idx="2"/>
                  <a:endCxn id="13" idx="0"/>
                </p:cNvCxnSpPr>
                <p:nvPr/>
              </p:nvCxnSpPr>
              <p:spPr>
                <a:xfrm flipH="1">
                  <a:off x="1404845" y="1001451"/>
                  <a:ext cx="197" cy="85612"/>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7" name="直接箭头连接符 16">
                  <a:extLst>
                    <a:ext uri="{FF2B5EF4-FFF2-40B4-BE49-F238E27FC236}">
                      <a16:creationId xmlns:a16="http://schemas.microsoft.com/office/drawing/2014/main" xmlns="" id="{EB655F25-A7D4-3CD5-BA13-FFC10A3939C3}"/>
                    </a:ext>
                  </a:extLst>
                </p:cNvPr>
                <p:cNvCxnSpPr>
                  <a:stCxn id="13" idx="2"/>
                  <a:endCxn id="10" idx="0"/>
                </p:cNvCxnSpPr>
                <p:nvPr/>
              </p:nvCxnSpPr>
              <p:spPr>
                <a:xfrm flipH="1">
                  <a:off x="1404827" y="1316669"/>
                  <a:ext cx="18" cy="85445"/>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grpSp>
        </p:grpSp>
        <p:cxnSp>
          <p:nvCxnSpPr>
            <p:cNvPr id="9" name="连接符: 肘形 8">
              <a:extLst>
                <a:ext uri="{FF2B5EF4-FFF2-40B4-BE49-F238E27FC236}">
                  <a16:creationId xmlns:a16="http://schemas.microsoft.com/office/drawing/2014/main" xmlns="" id="{961984A2-901D-EBBC-7428-84A844772B98}"/>
                </a:ext>
              </a:extLst>
            </p:cNvPr>
            <p:cNvCxnSpPr>
              <a:stCxn id="18" idx="3"/>
              <a:endCxn id="14" idx="1"/>
            </p:cNvCxnSpPr>
            <p:nvPr/>
          </p:nvCxnSpPr>
          <p:spPr>
            <a:xfrm flipV="1">
              <a:off x="2952289" y="119802"/>
              <a:ext cx="380694" cy="985432"/>
            </a:xfrm>
            <a:prstGeom prst="bentConnector3">
              <a:avLst>
                <a:gd name="adj1" fmla="val 50000"/>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4" name="文本框 3">
            <a:extLst>
              <a:ext uri="{FF2B5EF4-FFF2-40B4-BE49-F238E27FC236}">
                <a16:creationId xmlns:a16="http://schemas.microsoft.com/office/drawing/2014/main" xmlns="" id="{E1566578-A3EE-EF4D-E26C-03A8EACA0D8A}"/>
              </a:ext>
            </a:extLst>
          </p:cNvPr>
          <p:cNvSpPr txBox="1"/>
          <p:nvPr/>
        </p:nvSpPr>
        <p:spPr>
          <a:xfrm>
            <a:off x="1206250" y="3606940"/>
            <a:ext cx="4680000" cy="38472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小妹妹想要圣诞礼物。</a:t>
            </a:r>
          </a:p>
        </p:txBody>
      </p:sp>
      <p:sp>
        <p:nvSpPr>
          <p:cNvPr id="5" name="文本框 4">
            <a:extLst>
              <a:ext uri="{FF2B5EF4-FFF2-40B4-BE49-F238E27FC236}">
                <a16:creationId xmlns:a16="http://schemas.microsoft.com/office/drawing/2014/main" xmlns="" id="{0F348606-5B47-E23C-2193-3454F12543E1}"/>
              </a:ext>
            </a:extLst>
          </p:cNvPr>
          <p:cNvSpPr txBox="1"/>
          <p:nvPr/>
        </p:nvSpPr>
        <p:spPr>
          <a:xfrm>
            <a:off x="1209711" y="5337421"/>
            <a:ext cx="4680000" cy="38472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“我”告诉同事们这一家人无家可归。</a:t>
            </a:r>
          </a:p>
        </p:txBody>
      </p:sp>
      <p:sp>
        <p:nvSpPr>
          <p:cNvPr id="26" name="文本框 25">
            <a:extLst>
              <a:ext uri="{FF2B5EF4-FFF2-40B4-BE49-F238E27FC236}">
                <a16:creationId xmlns:a16="http://schemas.microsoft.com/office/drawing/2014/main" xmlns="" id="{2B700AB1-C89C-0CCD-557F-F37D3F12E51E}"/>
              </a:ext>
            </a:extLst>
          </p:cNvPr>
          <p:cNvSpPr txBox="1"/>
          <p:nvPr/>
        </p:nvSpPr>
        <p:spPr>
          <a:xfrm>
            <a:off x="7031313" y="3606940"/>
            <a:ext cx="4680000" cy="38472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“我们”为他们准备礼物。</a:t>
            </a:r>
          </a:p>
        </p:txBody>
      </p:sp>
      <p:sp>
        <p:nvSpPr>
          <p:cNvPr id="27" name="文本框 26">
            <a:extLst>
              <a:ext uri="{FF2B5EF4-FFF2-40B4-BE49-F238E27FC236}">
                <a16:creationId xmlns:a16="http://schemas.microsoft.com/office/drawing/2014/main" xmlns="" id="{53724E0E-2B53-F86B-961D-C7AFF2D0BA61}"/>
              </a:ext>
            </a:extLst>
          </p:cNvPr>
          <p:cNvSpPr txBox="1"/>
          <p:nvPr/>
        </p:nvSpPr>
        <p:spPr>
          <a:xfrm>
            <a:off x="6852065" y="5208858"/>
            <a:ext cx="4862458" cy="53091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9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在离开前，妈妈对“我们”表达了感激之情。</a:t>
            </a:r>
          </a:p>
        </p:txBody>
      </p:sp>
    </p:spTree>
    <p:extLst>
      <p:ext uri="{BB962C8B-B14F-4D97-AF65-F5344CB8AC3E}">
        <p14:creationId xmlns:p14="http://schemas.microsoft.com/office/powerpoint/2010/main" val="81507564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6" grpId="0"/>
      <p:bldP spid="27"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6A288E7F-E779-27D7-EB35-CAE17BEE5538}"/>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（三）构思续写段落细节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519AF0AB-B66E-54CD-CA1D-1EF02C64FB70}"/>
              </a:ext>
            </a:extLst>
          </p:cNvPr>
          <p:cNvSpPr txBox="1"/>
          <p:nvPr/>
        </p:nvSpPr>
        <p:spPr>
          <a:xfrm>
            <a:off x="603259" y="1359843"/>
            <a:ext cx="10972783" cy="3785652"/>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确定合适的主干情节之后，接下来构思两段的具体细节。 </a:t>
            </a:r>
          </a:p>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续写第一段：</a:t>
            </a:r>
          </a:p>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What happened after the children were settled?</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What did the mother do and how did she feel?</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③ What did I find out?</a:t>
            </a:r>
            <a:endPar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a:t>
            </a:r>
          </a:p>
        </p:txBody>
      </p:sp>
      <p:sp>
        <p:nvSpPr>
          <p:cNvPr id="4" name="文本框 3">
            <a:extLst>
              <a:ext uri="{FF2B5EF4-FFF2-40B4-BE49-F238E27FC236}">
                <a16:creationId xmlns:a16="http://schemas.microsoft.com/office/drawing/2014/main" xmlns="" id="{E1566578-A3EE-EF4D-E26C-03A8EACA0D8A}"/>
              </a:ext>
            </a:extLst>
          </p:cNvPr>
          <p:cNvSpPr txBox="1"/>
          <p:nvPr/>
        </p:nvSpPr>
        <p:spPr>
          <a:xfrm>
            <a:off x="1129392" y="2808244"/>
            <a:ext cx="7456468"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The youngest child saw all the gifts under the tree and wanted one.</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5" name="文本框 4">
            <a:extLst>
              <a:ext uri="{FF2B5EF4-FFF2-40B4-BE49-F238E27FC236}">
                <a16:creationId xmlns:a16="http://schemas.microsoft.com/office/drawing/2014/main" xmlns="" id="{0F348606-5B47-E23C-2193-3454F12543E1}"/>
              </a:ext>
            </a:extLst>
          </p:cNvPr>
          <p:cNvSpPr txBox="1"/>
          <p:nvPr/>
        </p:nvSpPr>
        <p:spPr>
          <a:xfrm>
            <a:off x="1129392" y="3716788"/>
            <a:ext cx="9654721"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The mother refused her request and felt very guilty.</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 name="文本框 5">
            <a:extLst>
              <a:ext uri="{FF2B5EF4-FFF2-40B4-BE49-F238E27FC236}">
                <a16:creationId xmlns:a16="http://schemas.microsoft.com/office/drawing/2014/main" xmlns="" id="{506DDAA3-3743-7AC8-7D3E-08E2FFBC0FD9}"/>
              </a:ext>
            </a:extLst>
          </p:cNvPr>
          <p:cNvSpPr txBox="1"/>
          <p:nvPr/>
        </p:nvSpPr>
        <p:spPr>
          <a:xfrm>
            <a:off x="1129393" y="4637207"/>
            <a:ext cx="6650264"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I realized the family was homeless.</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Tree>
    <p:extLst>
      <p:ext uri="{BB962C8B-B14F-4D97-AF65-F5344CB8AC3E}">
        <p14:creationId xmlns:p14="http://schemas.microsoft.com/office/powerpoint/2010/main" val="277752041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6A288E7F-E779-27D7-EB35-CAE17BEE5538}"/>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（三）构思续写段落细节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519AF0AB-B66E-54CD-CA1D-1EF02C64FB70}"/>
              </a:ext>
            </a:extLst>
          </p:cNvPr>
          <p:cNvSpPr txBox="1"/>
          <p:nvPr/>
        </p:nvSpPr>
        <p:spPr>
          <a:xfrm>
            <a:off x="603259" y="1359843"/>
            <a:ext cx="10972783" cy="2954655"/>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续写第二段：</a:t>
            </a:r>
          </a:p>
          <a:p>
            <a:pPr>
              <a:lnSpc>
                <a:spcPct val="130000"/>
              </a:lnSpc>
            </a:pP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How did my colleagues and I feel and what did we do?</a:t>
            </a:r>
          </a:p>
          <a:p>
            <a:pPr>
              <a:lnSpc>
                <a:spcPct val="13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a:t>
            </a:r>
          </a:p>
          <a:p>
            <a:pPr>
              <a:lnSpc>
                <a:spcPct val="13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How did the children feel?</a:t>
            </a:r>
          </a:p>
          <a:p>
            <a:pPr>
              <a:lnSpc>
                <a:spcPct val="13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a:t>
            </a:r>
          </a:p>
          <a:p>
            <a:pPr>
              <a:lnSpc>
                <a:spcPct val="13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③ What did the mother do?</a:t>
            </a:r>
          </a:p>
          <a:p>
            <a:pPr>
              <a:lnSpc>
                <a:spcPct val="13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_________________________________________________________________________</a:t>
            </a:r>
          </a:p>
        </p:txBody>
      </p:sp>
      <p:sp>
        <p:nvSpPr>
          <p:cNvPr id="4" name="文本框 3">
            <a:extLst>
              <a:ext uri="{FF2B5EF4-FFF2-40B4-BE49-F238E27FC236}">
                <a16:creationId xmlns:a16="http://schemas.microsoft.com/office/drawing/2014/main" xmlns="" id="{E1566578-A3EE-EF4D-E26C-03A8EACA0D8A}"/>
              </a:ext>
            </a:extLst>
          </p:cNvPr>
          <p:cNvSpPr txBox="1"/>
          <p:nvPr/>
        </p:nvSpPr>
        <p:spPr>
          <a:xfrm>
            <a:off x="1094696" y="2188013"/>
            <a:ext cx="697775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We felt sorry and prepared gifts for them.</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5" name="文本框 4">
            <a:extLst>
              <a:ext uri="{FF2B5EF4-FFF2-40B4-BE49-F238E27FC236}">
                <a16:creationId xmlns:a16="http://schemas.microsoft.com/office/drawing/2014/main" xmlns="" id="{0F348606-5B47-E23C-2193-3454F12543E1}"/>
              </a:ext>
            </a:extLst>
          </p:cNvPr>
          <p:cNvSpPr txBox="1"/>
          <p:nvPr/>
        </p:nvSpPr>
        <p:spPr>
          <a:xfrm>
            <a:off x="1094696" y="2989682"/>
            <a:ext cx="933183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They were quite excited to receive the gifts.</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6" name="文本框 5">
            <a:extLst>
              <a:ext uri="{FF2B5EF4-FFF2-40B4-BE49-F238E27FC236}">
                <a16:creationId xmlns:a16="http://schemas.microsoft.com/office/drawing/2014/main" xmlns="" id="{506DDAA3-3743-7AC8-7D3E-08E2FFBC0FD9}"/>
              </a:ext>
            </a:extLst>
          </p:cNvPr>
          <p:cNvSpPr txBox="1"/>
          <p:nvPr/>
        </p:nvSpPr>
        <p:spPr>
          <a:xfrm>
            <a:off x="1094696" y="3767601"/>
            <a:ext cx="6650264"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    When the family left, the mother expressed her thanks to us.</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Tree>
    <p:extLst>
      <p:ext uri="{BB962C8B-B14F-4D97-AF65-F5344CB8AC3E}">
        <p14:creationId xmlns:p14="http://schemas.microsoft.com/office/powerpoint/2010/main" val="116745829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4B2F4DEF-F3FC-212B-1D7D-5F3D0B4AAB05}"/>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根据提示和要求，完成下列内容优化</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B9745863-7206-7FA5-3265-B2B59F32F602}"/>
              </a:ext>
            </a:extLst>
          </p:cNvPr>
          <p:cNvSpPr txBox="1"/>
          <p:nvPr/>
        </p:nvSpPr>
        <p:spPr>
          <a:xfrm>
            <a:off x="603259" y="1359843"/>
            <a:ext cx="10972783" cy="2400657"/>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1. The youngest child saw all the gifts under the tree and wanted one.</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使用“看”的具体动作（</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stare</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）替换句中的</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saw</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并改写优化为分词结构作状语。</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 all the gifts under the tree, the youngest child wanted one.</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使用宾语从句，改写优化句①中</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wanted one</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的内容（</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ask</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 all the gifts under the tree, the youngest child ________________________________.</a:t>
            </a:r>
          </a:p>
        </p:txBody>
      </p:sp>
      <p:sp>
        <p:nvSpPr>
          <p:cNvPr id="4" name="文本框 3">
            <a:extLst>
              <a:ext uri="{FF2B5EF4-FFF2-40B4-BE49-F238E27FC236}">
                <a16:creationId xmlns:a16="http://schemas.microsoft.com/office/drawing/2014/main" xmlns="" id="{52BEB10C-19D9-03AB-9B16-8807373F6DBE}"/>
              </a:ext>
            </a:extLst>
          </p:cNvPr>
          <p:cNvSpPr txBox="1"/>
          <p:nvPr/>
        </p:nvSpPr>
        <p:spPr>
          <a:xfrm>
            <a:off x="1056365" y="2364775"/>
            <a:ext cx="1283075"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Staring at</a:t>
            </a:r>
          </a:p>
        </p:txBody>
      </p:sp>
      <p:sp>
        <p:nvSpPr>
          <p:cNvPr id="5" name="文本框 4">
            <a:extLst>
              <a:ext uri="{FF2B5EF4-FFF2-40B4-BE49-F238E27FC236}">
                <a16:creationId xmlns:a16="http://schemas.microsoft.com/office/drawing/2014/main" xmlns="" id="{4D343BF9-5958-E69F-708D-AA52136F0B12}"/>
              </a:ext>
            </a:extLst>
          </p:cNvPr>
          <p:cNvSpPr txBox="1"/>
          <p:nvPr/>
        </p:nvSpPr>
        <p:spPr>
          <a:xfrm>
            <a:off x="6906157" y="3263770"/>
            <a:ext cx="4221015"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asked her mother if she could have one</a:t>
            </a:r>
          </a:p>
        </p:txBody>
      </p:sp>
      <p:sp>
        <p:nvSpPr>
          <p:cNvPr id="6" name="文本框 3">
            <a:extLst>
              <a:ext uri="{FF2B5EF4-FFF2-40B4-BE49-F238E27FC236}">
                <a16:creationId xmlns:a16="http://schemas.microsoft.com/office/drawing/2014/main" xmlns="" id="{52BEB10C-19D9-03AB-9B16-8807373F6DBE}"/>
              </a:ext>
            </a:extLst>
          </p:cNvPr>
          <p:cNvSpPr txBox="1"/>
          <p:nvPr/>
        </p:nvSpPr>
        <p:spPr>
          <a:xfrm>
            <a:off x="1066265" y="3265300"/>
            <a:ext cx="1283075"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Staring at</a:t>
            </a:r>
          </a:p>
        </p:txBody>
      </p:sp>
    </p:spTree>
    <p:extLst>
      <p:ext uri="{BB962C8B-B14F-4D97-AF65-F5344CB8AC3E}">
        <p14:creationId xmlns:p14="http://schemas.microsoft.com/office/powerpoint/2010/main" val="97221587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4B2F4DEF-F3FC-212B-1D7D-5F3D0B4AAB05}"/>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根据提示和要求，完成下列内容优化</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B9745863-7206-7FA5-3265-B2B59F32F602}"/>
              </a:ext>
            </a:extLst>
          </p:cNvPr>
          <p:cNvSpPr txBox="1"/>
          <p:nvPr/>
        </p:nvSpPr>
        <p:spPr>
          <a:xfrm>
            <a:off x="603259" y="1359843"/>
            <a:ext cx="10972783" cy="2400657"/>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2. They were quite excited to receive the gifts.</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使用时间状语从句（</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when</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）凸显他们兴奋的原因。</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___________________________, they were quite excited.</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使用神态描写体现他们兴奋的面部表情（</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light up with</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）和眼神（</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flash with</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_________________________ while ____________________________.</a:t>
            </a:r>
          </a:p>
        </p:txBody>
      </p:sp>
      <p:sp>
        <p:nvSpPr>
          <p:cNvPr id="4" name="文本框 3">
            <a:extLst>
              <a:ext uri="{FF2B5EF4-FFF2-40B4-BE49-F238E27FC236}">
                <a16:creationId xmlns:a16="http://schemas.microsoft.com/office/drawing/2014/main" xmlns="" id="{52BEB10C-19D9-03AB-9B16-8807373F6DBE}"/>
              </a:ext>
            </a:extLst>
          </p:cNvPr>
          <p:cNvSpPr txBox="1"/>
          <p:nvPr/>
        </p:nvSpPr>
        <p:spPr>
          <a:xfrm>
            <a:off x="1016431" y="2355365"/>
            <a:ext cx="3709948"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When they were given their gifts</a:t>
            </a:r>
          </a:p>
        </p:txBody>
      </p:sp>
      <p:sp>
        <p:nvSpPr>
          <p:cNvPr id="5" name="文本框 4">
            <a:extLst>
              <a:ext uri="{FF2B5EF4-FFF2-40B4-BE49-F238E27FC236}">
                <a16:creationId xmlns:a16="http://schemas.microsoft.com/office/drawing/2014/main" xmlns="" id="{4D343BF9-5958-E69F-708D-AA52136F0B12}"/>
              </a:ext>
            </a:extLst>
          </p:cNvPr>
          <p:cNvSpPr txBox="1"/>
          <p:nvPr/>
        </p:nvSpPr>
        <p:spPr>
          <a:xfrm>
            <a:off x="1024938" y="3272805"/>
            <a:ext cx="3333306"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Their faces lit up with pleasure</a:t>
            </a:r>
          </a:p>
        </p:txBody>
      </p:sp>
      <p:sp>
        <p:nvSpPr>
          <p:cNvPr id="6" name="文本框 4">
            <a:extLst>
              <a:ext uri="{FF2B5EF4-FFF2-40B4-BE49-F238E27FC236}">
                <a16:creationId xmlns:a16="http://schemas.microsoft.com/office/drawing/2014/main" xmlns="" id="{4D343BF9-5958-E69F-708D-AA52136F0B12}"/>
              </a:ext>
            </a:extLst>
          </p:cNvPr>
          <p:cNvSpPr txBox="1"/>
          <p:nvPr/>
        </p:nvSpPr>
        <p:spPr>
          <a:xfrm>
            <a:off x="4928253" y="3265390"/>
            <a:ext cx="3847611"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their eyes flashed with excitement</a:t>
            </a:r>
          </a:p>
        </p:txBody>
      </p:sp>
    </p:spTree>
    <p:extLst>
      <p:ext uri="{BB962C8B-B14F-4D97-AF65-F5344CB8AC3E}">
        <p14:creationId xmlns:p14="http://schemas.microsoft.com/office/powerpoint/2010/main" val="287676255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4B2F4DEF-F3FC-212B-1D7D-5F3D0B4AAB05}"/>
              </a:ext>
            </a:extLst>
          </p:cNvPr>
          <p:cNvSpPr txBox="1"/>
          <p:nvPr/>
        </p:nvSpPr>
        <p:spPr>
          <a:xfrm>
            <a:off x="660400" y="1055914"/>
            <a:ext cx="6997700" cy="2718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根据提示和要求，完成下列内容优化</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endParaRPr>
          </a:p>
        </p:txBody>
      </p:sp>
      <p:sp>
        <p:nvSpPr>
          <p:cNvPr id="3" name="文本框 2">
            <a:extLst>
              <a:ext uri="{FF2B5EF4-FFF2-40B4-BE49-F238E27FC236}">
                <a16:creationId xmlns:a16="http://schemas.microsoft.com/office/drawing/2014/main" xmlns="" id="{B9745863-7206-7FA5-3265-B2B59F32F602}"/>
              </a:ext>
            </a:extLst>
          </p:cNvPr>
          <p:cNvSpPr txBox="1"/>
          <p:nvPr/>
        </p:nvSpPr>
        <p:spPr>
          <a:xfrm>
            <a:off x="603259" y="1359843"/>
            <a:ext cx="10972783" cy="3785652"/>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3. When the family left, the mother expressed her thanks to us.</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①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使用动作描写（</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give a hug</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），体现这位母亲的感恩之心。</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When the family left, the mother _____________________ and expressed her thanks to us.</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②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使用具体动作（</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whisper</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）和直接引语，改写优化所给句中的</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expressed her thanks to us</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When the family left, the mother __________________, “________________________”.</a:t>
            </a:r>
          </a:p>
          <a:p>
            <a:pPr marL="360000"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③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使用强调句型（</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it is...that...</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）改写优化所给句，帮助母亲充分表达自己的感激之情（</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warm sb. up</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p>
          <a:p>
            <a:pPr marL="360000" indent="0"/>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Thank you for your kindness. ______________________________.”</a:t>
            </a:r>
          </a:p>
        </p:txBody>
      </p:sp>
      <p:sp>
        <p:nvSpPr>
          <p:cNvPr id="7" name="文本框 6">
            <a:extLst>
              <a:ext uri="{FF2B5EF4-FFF2-40B4-BE49-F238E27FC236}">
                <a16:creationId xmlns:a16="http://schemas.microsoft.com/office/drawing/2014/main" xmlns="" id="{2375CFF3-509C-D55A-3C62-A8AD3C487C52}"/>
              </a:ext>
            </a:extLst>
          </p:cNvPr>
          <p:cNvSpPr txBox="1"/>
          <p:nvPr/>
        </p:nvSpPr>
        <p:spPr>
          <a:xfrm>
            <a:off x="4436267" y="2352418"/>
            <a:ext cx="3140178"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gave each of us a big hug</a:t>
            </a:r>
          </a:p>
        </p:txBody>
      </p:sp>
      <p:sp>
        <p:nvSpPr>
          <p:cNvPr id="8" name="文本框 7">
            <a:extLst>
              <a:ext uri="{FF2B5EF4-FFF2-40B4-BE49-F238E27FC236}">
                <a16:creationId xmlns:a16="http://schemas.microsoft.com/office/drawing/2014/main" xmlns="" id="{507B46CF-12FD-E7EA-6156-0B6263EEF602}"/>
              </a:ext>
            </a:extLst>
          </p:cNvPr>
          <p:cNvSpPr txBox="1"/>
          <p:nvPr/>
        </p:nvSpPr>
        <p:spPr>
          <a:xfrm>
            <a:off x="4446458" y="3264544"/>
            <a:ext cx="2488732"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whispered in our ears</a:t>
            </a:r>
          </a:p>
        </p:txBody>
      </p:sp>
      <p:sp>
        <p:nvSpPr>
          <p:cNvPr id="6" name="文本框 7">
            <a:extLst>
              <a:ext uri="{FF2B5EF4-FFF2-40B4-BE49-F238E27FC236}">
                <a16:creationId xmlns:a16="http://schemas.microsoft.com/office/drawing/2014/main" xmlns="" id="{507B46CF-12FD-E7EA-6156-0B6263EEF602}"/>
              </a:ext>
            </a:extLst>
          </p:cNvPr>
          <p:cNvSpPr txBox="1"/>
          <p:nvPr/>
        </p:nvSpPr>
        <p:spPr>
          <a:xfrm>
            <a:off x="6973924" y="3264544"/>
            <a:ext cx="3120102"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Thank you for your kindness</a:t>
            </a:r>
          </a:p>
        </p:txBody>
      </p:sp>
      <p:sp>
        <p:nvSpPr>
          <p:cNvPr id="9" name="文本框 7">
            <a:extLst>
              <a:ext uri="{FF2B5EF4-FFF2-40B4-BE49-F238E27FC236}">
                <a16:creationId xmlns:a16="http://schemas.microsoft.com/office/drawing/2014/main" xmlns="" id="{507B46CF-12FD-E7EA-6156-0B6263EEF602}"/>
              </a:ext>
            </a:extLst>
          </p:cNvPr>
          <p:cNvSpPr txBox="1"/>
          <p:nvPr/>
        </p:nvSpPr>
        <p:spPr>
          <a:xfrm>
            <a:off x="4365017" y="4628225"/>
            <a:ext cx="4303972"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It’s your love that has warmed us up</a:t>
            </a:r>
          </a:p>
        </p:txBody>
      </p:sp>
    </p:spTree>
    <p:extLst>
      <p:ext uri="{BB962C8B-B14F-4D97-AF65-F5344CB8AC3E}">
        <p14:creationId xmlns:p14="http://schemas.microsoft.com/office/powerpoint/2010/main" val="16748735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6" grpId="0"/>
      <p:bldP spid="9"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07E9DC1B-EE24-7027-DADB-B5497AEA55CE}"/>
              </a:ext>
            </a:extLst>
          </p:cNvPr>
          <p:cNvSpPr txBox="1"/>
          <p:nvPr/>
        </p:nvSpPr>
        <p:spPr>
          <a:xfrm>
            <a:off x="660400" y="1326446"/>
            <a:ext cx="10858500" cy="470898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250000"/>
              </a:lnSpc>
            </a:pPr>
            <a:r>
              <a:rPr lang="en-US" altLang="zh-CN" sz="2000" i="1">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Then the mother turned and, with a smile, settled her children in the waiting room. </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The children nestled close to the Christmas tree in the warm room. Staring at all the gifts under the tree, the youngest child asked her mother if she could have one. Met with refusal, she blinked and the tears fell like raindrops. The mother felt guilty and upset, sadness choking her words. The other children looked helplessly at their little sister. I suddenly realized that they were homeless, so I went back and explained this to my colleagues. </a:t>
            </a:r>
          </a:p>
        </p:txBody>
      </p:sp>
      <p:sp>
        <p:nvSpPr>
          <p:cNvPr id="3" name="矩形: 圆角 2">
            <a:extLst>
              <a:ext uri="{FF2B5EF4-FFF2-40B4-BE49-F238E27FC236}">
                <a16:creationId xmlns:a16="http://schemas.microsoft.com/office/drawing/2014/main" xmlns="" id="{BED6063C-D0C4-4D42-DE1E-17A46D549FBA}"/>
              </a:ext>
            </a:extLst>
          </p:cNvPr>
          <p:cNvSpPr/>
          <p:nvPr/>
        </p:nvSpPr>
        <p:spPr>
          <a:xfrm>
            <a:off x="6295548" y="2831500"/>
            <a:ext cx="1980000" cy="360000"/>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b="1">
                <a:solidFill>
                  <a:schemeClr val="bg1"/>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分词结构作状语</a:t>
            </a:r>
          </a:p>
        </p:txBody>
      </p:sp>
      <p:sp>
        <p:nvSpPr>
          <p:cNvPr id="4" name="矩形: 圆角 3">
            <a:extLst>
              <a:ext uri="{FF2B5EF4-FFF2-40B4-BE49-F238E27FC236}">
                <a16:creationId xmlns:a16="http://schemas.microsoft.com/office/drawing/2014/main" xmlns="" id="{9B256D08-3EDB-DCCC-3A5B-931C16DB5215}"/>
              </a:ext>
            </a:extLst>
          </p:cNvPr>
          <p:cNvSpPr/>
          <p:nvPr/>
        </p:nvSpPr>
        <p:spPr>
          <a:xfrm>
            <a:off x="3292488" y="3591521"/>
            <a:ext cx="1440000" cy="360000"/>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b="1">
                <a:solidFill>
                  <a:schemeClr val="bg1"/>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宾语从句</a:t>
            </a:r>
          </a:p>
        </p:txBody>
      </p:sp>
      <p:sp>
        <p:nvSpPr>
          <p:cNvPr id="5" name="矩形: 圆角 4">
            <a:extLst>
              <a:ext uri="{FF2B5EF4-FFF2-40B4-BE49-F238E27FC236}">
                <a16:creationId xmlns:a16="http://schemas.microsoft.com/office/drawing/2014/main" xmlns="" id="{3880D176-E0E4-2712-FD09-0B2C91A9DEC9}"/>
              </a:ext>
            </a:extLst>
          </p:cNvPr>
          <p:cNvSpPr/>
          <p:nvPr/>
        </p:nvSpPr>
        <p:spPr>
          <a:xfrm>
            <a:off x="5608127" y="4354810"/>
            <a:ext cx="1779583" cy="360000"/>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b="1">
                <a:solidFill>
                  <a:schemeClr val="bg1"/>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独立主格结构</a:t>
            </a:r>
          </a:p>
        </p:txBody>
      </p:sp>
      <p:sp>
        <p:nvSpPr>
          <p:cNvPr id="6" name="矩形: 圆角 5">
            <a:extLst>
              <a:ext uri="{FF2B5EF4-FFF2-40B4-BE49-F238E27FC236}">
                <a16:creationId xmlns:a16="http://schemas.microsoft.com/office/drawing/2014/main" xmlns="" id="{900402F8-615B-F28E-F893-C8898B0CDD78}"/>
              </a:ext>
            </a:extLst>
          </p:cNvPr>
          <p:cNvSpPr/>
          <p:nvPr/>
        </p:nvSpPr>
        <p:spPr>
          <a:xfrm>
            <a:off x="8483674" y="5143977"/>
            <a:ext cx="1980000" cy="360000"/>
          </a:xfrm>
          <a:prstGeom prst="roundRect">
            <a:avLst/>
          </a:prstGeom>
          <a:solidFill>
            <a:srgbClr val="FF505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b="1">
                <a:solidFill>
                  <a:schemeClr val="bg1"/>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并列句</a:t>
            </a:r>
          </a:p>
        </p:txBody>
      </p:sp>
      <p:sp>
        <p:nvSpPr>
          <p:cNvPr id="7" name="矩形: 圆角 3">
            <a:extLst>
              <a:ext uri="{FF2B5EF4-FFF2-40B4-BE49-F238E27FC236}">
                <a16:creationId xmlns:a16="http://schemas.microsoft.com/office/drawing/2014/main" xmlns="" id="{9B256D08-3EDB-DCCC-3A5B-931C16DB5215}"/>
              </a:ext>
            </a:extLst>
          </p:cNvPr>
          <p:cNvSpPr/>
          <p:nvPr/>
        </p:nvSpPr>
        <p:spPr>
          <a:xfrm>
            <a:off x="5845548" y="5151014"/>
            <a:ext cx="1440000" cy="360000"/>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b="1">
                <a:solidFill>
                  <a:schemeClr val="bg1"/>
                </a:solidFill>
                <a:latin typeface="Times New Roman" panose="02020603050405020304" pitchFamily="18" charset="0"/>
                <a:ea typeface="思源黑体 CN Regular" panose="020b0500000000000000" pitchFamily="34" charset="-122"/>
                <a:cs typeface="Times New Roman" panose="02020603050405020304" pitchFamily="18" charset="0"/>
                <a:sym typeface="思源黑体 CN Regular" panose="020b0500000000000000" pitchFamily="34" charset="-122"/>
              </a:rPr>
              <a:t>宾语从句</a:t>
            </a:r>
          </a:p>
        </p:txBody>
      </p:sp>
    </p:spTree>
    <p:extLst>
      <p:ext uri="{BB962C8B-B14F-4D97-AF65-F5344CB8AC3E}">
        <p14:creationId xmlns:p14="http://schemas.microsoft.com/office/powerpoint/2010/main" val="316881799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https://d.book118.com/287106025053006026</a:t>
            </a:r>
          </a:p>
        </p:txBody>
      </p:sp>
    </p:spTree>
  </p:cSld>
  <p:clrMapOvr>
    <a:masterClrMapping/>
  </p:clrMapOvr>
  <p:transition/>
  <p:timing/>
</p:sld>
</file>

<file path=ppt/tags/tag1.xml><?xml version="1.0" encoding="utf-8"?>
<p:tagLst xmlns:p="http://schemas.openxmlformats.org/presentationml/2006/main">
  <p:tag name="ISLIDE.ICON" val="#373082;"/>
</p:tagLst>
</file>

<file path=ppt/tags/tag2.xml><?xml version="1.0" encoding="utf-8"?>
<p:tagLst xmlns:p="http://schemas.openxmlformats.org/presentationml/2006/main">
  <p:tag name="ISLIDE.ICON" val="#373082;"/>
</p:tagLst>
</file>

<file path=ppt/tags/tag3.xml><?xml version="1.0" encoding="utf-8"?>
<p:tagLst xmlns:p="http://schemas.openxmlformats.org/presentationml/2006/main">
  <p:tag name="ISLIDE.ICON" val="#140417;"/>
</p:tagLst>
</file>

<file path=ppt/tags/tag4.xml><?xml version="1.0" encoding="utf-8"?>
<p:tagLst xmlns:p="http://schemas.openxmlformats.org/presentationml/2006/main">
  <p:tag name="ISLIDE.ICON" val="#140417;"/>
</p:tagLst>
</file>

<file path=ppt/tags/tag5.xml><?xml version="1.0" encoding="utf-8"?>
<p:tagLst xmlns:p="http://schemas.openxmlformats.org/presentationml/2006/main">
  <p:tag name="ISLIDE.ICON" val="#140417;"/>
</p:tagLst>
</file>

<file path=ppt/tags/tag6.xml><?xml version="1.0" encoding="utf-8"?>
<p:tagLst xmlns:p="http://schemas.openxmlformats.org/presentationml/2006/main">
  <p:tag name="ISLIDE.ICON" val="#140417;"/>
</p:tagLst>
</file>

<file path=ppt/tags/tag7.xml><?xml version="1.0" encoding="utf-8"?>
<p:tagLst xmlns:p="http://schemas.openxmlformats.org/presentationml/2006/main">
  <p:tag name="ISLIDE.ICON" val="#140417;"/>
</p:tagLst>
</file>

<file path=ppt/tags/tag8.xml><?xml version="1.0" encoding="utf-8"?>
<p:tagLst xmlns:p="http://schemas.openxmlformats.org/presentationml/2006/main">
  <p:tag name="ISLIDE.ICON" val="#140417;"/>
</p:tagLst>
</file>

<file path=ppt/tags/tag9.xml><?xml version="1.0" encoding="utf-8"?>
<p:tagLst xmlns:p="http://schemas.openxmlformats.org/presentationml/2006/main">
  <p:tag name="ISLIDE.ICON" val="#373082;"/>
</p:tagLst>
</file>

<file path=ppt/tags/tag1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327DFA"/>
      </a:accent5>
      <a:accent6>
        <a:srgbClr val="70AD47"/>
      </a:accent6>
      <a:hlink>
        <a:srgbClr val="5B9BD5"/>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234</Paragraphs>
  <Slides>29</Slides>
  <Notes>6</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29</vt:i4>
      </vt:variant>
    </vt:vector>
  </HeadingPairs>
  <TitlesOfParts>
    <vt:vector baseType="lpstr" size="39">
      <vt:lpstr>Arial</vt:lpstr>
      <vt:lpstr>Calibri</vt:lpstr>
      <vt:lpstr>等线 Light</vt:lpstr>
      <vt:lpstr>等线</vt:lpstr>
      <vt:lpstr>思源黑体 CN Bold</vt:lpstr>
      <vt:lpstr>微软雅黑</vt:lpstr>
      <vt:lpstr>Times New Roman</vt:lpstr>
      <vt:lpstr>思源黑体 CN Regular</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2024-08-31T10:05:25.317</cp:lastPrinted>
  <dcterms:created xsi:type="dcterms:W3CDTF">2024-08-31T02:05:25Z</dcterms:created>
  <dcterms:modified xsi:type="dcterms:W3CDTF">2024-08-31T02:05:27Z</dcterms:modified>
</cp:coreProperties>
</file>