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91B20B-7C5D-46CF-9F82-81031E38E2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53C39D-DDF4-41F9-B3AA-2E7AD4763B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9FCCCB-23AD-40A8-B3C2-4258E2438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17E922-9E1E-4311-A67C-51AC02F96B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543762-3E10-46BF-B070-E7DDA7DBDE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29049F-C34E-4B8E-88CB-14F6649CC8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492582-FF46-49B9-96A7-FEEFD81843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56F546-4BDD-47EC-9B54-0E6651DBDB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D3A66E-97D5-489F-ADBA-6870013677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F6F761-0DB9-4236-B6DA-5941BDC78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83E798-1432-48AC-A1CC-8927CF91A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3573462"/>
          </a:xfrm>
          <a:prstGeom prst="rect">
            <a:avLst/>
          </a:prstGeom>
        </p:spPr>
      </p:pic>
      <p:sp>
        <p:nvSpPr>
          <p:cNvPr id="2" name="Holder 2"/>
          <p:cNvSpPr>
            <a:spLocks noGrp="1"/>
          </p:cNvSpPr>
          <p:nvPr>
            <p:ph type="ctrTitle"/>
          </p:nvPr>
        </p:nvSpPr>
        <p:spPr>
          <a:xfrm>
            <a:off x="1258888" y="1977706"/>
            <a:ext cx="6121400" cy="1122680"/>
          </a:xfrm>
          <a:prstGeom prst="rect">
            <a:avLst/>
          </a:prstGeom>
        </p:spPr>
        <p:txBody>
          <a:bodyPr wrap="square" lIns="0" tIns="0" rIns="0" bIns="0">
            <a:spAutoFit/>
          </a:bodyPr>
          <a:lstStyle>
            <a:lvl1pPr>
              <a:defRPr sz="5400" b="1" i="0">
                <a:solidFill>
                  <a:srgbClr val="0000CC"/>
                </a:solidFill>
                <a:latin typeface="Microsoft JhengHei"/>
                <a:cs typeface="Microsoft JhengHei"/>
              </a:defRPr>
            </a:lvl1pPr>
          </a:lstStyle>
          <a:p/>
        </p:txBody>
      </p:sp>
      <p:sp>
        <p:nvSpPr>
          <p:cNvPr id="3" name="Holder 3"/>
          <p:cNvSpPr>
            <a:spLocks noGrp="1"/>
          </p:cNvSpPr>
          <p:nvPr>
            <p:ph type="subTitle" idx="4"/>
          </p:nvPr>
        </p:nvSpPr>
        <p:spPr>
          <a:xfrm>
            <a:off x="1842451" y="3775551"/>
            <a:ext cx="5054600" cy="1031239"/>
          </a:xfrm>
          <a:prstGeom prst="rect">
            <a:avLst/>
          </a:prstGeom>
        </p:spPr>
        <p:txBody>
          <a:bodyPr wrap="square" lIns="0" tIns="0" rIns="0" bIns="0">
            <a:spAutoFit/>
          </a:bodyPr>
          <a:lstStyle>
            <a:lvl1pPr>
              <a:defRPr sz="30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5400" b="1" i="0">
                <a:solidFill>
                  <a:srgbClr val="0000CC"/>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30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5400" b="1" i="0">
                <a:solidFill>
                  <a:srgbClr val="0000CC"/>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5400" b="1" i="0">
                <a:solidFill>
                  <a:srgbClr val="0000CC"/>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2486185" y="706026"/>
            <a:ext cx="4171629" cy="848360"/>
          </a:xfrm>
          <a:prstGeom prst="rect">
            <a:avLst/>
          </a:prstGeom>
        </p:spPr>
        <p:txBody>
          <a:bodyPr wrap="square" lIns="0" tIns="0" rIns="0" bIns="0">
            <a:spAutoFit/>
          </a:bodyPr>
          <a:lstStyle>
            <a:lvl1pPr>
              <a:defRPr sz="5400" b="1" i="0">
                <a:solidFill>
                  <a:srgbClr val="0000CC"/>
                </a:solidFill>
                <a:latin typeface="Microsoft JhengHei"/>
                <a:cs typeface="Microsoft JhengHei"/>
              </a:defRPr>
            </a:lvl1pPr>
          </a:lstStyle>
          <a:p/>
        </p:txBody>
      </p:sp>
      <p:sp>
        <p:nvSpPr>
          <p:cNvPr id="3" name="Holder 3"/>
          <p:cNvSpPr>
            <a:spLocks noGrp="1"/>
          </p:cNvSpPr>
          <p:nvPr>
            <p:ph type="body" idx="1"/>
          </p:nvPr>
        </p:nvSpPr>
        <p:spPr>
          <a:xfrm>
            <a:off x="78740" y="1220241"/>
            <a:ext cx="6502400" cy="1671320"/>
          </a:xfrm>
          <a:prstGeom prst="rect">
            <a:avLst/>
          </a:prstGeom>
        </p:spPr>
        <p:txBody>
          <a:bodyPr wrap="square" lIns="0" tIns="0" rIns="0" bIns="0">
            <a:spAutoFit/>
          </a:bodyPr>
          <a:lstStyle>
            <a:lvl1pPr>
              <a:defRPr sz="30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359492" y="6290176"/>
            <a:ext cx="287020" cy="224154"/>
          </a:xfrm>
          <a:prstGeom prst="rect">
            <a:avLst/>
          </a:prstGeom>
        </p:spPr>
        <p:txBody>
          <a:bodyPr wrap="square" lIns="0" tIns="0" rIns="0" bIns="0">
            <a:spAutoFit/>
          </a:bodyPr>
          <a:lstStyle>
            <a:defPPr>
              <a:defRPr kern="0"/>
            </a:defPPr>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12100501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2878137" y="654049"/>
            <a:ext cx="3100705" cy="1158240"/>
          </a:xfrm>
          <a:custGeom>
            <a:rect l="l" t="t" r="r" b="b"/>
            <a:pathLst>
              <a:path w="3100704" h="1158239">
                <a:moveTo>
                  <a:pt x="3036887" y="63500"/>
                </a:moveTo>
                <a:lnTo>
                  <a:pt x="63500" y="63500"/>
                </a:lnTo>
                <a:lnTo>
                  <a:pt x="63500" y="76200"/>
                </a:lnTo>
                <a:lnTo>
                  <a:pt x="63500" y="1082040"/>
                </a:lnTo>
                <a:lnTo>
                  <a:pt x="63500" y="1083310"/>
                </a:lnTo>
                <a:lnTo>
                  <a:pt x="63500" y="1094740"/>
                </a:lnTo>
                <a:lnTo>
                  <a:pt x="3036887" y="1094740"/>
                </a:lnTo>
                <a:lnTo>
                  <a:pt x="3036887" y="1083310"/>
                </a:lnTo>
                <a:lnTo>
                  <a:pt x="76200" y="1083310"/>
                </a:lnTo>
                <a:lnTo>
                  <a:pt x="76200" y="1082040"/>
                </a:lnTo>
                <a:lnTo>
                  <a:pt x="76200" y="76200"/>
                </a:lnTo>
                <a:lnTo>
                  <a:pt x="3024187" y="76200"/>
                </a:lnTo>
                <a:lnTo>
                  <a:pt x="3024187" y="1082675"/>
                </a:lnTo>
                <a:lnTo>
                  <a:pt x="3036887" y="1082675"/>
                </a:lnTo>
                <a:lnTo>
                  <a:pt x="3036887" y="76200"/>
                </a:lnTo>
                <a:lnTo>
                  <a:pt x="3036887" y="63500"/>
                </a:lnTo>
                <a:close/>
              </a:path>
              <a:path w="3100704" h="1158239">
                <a:moveTo>
                  <a:pt x="3074987" y="25400"/>
                </a:moveTo>
                <a:lnTo>
                  <a:pt x="3049587" y="25400"/>
                </a:lnTo>
                <a:lnTo>
                  <a:pt x="3049587" y="50800"/>
                </a:lnTo>
                <a:lnTo>
                  <a:pt x="3049587" y="1107440"/>
                </a:lnTo>
                <a:lnTo>
                  <a:pt x="50800" y="1107440"/>
                </a:lnTo>
                <a:lnTo>
                  <a:pt x="50800" y="50800"/>
                </a:lnTo>
                <a:lnTo>
                  <a:pt x="3049587" y="50800"/>
                </a:lnTo>
                <a:lnTo>
                  <a:pt x="3049587" y="25400"/>
                </a:lnTo>
                <a:lnTo>
                  <a:pt x="25400" y="25400"/>
                </a:lnTo>
                <a:lnTo>
                  <a:pt x="25400" y="50800"/>
                </a:lnTo>
                <a:lnTo>
                  <a:pt x="25400" y="1107440"/>
                </a:lnTo>
                <a:lnTo>
                  <a:pt x="25400" y="1132840"/>
                </a:lnTo>
                <a:lnTo>
                  <a:pt x="3074987" y="1132840"/>
                </a:lnTo>
                <a:lnTo>
                  <a:pt x="3074987" y="1108075"/>
                </a:lnTo>
                <a:lnTo>
                  <a:pt x="3074987" y="1107440"/>
                </a:lnTo>
                <a:lnTo>
                  <a:pt x="3074987" y="50800"/>
                </a:lnTo>
                <a:lnTo>
                  <a:pt x="3074987" y="25400"/>
                </a:lnTo>
                <a:close/>
              </a:path>
              <a:path w="3100704" h="1158239">
                <a:moveTo>
                  <a:pt x="3100387" y="0"/>
                </a:moveTo>
                <a:lnTo>
                  <a:pt x="3087687" y="0"/>
                </a:lnTo>
                <a:lnTo>
                  <a:pt x="3087687" y="12700"/>
                </a:lnTo>
                <a:lnTo>
                  <a:pt x="3087687" y="1145540"/>
                </a:lnTo>
                <a:lnTo>
                  <a:pt x="12700" y="1145540"/>
                </a:lnTo>
                <a:lnTo>
                  <a:pt x="12700" y="12700"/>
                </a:lnTo>
                <a:lnTo>
                  <a:pt x="3087687" y="12700"/>
                </a:lnTo>
                <a:lnTo>
                  <a:pt x="3087687" y="0"/>
                </a:lnTo>
                <a:lnTo>
                  <a:pt x="0" y="0"/>
                </a:lnTo>
                <a:lnTo>
                  <a:pt x="0" y="12700"/>
                </a:lnTo>
                <a:lnTo>
                  <a:pt x="0" y="1145540"/>
                </a:lnTo>
                <a:lnTo>
                  <a:pt x="0" y="1158240"/>
                </a:lnTo>
                <a:lnTo>
                  <a:pt x="3100387" y="1158240"/>
                </a:lnTo>
                <a:lnTo>
                  <a:pt x="3100387" y="1146175"/>
                </a:lnTo>
                <a:lnTo>
                  <a:pt x="3100387" y="1145540"/>
                </a:lnTo>
                <a:lnTo>
                  <a:pt x="3100387" y="12700"/>
                </a:lnTo>
                <a:lnTo>
                  <a:pt x="3100387" y="0"/>
                </a:lnTo>
                <a:close/>
              </a:path>
            </a:pathLst>
          </a:custGeom>
          <a:solidFill>
            <a:srgbClr val="FF0000"/>
          </a:solidFill>
        </p:spPr>
        <p:txBody>
          <a:bodyPr wrap="square" lIns="0" tIns="0" rIns="0" bIns="0" rtlCol="0"/>
          <a:lstStyle/>
          <a:p/>
        </p:txBody>
      </p:sp>
      <p:sp>
        <p:nvSpPr>
          <p:cNvPr id="3" name="object 3"/>
          <p:cNvSpPr txBox="1">
            <a:spLocks noGrp="1"/>
          </p:cNvSpPr>
          <p:nvPr>
            <p:ph type="title"/>
          </p:nvPr>
        </p:nvSpPr>
        <p:spPr>
          <a:xfrm>
            <a:off x="2928938" y="748982"/>
            <a:ext cx="2999105" cy="939800"/>
          </a:xfrm>
          <a:prstGeom prst="rect">
            <a:avLst/>
          </a:prstGeom>
        </p:spPr>
        <p:txBody>
          <a:bodyPr vert="horz" wrap="square" lIns="0" tIns="12700" rIns="0" bIns="0" rtlCol="0">
            <a:spAutoFit/>
          </a:bodyPr>
          <a:lstStyle/>
          <a:p>
            <a:pPr marL="78105">
              <a:lnSpc>
                <a:spcPct val="100000"/>
              </a:lnSpc>
              <a:spcBef>
                <a:spcPts val="100"/>
              </a:spcBef>
              <a:tabLst>
                <a:tab pos="1898650"/>
              </a:tabLst>
            </a:pPr>
            <a:r>
              <a:rPr sz="6000" spc="-50">
                <a:solidFill>
                  <a:srgbClr val="0000FF"/>
                </a:solidFill>
              </a:rPr>
              <a:t>提</a:t>
            </a:r>
            <a:r>
              <a:rPr sz="6000">
                <a:solidFill>
                  <a:srgbClr val="0000FF"/>
                </a:solidFill>
              </a:rPr>
              <a:t>	</a:t>
            </a:r>
            <a:r>
              <a:rPr sz="6000" spc="-50">
                <a:solidFill>
                  <a:srgbClr val="0000FF"/>
                </a:solidFill>
              </a:rPr>
              <a:t>醒</a:t>
            </a:r>
            <a:endParaRPr sz="6000"/>
          </a:p>
        </p:txBody>
      </p:sp>
      <p:sp>
        <p:nvSpPr>
          <p:cNvPr id="4" name="object 4"/>
          <p:cNvSpPr txBox="1"/>
          <p:nvPr/>
        </p:nvSpPr>
        <p:spPr>
          <a:xfrm>
            <a:off x="402590" y="2252345"/>
            <a:ext cx="8483600" cy="2768600"/>
          </a:xfrm>
          <a:prstGeom prst="rect">
            <a:avLst/>
          </a:prstGeom>
        </p:spPr>
        <p:txBody>
          <a:bodyPr vert="horz" wrap="square" lIns="0" tIns="12700" rIns="0" bIns="0" rtlCol="0">
            <a:spAutoFit/>
          </a:bodyPr>
          <a:lstStyle/>
          <a:p>
            <a:pPr marL="12700" marR="5080" indent="914400">
              <a:lnSpc>
                <a:spcPct val="100000"/>
              </a:lnSpc>
              <a:spcBef>
                <a:spcPts val="100"/>
              </a:spcBef>
              <a:tabLst>
                <a:tab pos="2069464"/>
              </a:tabLst>
            </a:pPr>
            <a:r>
              <a:rPr sz="3600" b="1">
                <a:latin typeface="Microsoft JhengHei"/>
                <a:cs typeface="Microsoft JhengHei"/>
              </a:rPr>
              <a:t>在古诗鉴赏中，命题者往往将</a:t>
            </a:r>
            <a:r>
              <a:rPr sz="3600" b="1">
                <a:solidFill>
                  <a:srgbClr val="FF0000"/>
                </a:solidFill>
                <a:latin typeface="Microsoft JhengHei"/>
                <a:cs typeface="Microsoft JhengHei"/>
              </a:rPr>
              <a:t>“</a:t>
            </a:r>
            <a:r>
              <a:rPr sz="3600" b="1" u="heavy">
                <a:solidFill>
                  <a:srgbClr val="FF0000"/>
                </a:solidFill>
                <a:uFill>
                  <a:solidFill>
                    <a:srgbClr val="FF0000"/>
                  </a:solidFill>
                </a:uFill>
                <a:latin typeface="Microsoft JhengHei"/>
                <a:cs typeface="Microsoft JhengHei"/>
              </a:rPr>
              <a:t>表</a:t>
            </a:r>
            <a:r>
              <a:rPr sz="3600" b="1" u="heavy" spc="-50">
                <a:solidFill>
                  <a:srgbClr val="FF0000"/>
                </a:solidFill>
                <a:uFill>
                  <a:solidFill>
                    <a:srgbClr val="FF0000"/>
                  </a:solidFill>
                </a:uFill>
                <a:latin typeface="Microsoft JhengHei"/>
                <a:cs typeface="Microsoft JhengHei"/>
              </a:rPr>
              <a:t>达</a:t>
            </a:r>
            <a:r>
              <a:rPr sz="3600" b="1" u="heavy" spc="900">
                <a:solidFill>
                  <a:srgbClr val="FF0000"/>
                </a:solidFill>
                <a:uFill>
                  <a:solidFill>
                    <a:srgbClr val="FF0000"/>
                  </a:solidFill>
                </a:uFill>
                <a:latin typeface="Microsoft JhengHei"/>
                <a:cs typeface="Microsoft JhengHei"/>
              </a:rPr>
              <a:t>                        </a:t>
            </a:r>
            <a:r>
              <a:rPr sz="3600" b="1" u="heavy">
                <a:solidFill>
                  <a:srgbClr val="FF0000"/>
                </a:solidFill>
                <a:uFill>
                  <a:solidFill>
                    <a:srgbClr val="FF0000"/>
                  </a:solidFill>
                </a:uFill>
                <a:latin typeface="Microsoft JhengHei"/>
                <a:cs typeface="Microsoft JhengHei"/>
              </a:rPr>
              <a:t>技巧</a:t>
            </a:r>
            <a:r>
              <a:rPr sz="3600" b="1">
                <a:solidFill>
                  <a:srgbClr val="FF0000"/>
                </a:solidFill>
                <a:latin typeface="Microsoft JhengHei"/>
                <a:cs typeface="Microsoft JhengHei"/>
              </a:rPr>
              <a:t>、</a:t>
            </a:r>
            <a:r>
              <a:rPr sz="3600" b="1" u="heavy">
                <a:solidFill>
                  <a:srgbClr val="FF0000"/>
                </a:solidFill>
                <a:uFill>
                  <a:solidFill>
                    <a:srgbClr val="FF0000"/>
                  </a:solidFill>
                </a:uFill>
                <a:latin typeface="Microsoft JhengHei"/>
                <a:cs typeface="Microsoft JhengHei"/>
              </a:rPr>
              <a:t>写作特色</a:t>
            </a:r>
            <a:r>
              <a:rPr sz="3600" b="1">
                <a:solidFill>
                  <a:srgbClr val="FF0000"/>
                </a:solidFill>
                <a:latin typeface="Microsoft JhengHei"/>
                <a:cs typeface="Microsoft JhengHei"/>
              </a:rPr>
              <a:t>、</a:t>
            </a:r>
            <a:r>
              <a:rPr sz="3600" b="1" u="heavy">
                <a:solidFill>
                  <a:srgbClr val="FF0000"/>
                </a:solidFill>
                <a:uFill>
                  <a:solidFill>
                    <a:srgbClr val="FF0000"/>
                  </a:solidFill>
                </a:uFill>
                <a:latin typeface="Microsoft JhengHei"/>
                <a:cs typeface="Microsoft JhengHei"/>
              </a:rPr>
              <a:t>写作技法</a:t>
            </a:r>
            <a:r>
              <a:rPr sz="3600" b="1">
                <a:solidFill>
                  <a:srgbClr val="FF0000"/>
                </a:solidFill>
                <a:latin typeface="Microsoft JhengHei"/>
                <a:cs typeface="Microsoft JhengHei"/>
              </a:rPr>
              <a:t>、</a:t>
            </a:r>
            <a:r>
              <a:rPr sz="3600" b="1" u="heavy">
                <a:solidFill>
                  <a:srgbClr val="FF0000"/>
                </a:solidFill>
                <a:uFill>
                  <a:solidFill>
                    <a:srgbClr val="FF0000"/>
                  </a:solidFill>
                </a:uFill>
                <a:latin typeface="Microsoft JhengHei"/>
                <a:cs typeface="Microsoft JhengHei"/>
              </a:rPr>
              <a:t>艺术特色</a:t>
            </a:r>
            <a:r>
              <a:rPr sz="3600" b="1" spc="-50">
                <a:solidFill>
                  <a:srgbClr val="FF0000"/>
                </a:solidFill>
                <a:latin typeface="Microsoft JhengHei"/>
                <a:cs typeface="Microsoft JhengHei"/>
              </a:rPr>
              <a:t>、</a:t>
            </a:r>
            <a:r>
              <a:rPr sz="3600" b="1" u="heavy">
                <a:solidFill>
                  <a:srgbClr val="FF0000"/>
                </a:solidFill>
                <a:uFill>
                  <a:solidFill>
                    <a:srgbClr val="FF0000"/>
                  </a:solidFill>
                </a:uFill>
                <a:latin typeface="Microsoft JhengHei"/>
                <a:cs typeface="Microsoft JhengHei"/>
              </a:rPr>
              <a:t>表现手</a:t>
            </a:r>
            <a:r>
              <a:rPr sz="3600" b="1" u="heavy" spc="-50">
                <a:solidFill>
                  <a:srgbClr val="FF0000"/>
                </a:solidFill>
                <a:uFill>
                  <a:solidFill>
                    <a:srgbClr val="FF0000"/>
                  </a:solidFill>
                </a:uFill>
                <a:latin typeface="Microsoft JhengHei"/>
                <a:cs typeface="Microsoft JhengHei"/>
              </a:rPr>
              <a:t>法</a:t>
            </a:r>
            <a:r>
              <a:rPr sz="3600" b="1">
                <a:solidFill>
                  <a:srgbClr val="FF0000"/>
                </a:solidFill>
                <a:latin typeface="Microsoft JhengHei"/>
                <a:cs typeface="Microsoft JhengHei"/>
              </a:rPr>
              <a:t>	、</a:t>
            </a:r>
            <a:r>
              <a:rPr sz="3600" b="1" u="heavy">
                <a:solidFill>
                  <a:srgbClr val="FF0000"/>
                </a:solidFill>
                <a:uFill>
                  <a:solidFill>
                    <a:srgbClr val="FF0000"/>
                  </a:solidFill>
                </a:uFill>
                <a:latin typeface="Microsoft JhengHei"/>
                <a:cs typeface="Microsoft JhengHei"/>
              </a:rPr>
              <a:t>手法</a:t>
            </a:r>
            <a:r>
              <a:rPr sz="3600" b="1">
                <a:solidFill>
                  <a:srgbClr val="FF0000"/>
                </a:solidFill>
                <a:latin typeface="Microsoft JhengHei"/>
                <a:cs typeface="Microsoft JhengHei"/>
              </a:rPr>
              <a:t>”</a:t>
            </a:r>
            <a:r>
              <a:rPr sz="3600" b="1">
                <a:latin typeface="Microsoft JhengHei"/>
                <a:cs typeface="Microsoft JhengHei"/>
              </a:rPr>
              <a:t>等几种称谓综合使用</a:t>
            </a:r>
            <a:r>
              <a:rPr sz="3600" b="1" spc="-50">
                <a:latin typeface="Microsoft JhengHei"/>
                <a:cs typeface="Microsoft JhengHei"/>
              </a:rPr>
              <a:t>，</a:t>
            </a:r>
            <a:r>
              <a:rPr sz="3600" b="1">
                <a:latin typeface="Microsoft JhengHei"/>
                <a:cs typeface="Microsoft JhengHei"/>
              </a:rPr>
              <a:t>实则大同小异。答题要看清楚，不要被</a:t>
            </a:r>
            <a:r>
              <a:rPr sz="3600" b="1" spc="-50">
                <a:latin typeface="Microsoft JhengHei"/>
                <a:cs typeface="Microsoft JhengHei"/>
              </a:rPr>
              <a:t>迷</a:t>
            </a:r>
            <a:r>
              <a:rPr sz="3600" b="1">
                <a:latin typeface="Microsoft JhengHei"/>
                <a:cs typeface="Microsoft JhengHei"/>
              </a:rPr>
              <a:t>惑</a:t>
            </a:r>
            <a:r>
              <a:rPr sz="3600" b="1" spc="-50">
                <a:latin typeface="Microsoft JhengHei"/>
                <a:cs typeface="Microsoft JhengHei"/>
              </a:rPr>
              <a:t>。</a:t>
            </a:r>
            <a:endParaRPr sz="3600">
              <a:latin typeface="Microsoft JhengHei"/>
              <a:cs typeface="Microsoft JhengHei"/>
            </a:endParaRPr>
          </a:p>
        </p:txBody>
      </p:sp>
      <p:sp>
        <p:nvSpPr>
          <p:cNvPr id="5" name="object 5"/>
          <p:cNvSpPr txBox="1"/>
          <p:nvPr/>
        </p:nvSpPr>
        <p:spPr>
          <a:xfrm>
            <a:off x="8483776" y="6273333"/>
            <a:ext cx="124460" cy="238760"/>
          </a:xfrm>
          <a:prstGeom prst="rect">
            <a:avLst/>
          </a:prstGeom>
        </p:spPr>
        <p:txBody>
          <a:bodyPr vert="horz" wrap="square" lIns="0" tIns="12700" rIns="0" bIns="0" rtlCol="0">
            <a:spAutoFit/>
          </a:bodyPr>
          <a:lstStyle/>
          <a:p>
            <a:pPr marL="12700">
              <a:lnSpc>
                <a:spcPct val="100000"/>
              </a:lnSpc>
              <a:spcBef>
                <a:spcPts val="100"/>
              </a:spcBef>
            </a:pPr>
            <a:r>
              <a:rPr sz="1400">
                <a:latin typeface="Arial"/>
                <a:cs typeface="Arial"/>
              </a:rPr>
              <a:t>1</a:t>
            </a:r>
            <a:endParaRPr sz="1400">
              <a:latin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273685" y="1530349"/>
            <a:ext cx="533400" cy="3581400"/>
          </a:xfrm>
          <a:prstGeom prst="rect">
            <a:avLst/>
          </a:prstGeom>
        </p:spPr>
        <p:txBody>
          <a:bodyPr vert="vert" wrap="square" lIns="0" tIns="0" rIns="0" bIns="0" rtlCol="0">
            <a:spAutoFit/>
          </a:bodyPr>
          <a:lstStyle/>
          <a:p>
            <a:pPr marL="12700">
              <a:lnSpc>
                <a:spcPts val="4200"/>
              </a:lnSpc>
            </a:pPr>
            <a:r>
              <a:rPr sz="4000" b="1" spc="-10">
                <a:latin typeface="Microsoft JhengHei"/>
                <a:cs typeface="Microsoft JhengHei"/>
              </a:rPr>
              <a:t>古诗词表达技巧</a:t>
            </a:r>
            <a:endParaRPr sz="4000">
              <a:latin typeface="Microsoft JhengHei"/>
              <a:cs typeface="Microsoft JhengHei"/>
            </a:endParaRPr>
          </a:p>
        </p:txBody>
      </p:sp>
      <p:sp>
        <p:nvSpPr>
          <p:cNvPr id="3" name="object 3"/>
          <p:cNvSpPr/>
          <p:nvPr/>
        </p:nvSpPr>
        <p:spPr>
          <a:xfrm>
            <a:off x="827087" y="260349"/>
            <a:ext cx="431800" cy="6121400"/>
          </a:xfrm>
          <a:custGeom>
            <a:rect l="l" t="t" r="r" b="b"/>
            <a:pathLst>
              <a:path w="431800" h="6121400">
                <a:moveTo>
                  <a:pt x="431800" y="6121400"/>
                </a:moveTo>
                <a:lnTo>
                  <a:pt x="378640" y="6105820"/>
                </a:lnTo>
                <a:lnTo>
                  <a:pt x="330304" y="6061632"/>
                </a:lnTo>
                <a:lnTo>
                  <a:pt x="308452" y="6030004"/>
                </a:lnTo>
                <a:lnTo>
                  <a:pt x="288412" y="5992658"/>
                </a:lnTo>
                <a:lnTo>
                  <a:pt x="270388" y="5950072"/>
                </a:lnTo>
                <a:lnTo>
                  <a:pt x="254582" y="5902724"/>
                </a:lnTo>
                <a:lnTo>
                  <a:pt x="241196" y="5851092"/>
                </a:lnTo>
                <a:lnTo>
                  <a:pt x="230432" y="5795654"/>
                </a:lnTo>
                <a:lnTo>
                  <a:pt x="222494" y="5736888"/>
                </a:lnTo>
                <a:lnTo>
                  <a:pt x="217582" y="5675272"/>
                </a:lnTo>
                <a:lnTo>
                  <a:pt x="215900" y="5611284"/>
                </a:lnTo>
                <a:lnTo>
                  <a:pt x="215900" y="3570815"/>
                </a:lnTo>
                <a:lnTo>
                  <a:pt x="214218" y="3506827"/>
                </a:lnTo>
                <a:lnTo>
                  <a:pt x="209306" y="3445211"/>
                </a:lnTo>
                <a:lnTo>
                  <a:pt x="201367" y="3386445"/>
                </a:lnTo>
                <a:lnTo>
                  <a:pt x="190604" y="3331007"/>
                </a:lnTo>
                <a:lnTo>
                  <a:pt x="177218" y="3279375"/>
                </a:lnTo>
                <a:lnTo>
                  <a:pt x="161411" y="3232027"/>
                </a:lnTo>
                <a:lnTo>
                  <a:pt x="143387" y="3189441"/>
                </a:lnTo>
                <a:lnTo>
                  <a:pt x="123348" y="3152095"/>
                </a:lnTo>
                <a:lnTo>
                  <a:pt x="101495" y="3120467"/>
                </a:lnTo>
                <a:lnTo>
                  <a:pt x="53160" y="3076279"/>
                </a:lnTo>
                <a:lnTo>
                  <a:pt x="0" y="3060699"/>
                </a:lnTo>
                <a:lnTo>
                  <a:pt x="27082" y="3056724"/>
                </a:lnTo>
                <a:lnTo>
                  <a:pt x="53160" y="3045119"/>
                </a:lnTo>
                <a:lnTo>
                  <a:pt x="101495" y="3000931"/>
                </a:lnTo>
                <a:lnTo>
                  <a:pt x="123348" y="2969303"/>
                </a:lnTo>
                <a:lnTo>
                  <a:pt x="143387" y="2931957"/>
                </a:lnTo>
                <a:lnTo>
                  <a:pt x="161411" y="2889371"/>
                </a:lnTo>
                <a:lnTo>
                  <a:pt x="177217" y="2842023"/>
                </a:lnTo>
                <a:lnTo>
                  <a:pt x="190603" y="2790391"/>
                </a:lnTo>
                <a:lnTo>
                  <a:pt x="201367" y="2734953"/>
                </a:lnTo>
                <a:lnTo>
                  <a:pt x="209306" y="2676187"/>
                </a:lnTo>
                <a:lnTo>
                  <a:pt x="214217" y="2614571"/>
                </a:lnTo>
                <a:lnTo>
                  <a:pt x="215899" y="2550583"/>
                </a:lnTo>
                <a:lnTo>
                  <a:pt x="215900" y="510115"/>
                </a:lnTo>
                <a:lnTo>
                  <a:pt x="217582" y="446128"/>
                </a:lnTo>
                <a:lnTo>
                  <a:pt x="222493" y="384512"/>
                </a:lnTo>
                <a:lnTo>
                  <a:pt x="230432" y="325746"/>
                </a:lnTo>
                <a:lnTo>
                  <a:pt x="241196" y="270307"/>
                </a:lnTo>
                <a:lnTo>
                  <a:pt x="254582" y="218675"/>
                </a:lnTo>
                <a:lnTo>
                  <a:pt x="270388" y="171327"/>
                </a:lnTo>
                <a:lnTo>
                  <a:pt x="288412" y="128741"/>
                </a:lnTo>
                <a:lnTo>
                  <a:pt x="308451" y="91395"/>
                </a:lnTo>
                <a:lnTo>
                  <a:pt x="330304" y="59768"/>
                </a:lnTo>
                <a:lnTo>
                  <a:pt x="378639" y="15579"/>
                </a:lnTo>
                <a:lnTo>
                  <a:pt x="404717" y="3974"/>
                </a:lnTo>
                <a:lnTo>
                  <a:pt x="431800" y="0"/>
                </a:lnTo>
              </a:path>
            </a:pathLst>
          </a:custGeom>
          <a:ln w="38099">
            <a:solidFill>
              <a:srgbClr val="FF0000"/>
            </a:solidFill>
          </a:ln>
        </p:spPr>
        <p:txBody>
          <a:bodyPr wrap="square" lIns="0" tIns="0" rIns="0" bIns="0" rtlCol="0"/>
          <a:lstStyle/>
          <a:p/>
        </p:txBody>
      </p:sp>
      <p:sp>
        <p:nvSpPr>
          <p:cNvPr id="4" name="object 4"/>
          <p:cNvSpPr txBox="1"/>
          <p:nvPr/>
        </p:nvSpPr>
        <p:spPr>
          <a:xfrm>
            <a:off x="1050289" y="5821363"/>
            <a:ext cx="7264400" cy="1102360"/>
          </a:xfrm>
          <a:prstGeom prst="rect">
            <a:avLst/>
          </a:prstGeom>
        </p:spPr>
        <p:txBody>
          <a:bodyPr vert="horz" wrap="square" lIns="0" tIns="12700" rIns="0" bIns="0" rtlCol="0">
            <a:spAutoFit/>
          </a:bodyPr>
          <a:lstStyle/>
          <a:p>
            <a:pPr marL="12700">
              <a:lnSpc>
                <a:spcPts val="4720"/>
              </a:lnSpc>
              <a:spcBef>
                <a:spcPts val="100"/>
              </a:spcBef>
              <a:tabLst>
                <a:tab pos="2602865"/>
              </a:tabLst>
            </a:pPr>
            <a:r>
              <a:rPr sz="4000" b="1" spc="-210">
                <a:latin typeface="Microsoft JhengHei"/>
                <a:cs typeface="Microsoft JhengHei"/>
              </a:rPr>
              <a:t>3</a:t>
            </a:r>
            <a:r>
              <a:rPr sz="2400" b="1" spc="-210">
                <a:solidFill>
                  <a:srgbClr val="003300"/>
                </a:solidFill>
                <a:latin typeface="Arial"/>
                <a:cs typeface="Arial"/>
              </a:rPr>
              <a:t>.</a:t>
            </a:r>
            <a:r>
              <a:rPr sz="4000" b="1">
                <a:latin typeface="Microsoft JhengHei"/>
                <a:cs typeface="Microsoft JhengHei"/>
              </a:rPr>
              <a:t>表达方</a:t>
            </a:r>
            <a:r>
              <a:rPr sz="4000" b="1" spc="-50">
                <a:latin typeface="Microsoft JhengHei"/>
                <a:cs typeface="Microsoft JhengHei"/>
              </a:rPr>
              <a:t>式</a:t>
            </a:r>
            <a:r>
              <a:rPr sz="4000" b="1">
                <a:latin typeface="Microsoft JhengHei"/>
                <a:cs typeface="Microsoft JhengHei"/>
              </a:rPr>
              <a:t>	</a:t>
            </a:r>
            <a:r>
              <a:rPr sz="3200" b="1">
                <a:solidFill>
                  <a:srgbClr val="0000FF"/>
                </a:solidFill>
                <a:latin typeface="Microsoft JhengHei"/>
                <a:cs typeface="Microsoft JhengHei"/>
              </a:rPr>
              <a:t>记叙</a:t>
            </a:r>
            <a:r>
              <a:rPr sz="2400" b="1">
                <a:solidFill>
                  <a:srgbClr val="0000FF"/>
                </a:solidFill>
                <a:latin typeface="Microsoft JhengHei"/>
                <a:cs typeface="Microsoft JhengHei"/>
              </a:rPr>
              <a:t>、</a:t>
            </a:r>
            <a:r>
              <a:rPr sz="3200" b="1">
                <a:solidFill>
                  <a:srgbClr val="FF0000"/>
                </a:solidFill>
                <a:latin typeface="Microsoft JhengHei"/>
                <a:cs typeface="Microsoft JhengHei"/>
              </a:rPr>
              <a:t>描写</a:t>
            </a:r>
            <a:r>
              <a:rPr sz="1800" b="1">
                <a:solidFill>
                  <a:srgbClr val="0000FF"/>
                </a:solidFill>
                <a:latin typeface="Microsoft JhengHei"/>
                <a:cs typeface="Microsoft JhengHei"/>
              </a:rPr>
              <a:t>、</a:t>
            </a:r>
            <a:r>
              <a:rPr sz="3200" b="1">
                <a:solidFill>
                  <a:srgbClr val="0000FF"/>
                </a:solidFill>
                <a:latin typeface="Microsoft JhengHei"/>
                <a:cs typeface="Microsoft JhengHei"/>
              </a:rPr>
              <a:t>议论</a:t>
            </a:r>
            <a:r>
              <a:rPr sz="1800" b="1">
                <a:solidFill>
                  <a:srgbClr val="0000FF"/>
                </a:solidFill>
                <a:latin typeface="Microsoft JhengHei"/>
                <a:cs typeface="Microsoft JhengHei"/>
              </a:rPr>
              <a:t>、</a:t>
            </a:r>
            <a:r>
              <a:rPr sz="3200" b="1">
                <a:solidFill>
                  <a:srgbClr val="FF0000"/>
                </a:solidFill>
                <a:latin typeface="Microsoft JhengHei"/>
                <a:cs typeface="Microsoft JhengHei"/>
              </a:rPr>
              <a:t>抒情</a:t>
            </a:r>
            <a:r>
              <a:rPr sz="1800" b="1">
                <a:solidFill>
                  <a:srgbClr val="0000FF"/>
                </a:solidFill>
                <a:latin typeface="Microsoft JhengHei"/>
                <a:cs typeface="Microsoft JhengHei"/>
              </a:rPr>
              <a:t>、</a:t>
            </a:r>
            <a:r>
              <a:rPr sz="3200" b="1" spc="-50">
                <a:solidFill>
                  <a:srgbClr val="0000FF"/>
                </a:solidFill>
                <a:latin typeface="Microsoft JhengHei"/>
                <a:cs typeface="Microsoft JhengHei"/>
              </a:rPr>
              <a:t>说</a:t>
            </a:r>
            <a:endParaRPr sz="3200">
              <a:latin typeface="Microsoft JhengHei"/>
              <a:cs typeface="Microsoft JhengHei"/>
            </a:endParaRPr>
          </a:p>
          <a:p>
            <a:pPr marR="1644014" algn="ctr">
              <a:lnSpc>
                <a:spcPts val="3760"/>
              </a:lnSpc>
            </a:pPr>
            <a:r>
              <a:rPr sz="3200" b="1">
                <a:solidFill>
                  <a:srgbClr val="0000FF"/>
                </a:solidFill>
                <a:latin typeface="Microsoft JhengHei"/>
                <a:cs typeface="Microsoft JhengHei"/>
              </a:rPr>
              <a:t>明</a:t>
            </a:r>
            <a:endParaRPr sz="3200">
              <a:latin typeface="Microsoft JhengHei"/>
              <a:cs typeface="Microsoft JhengHei"/>
            </a:endParaRPr>
          </a:p>
        </p:txBody>
      </p:sp>
      <p:grpSp>
        <p:nvGrpSpPr>
          <p:cNvPr id="5" name="object 5"/>
          <p:cNvGrpSpPr/>
          <p:nvPr/>
        </p:nvGrpSpPr>
        <p:grpSpPr>
          <a:xfrm>
            <a:off x="3689349" y="530224"/>
            <a:ext cx="5467350" cy="4053204"/>
            <a:chOff x="3689349" y="530224"/>
            <a:chExt cx="5467350" cy="4053204"/>
          </a:xfrm>
        </p:grpSpPr>
        <p:sp>
          <p:nvSpPr>
            <p:cNvPr id="6" name="object 6"/>
            <p:cNvSpPr/>
            <p:nvPr/>
          </p:nvSpPr>
          <p:spPr>
            <a:xfrm>
              <a:off x="3708399" y="549274"/>
              <a:ext cx="360680" cy="3457575"/>
            </a:xfrm>
            <a:custGeom>
              <a:rect l="l" t="t" r="r" b="b"/>
              <a:pathLst>
                <a:path w="360679" h="3457575">
                  <a:moveTo>
                    <a:pt x="360362" y="3457575"/>
                  </a:moveTo>
                  <a:lnTo>
                    <a:pt x="290227" y="3434932"/>
                  </a:lnTo>
                  <a:lnTo>
                    <a:pt x="259621" y="3408366"/>
                  </a:lnTo>
                  <a:lnTo>
                    <a:pt x="232955" y="3373183"/>
                  </a:lnTo>
                  <a:lnTo>
                    <a:pt x="210953" y="3330540"/>
                  </a:lnTo>
                  <a:lnTo>
                    <a:pt x="194340" y="3281597"/>
                  </a:lnTo>
                  <a:lnTo>
                    <a:pt x="183841" y="3227512"/>
                  </a:lnTo>
                  <a:lnTo>
                    <a:pt x="180181" y="3169444"/>
                  </a:lnTo>
                  <a:lnTo>
                    <a:pt x="180181" y="2016918"/>
                  </a:lnTo>
                  <a:lnTo>
                    <a:pt x="176520" y="1958849"/>
                  </a:lnTo>
                  <a:lnTo>
                    <a:pt x="166021" y="1904764"/>
                  </a:lnTo>
                  <a:lnTo>
                    <a:pt x="149409" y="1855821"/>
                  </a:lnTo>
                  <a:lnTo>
                    <a:pt x="127407" y="1813178"/>
                  </a:lnTo>
                  <a:lnTo>
                    <a:pt x="100741" y="1777995"/>
                  </a:lnTo>
                  <a:lnTo>
                    <a:pt x="70134" y="1751430"/>
                  </a:lnTo>
                  <a:lnTo>
                    <a:pt x="0" y="1728787"/>
                  </a:lnTo>
                  <a:lnTo>
                    <a:pt x="36312" y="1722933"/>
                  </a:lnTo>
                  <a:lnTo>
                    <a:pt x="70134" y="1706144"/>
                  </a:lnTo>
                  <a:lnTo>
                    <a:pt x="100740" y="1679578"/>
                  </a:lnTo>
                  <a:lnTo>
                    <a:pt x="127407" y="1644395"/>
                  </a:lnTo>
                  <a:lnTo>
                    <a:pt x="149408" y="1601752"/>
                  </a:lnTo>
                  <a:lnTo>
                    <a:pt x="166021" y="1552809"/>
                  </a:lnTo>
                  <a:lnTo>
                    <a:pt x="176520" y="1498724"/>
                  </a:lnTo>
                  <a:lnTo>
                    <a:pt x="180180" y="1440656"/>
                  </a:lnTo>
                  <a:lnTo>
                    <a:pt x="180181" y="288131"/>
                  </a:lnTo>
                  <a:lnTo>
                    <a:pt x="183841" y="230062"/>
                  </a:lnTo>
                  <a:lnTo>
                    <a:pt x="194340" y="175977"/>
                  </a:lnTo>
                  <a:lnTo>
                    <a:pt x="210952" y="127034"/>
                  </a:lnTo>
                  <a:lnTo>
                    <a:pt x="232954" y="84391"/>
                  </a:lnTo>
                  <a:lnTo>
                    <a:pt x="259620" y="49208"/>
                  </a:lnTo>
                  <a:lnTo>
                    <a:pt x="290227" y="22642"/>
                  </a:lnTo>
                  <a:lnTo>
                    <a:pt x="324048" y="5853"/>
                  </a:lnTo>
                  <a:lnTo>
                    <a:pt x="360361" y="0"/>
                  </a:lnTo>
                </a:path>
              </a:pathLst>
            </a:custGeom>
            <a:ln w="38100">
              <a:solidFill>
                <a:srgbClr val="FF0000"/>
              </a:solidFill>
            </a:ln>
          </p:spPr>
          <p:txBody>
            <a:bodyPr wrap="square" lIns="0" tIns="0" rIns="0" bIns="0" rtlCol="0"/>
            <a:lstStyle/>
            <a:p/>
          </p:txBody>
        </p:sp>
        <p:sp>
          <p:nvSpPr>
            <p:cNvPr id="7" name="object 7"/>
            <p:cNvSpPr/>
            <p:nvPr/>
          </p:nvSpPr>
          <p:spPr>
            <a:xfrm>
              <a:off x="3924300" y="3573462"/>
              <a:ext cx="5219700" cy="996950"/>
            </a:xfrm>
            <a:custGeom>
              <a:rect l="l" t="t" r="r" b="b"/>
              <a:pathLst>
                <a:path w="5219700" h="996950">
                  <a:moveTo>
                    <a:pt x="0" y="0"/>
                  </a:moveTo>
                  <a:lnTo>
                    <a:pt x="5219700" y="0"/>
                  </a:lnTo>
                </a:path>
                <a:path w="5219700" h="996950">
                  <a:moveTo>
                    <a:pt x="5219700" y="996950"/>
                  </a:moveTo>
                  <a:lnTo>
                    <a:pt x="0" y="996950"/>
                  </a:lnTo>
                  <a:lnTo>
                    <a:pt x="0" y="0"/>
                  </a:lnTo>
                </a:path>
              </a:pathLst>
            </a:custGeom>
            <a:ln w="25400">
              <a:solidFill>
                <a:srgbClr val="FF0000"/>
              </a:solidFill>
            </a:ln>
          </p:spPr>
          <p:txBody>
            <a:bodyPr wrap="square" lIns="0" tIns="0" rIns="0" bIns="0" rtlCol="0"/>
            <a:lstStyle/>
            <a:p/>
          </p:txBody>
        </p:sp>
      </p:grpSp>
      <p:sp>
        <p:nvSpPr>
          <p:cNvPr id="8" name="object 8"/>
          <p:cNvSpPr txBox="1"/>
          <p:nvPr/>
        </p:nvSpPr>
        <p:spPr>
          <a:xfrm>
            <a:off x="3930015" y="737870"/>
            <a:ext cx="1244600" cy="513080"/>
          </a:xfrm>
          <a:prstGeom prst="rect">
            <a:avLst/>
          </a:prstGeom>
        </p:spPr>
        <p:txBody>
          <a:bodyPr vert="horz" wrap="square" lIns="0" tIns="12700" rIns="0" bIns="0" rtlCol="0">
            <a:spAutoFit/>
          </a:bodyPr>
          <a:lstStyle/>
          <a:p>
            <a:pPr marL="12700">
              <a:lnSpc>
                <a:spcPct val="100000"/>
              </a:lnSpc>
              <a:spcBef>
                <a:spcPts val="100"/>
              </a:spcBef>
            </a:pPr>
            <a:r>
              <a:rPr sz="3200" b="1" spc="-20">
                <a:latin typeface="Microsoft JhengHei"/>
                <a:cs typeface="Microsoft JhengHei"/>
              </a:rPr>
              <a:t>抒情类</a:t>
            </a:r>
            <a:endParaRPr sz="3200">
              <a:latin typeface="Microsoft JhengHei"/>
              <a:cs typeface="Microsoft JhengHei"/>
            </a:endParaRPr>
          </a:p>
        </p:txBody>
      </p:sp>
      <p:sp>
        <p:nvSpPr>
          <p:cNvPr id="9" name="object 9"/>
          <p:cNvSpPr/>
          <p:nvPr/>
        </p:nvSpPr>
        <p:spPr>
          <a:xfrm>
            <a:off x="5148261" y="404811"/>
            <a:ext cx="215900" cy="1152525"/>
          </a:xfrm>
          <a:custGeom>
            <a:rect l="l" t="t" r="r" b="b"/>
            <a:pathLst>
              <a:path w="215900" h="1152525">
                <a:moveTo>
                  <a:pt x="215900" y="1152524"/>
                </a:moveTo>
                <a:lnTo>
                  <a:pt x="173881" y="1144977"/>
                </a:lnTo>
                <a:lnTo>
                  <a:pt x="139568" y="1124394"/>
                </a:lnTo>
                <a:lnTo>
                  <a:pt x="116433" y="1093866"/>
                </a:lnTo>
                <a:lnTo>
                  <a:pt x="107950" y="1056481"/>
                </a:lnTo>
                <a:lnTo>
                  <a:pt x="107950" y="672305"/>
                </a:lnTo>
                <a:lnTo>
                  <a:pt x="99466" y="634921"/>
                </a:lnTo>
                <a:lnTo>
                  <a:pt x="76332" y="604392"/>
                </a:lnTo>
                <a:lnTo>
                  <a:pt x="42019" y="583809"/>
                </a:lnTo>
                <a:lnTo>
                  <a:pt x="0" y="576262"/>
                </a:lnTo>
                <a:lnTo>
                  <a:pt x="42018" y="568714"/>
                </a:lnTo>
                <a:lnTo>
                  <a:pt x="76331" y="548131"/>
                </a:lnTo>
                <a:lnTo>
                  <a:pt x="99466" y="517603"/>
                </a:lnTo>
                <a:lnTo>
                  <a:pt x="107949" y="480219"/>
                </a:lnTo>
                <a:lnTo>
                  <a:pt x="107950" y="96043"/>
                </a:lnTo>
                <a:lnTo>
                  <a:pt x="116433" y="58658"/>
                </a:lnTo>
                <a:lnTo>
                  <a:pt x="139567" y="28130"/>
                </a:lnTo>
                <a:lnTo>
                  <a:pt x="173881" y="7547"/>
                </a:lnTo>
                <a:lnTo>
                  <a:pt x="215900" y="0"/>
                </a:lnTo>
              </a:path>
            </a:pathLst>
          </a:custGeom>
          <a:ln w="25400">
            <a:solidFill>
              <a:srgbClr val="FF0000"/>
            </a:solidFill>
          </a:ln>
        </p:spPr>
        <p:txBody>
          <a:bodyPr wrap="square" lIns="0" tIns="0" rIns="0" bIns="0" rtlCol="0"/>
          <a:lstStyle/>
          <a:p/>
        </p:txBody>
      </p:sp>
      <p:sp>
        <p:nvSpPr>
          <p:cNvPr id="10" name="object 10"/>
          <p:cNvSpPr txBox="1"/>
          <p:nvPr/>
        </p:nvSpPr>
        <p:spPr>
          <a:xfrm>
            <a:off x="5298440" y="146049"/>
            <a:ext cx="3683000" cy="1897380"/>
          </a:xfrm>
          <a:prstGeom prst="rect">
            <a:avLst/>
          </a:prstGeom>
        </p:spPr>
        <p:txBody>
          <a:bodyPr vert="horz" wrap="square" lIns="0" tIns="100965" rIns="0" bIns="0" rtlCol="0">
            <a:spAutoFit/>
          </a:bodyPr>
          <a:lstStyle/>
          <a:p>
            <a:pPr marR="5080" algn="r">
              <a:lnSpc>
                <a:spcPct val="100000"/>
              </a:lnSpc>
              <a:spcBef>
                <a:spcPts val="795"/>
              </a:spcBef>
            </a:pPr>
            <a:r>
              <a:rPr sz="3200" b="1">
                <a:solidFill>
                  <a:srgbClr val="0000FF"/>
                </a:solidFill>
                <a:latin typeface="Microsoft JhengHei"/>
                <a:cs typeface="Microsoft JhengHei"/>
              </a:rPr>
              <a:t>直接抒情（</a:t>
            </a:r>
            <a:r>
              <a:rPr sz="3200" b="1" spc="-15">
                <a:solidFill>
                  <a:srgbClr val="0000FF"/>
                </a:solidFill>
                <a:latin typeface="Microsoft JhengHei"/>
                <a:cs typeface="Microsoft JhengHei"/>
              </a:rPr>
              <a:t>直抒胸臆</a:t>
            </a:r>
            <a:endParaRPr sz="3200">
              <a:latin typeface="Microsoft JhengHei"/>
              <a:cs typeface="Microsoft JhengHei"/>
            </a:endParaRPr>
          </a:p>
          <a:p>
            <a:pPr marR="20955" algn="r">
              <a:lnSpc>
                <a:spcPts val="3340"/>
              </a:lnSpc>
              <a:spcBef>
                <a:spcPts val="700"/>
              </a:spcBef>
            </a:pPr>
            <a:r>
              <a:rPr sz="3200" b="1" spc="-15">
                <a:solidFill>
                  <a:srgbClr val="0000FF"/>
                </a:solidFill>
                <a:latin typeface="Microsoft JhengHei"/>
                <a:cs typeface="Microsoft JhengHei"/>
              </a:rPr>
              <a:t>借景抒情</a:t>
            </a:r>
            <a:endParaRPr sz="3200">
              <a:latin typeface="Microsoft JhengHei"/>
              <a:cs typeface="Microsoft JhengHei"/>
            </a:endParaRPr>
          </a:p>
          <a:p>
            <a:pPr marL="156845">
              <a:lnSpc>
                <a:spcPts val="2830"/>
              </a:lnSpc>
            </a:pPr>
            <a:r>
              <a:rPr sz="3200" b="1" spc="-15">
                <a:solidFill>
                  <a:srgbClr val="0000FF"/>
                </a:solidFill>
                <a:latin typeface="Microsoft JhengHei"/>
                <a:cs typeface="Microsoft JhengHei"/>
              </a:rPr>
              <a:t>间接抒情</a:t>
            </a:r>
            <a:endParaRPr sz="3200">
              <a:latin typeface="Microsoft JhengHei"/>
              <a:cs typeface="Microsoft JhengHei"/>
            </a:endParaRPr>
          </a:p>
          <a:p>
            <a:pPr marL="2028189">
              <a:lnSpc>
                <a:spcPts val="3329"/>
              </a:lnSpc>
            </a:pPr>
            <a:r>
              <a:rPr sz="3200" b="1" spc="-15">
                <a:solidFill>
                  <a:srgbClr val="0000FF"/>
                </a:solidFill>
                <a:latin typeface="Microsoft JhengHei"/>
                <a:cs typeface="Microsoft JhengHei"/>
              </a:rPr>
              <a:t>托物言志</a:t>
            </a:r>
            <a:endParaRPr sz="3200">
              <a:latin typeface="Microsoft JhengHei"/>
              <a:cs typeface="Microsoft JhengHei"/>
            </a:endParaRPr>
          </a:p>
        </p:txBody>
      </p:sp>
      <p:sp>
        <p:nvSpPr>
          <p:cNvPr id="11" name="object 11"/>
          <p:cNvSpPr/>
          <p:nvPr/>
        </p:nvSpPr>
        <p:spPr>
          <a:xfrm>
            <a:off x="7092949" y="1052511"/>
            <a:ext cx="215900" cy="863600"/>
          </a:xfrm>
          <a:custGeom>
            <a:rect l="l" t="t" r="r" b="b"/>
            <a:pathLst>
              <a:path w="215900" h="863600">
                <a:moveTo>
                  <a:pt x="215900" y="863599"/>
                </a:moveTo>
                <a:lnTo>
                  <a:pt x="173881" y="857944"/>
                </a:lnTo>
                <a:lnTo>
                  <a:pt x="139568" y="842521"/>
                </a:lnTo>
                <a:lnTo>
                  <a:pt x="116433" y="819646"/>
                </a:lnTo>
                <a:lnTo>
                  <a:pt x="107950" y="791633"/>
                </a:lnTo>
                <a:lnTo>
                  <a:pt x="107950" y="503766"/>
                </a:lnTo>
                <a:lnTo>
                  <a:pt x="99466" y="475753"/>
                </a:lnTo>
                <a:lnTo>
                  <a:pt x="76332" y="452878"/>
                </a:lnTo>
                <a:lnTo>
                  <a:pt x="42019" y="437455"/>
                </a:lnTo>
                <a:lnTo>
                  <a:pt x="0" y="431800"/>
                </a:lnTo>
                <a:lnTo>
                  <a:pt x="42018" y="426144"/>
                </a:lnTo>
                <a:lnTo>
                  <a:pt x="76331" y="410721"/>
                </a:lnTo>
                <a:lnTo>
                  <a:pt x="99466" y="387846"/>
                </a:lnTo>
                <a:lnTo>
                  <a:pt x="107949" y="359833"/>
                </a:lnTo>
                <a:lnTo>
                  <a:pt x="107950" y="71966"/>
                </a:lnTo>
                <a:lnTo>
                  <a:pt x="116433" y="43953"/>
                </a:lnTo>
                <a:lnTo>
                  <a:pt x="139567" y="21078"/>
                </a:lnTo>
                <a:lnTo>
                  <a:pt x="173881" y="5655"/>
                </a:lnTo>
                <a:lnTo>
                  <a:pt x="215900" y="0"/>
                </a:lnTo>
              </a:path>
            </a:pathLst>
          </a:custGeom>
          <a:ln w="25400">
            <a:solidFill>
              <a:srgbClr val="FF0000"/>
            </a:solidFill>
          </a:ln>
        </p:spPr>
        <p:txBody>
          <a:bodyPr wrap="square" lIns="0" tIns="0" rIns="0" bIns="0" rtlCol="0"/>
          <a:lstStyle/>
          <a:p/>
        </p:txBody>
      </p:sp>
      <p:sp>
        <p:nvSpPr>
          <p:cNvPr id="12" name="object 12"/>
          <p:cNvSpPr txBox="1"/>
          <p:nvPr/>
        </p:nvSpPr>
        <p:spPr>
          <a:xfrm>
            <a:off x="1299527" y="1933258"/>
            <a:ext cx="7771130" cy="3622040"/>
          </a:xfrm>
          <a:prstGeom prst="rect">
            <a:avLst/>
          </a:prstGeom>
        </p:spPr>
        <p:txBody>
          <a:bodyPr vert="horz" wrap="square" lIns="0" tIns="12700" rIns="0" bIns="0" rtlCol="0">
            <a:spAutoFit/>
          </a:bodyPr>
          <a:lstStyle/>
          <a:p>
            <a:pPr marL="445770" indent="-339725">
              <a:lnSpc>
                <a:spcPct val="100000"/>
              </a:lnSpc>
              <a:spcBef>
                <a:spcPts val="100"/>
              </a:spcBef>
              <a:buSzPct val="97500"/>
              <a:buAutoNum type="arabicPeriod"/>
              <a:tabLst>
                <a:tab pos="446405"/>
              </a:tabLst>
            </a:pPr>
            <a:r>
              <a:rPr sz="4000" b="1" spc="45">
                <a:latin typeface="Microsoft JhengHei"/>
                <a:cs typeface="Microsoft JhengHei"/>
              </a:rPr>
              <a:t>表现手法</a:t>
            </a:r>
            <a:r>
              <a:rPr sz="3200" b="1" spc="-20">
                <a:latin typeface="Microsoft JhengHei"/>
                <a:cs typeface="Microsoft JhengHei"/>
              </a:rPr>
              <a:t>描写类</a:t>
            </a:r>
            <a:endParaRPr sz="3200">
              <a:latin typeface="Microsoft JhengHei"/>
              <a:cs typeface="Microsoft JhengHei"/>
            </a:endParaRPr>
          </a:p>
          <a:p>
            <a:pPr>
              <a:lnSpc>
                <a:spcPct val="100000"/>
              </a:lnSpc>
              <a:spcBef>
                <a:spcPts val="15"/>
              </a:spcBef>
              <a:buFont typeface="Microsoft JhengHei"/>
              <a:buAutoNum type="arabicPeriod"/>
            </a:pPr>
            <a:endParaRPr sz="4700">
              <a:latin typeface="Microsoft JhengHei"/>
              <a:cs typeface="Microsoft JhengHei"/>
            </a:endParaRPr>
          </a:p>
          <a:p>
            <a:pPr marL="2715895" marR="17780">
              <a:lnSpc>
                <a:spcPts val="3460"/>
              </a:lnSpc>
            </a:pPr>
            <a:r>
              <a:rPr sz="3600" b="1" spc="-5">
                <a:solidFill>
                  <a:srgbClr val="0000FF"/>
                </a:solidFill>
                <a:latin typeface="Microsoft JhengHei"/>
                <a:cs typeface="Microsoft JhengHei"/>
              </a:rPr>
              <a:t>赋比兴，抑扬，对比，联</a:t>
            </a:r>
            <a:r>
              <a:rPr sz="3600" b="1">
                <a:solidFill>
                  <a:srgbClr val="0000FF"/>
                </a:solidFill>
                <a:latin typeface="Microsoft JhengHei"/>
                <a:cs typeface="Microsoft JhengHei"/>
              </a:rPr>
              <a:t>想，衬托（</a:t>
            </a:r>
            <a:r>
              <a:rPr sz="3600" b="1" spc="15">
                <a:solidFill>
                  <a:srgbClr val="0000FF"/>
                </a:solidFill>
                <a:latin typeface="Microsoft JhengHei"/>
                <a:cs typeface="Microsoft JhengHei"/>
              </a:rPr>
              <a:t>正、 反衬</a:t>
            </a:r>
            <a:r>
              <a:rPr sz="3600" b="1" spc="-50">
                <a:solidFill>
                  <a:srgbClr val="0000FF"/>
                </a:solidFill>
                <a:latin typeface="Microsoft JhengHei"/>
                <a:cs typeface="Microsoft JhengHei"/>
              </a:rPr>
              <a:t>）</a:t>
            </a:r>
            <a:endParaRPr sz="3600">
              <a:latin typeface="Microsoft JhengHei"/>
              <a:cs typeface="Microsoft JhengHei"/>
            </a:endParaRPr>
          </a:p>
          <a:p>
            <a:pPr marL="389890" indent="-339725">
              <a:lnSpc>
                <a:spcPts val="4175"/>
              </a:lnSpc>
              <a:buSzPct val="97500"/>
              <a:buAutoNum type="arabicPeriod" startAt="2"/>
              <a:tabLst>
                <a:tab pos="390525"/>
                <a:tab pos="3442970"/>
              </a:tabLst>
            </a:pPr>
            <a:r>
              <a:rPr sz="6000" b="1" baseline="-19444">
                <a:latin typeface="Microsoft JhengHei"/>
                <a:cs typeface="Microsoft JhengHei"/>
              </a:rPr>
              <a:t>修辞方法</a:t>
            </a:r>
            <a:r>
              <a:rPr sz="3200" b="1">
                <a:solidFill>
                  <a:srgbClr val="0000FF"/>
                </a:solidFill>
                <a:latin typeface="Microsoft JhengHei"/>
                <a:cs typeface="Microsoft JhengHei"/>
              </a:rPr>
              <a:t>比</a:t>
            </a:r>
            <a:r>
              <a:rPr sz="3200" b="1" spc="-50">
                <a:solidFill>
                  <a:srgbClr val="0000FF"/>
                </a:solidFill>
                <a:latin typeface="Microsoft JhengHei"/>
                <a:cs typeface="Microsoft JhengHei"/>
              </a:rPr>
              <a:t>喻</a:t>
            </a:r>
            <a:r>
              <a:rPr sz="3200" b="1">
                <a:solidFill>
                  <a:srgbClr val="0000FF"/>
                </a:solidFill>
                <a:latin typeface="Microsoft JhengHei"/>
                <a:cs typeface="Microsoft JhengHei"/>
              </a:rPr>
              <a:t>	比拟（拟人拟物）对</a:t>
            </a:r>
            <a:r>
              <a:rPr sz="3200" b="1" spc="-50">
                <a:solidFill>
                  <a:srgbClr val="0000FF"/>
                </a:solidFill>
                <a:latin typeface="Microsoft JhengHei"/>
                <a:cs typeface="Microsoft JhengHei"/>
              </a:rPr>
              <a:t>偶</a:t>
            </a:r>
            <a:endParaRPr sz="3200">
              <a:latin typeface="Microsoft JhengHei"/>
              <a:cs typeface="Microsoft JhengHei"/>
            </a:endParaRPr>
          </a:p>
          <a:p>
            <a:pPr marL="2426970">
              <a:lnSpc>
                <a:spcPts val="3760"/>
              </a:lnSpc>
              <a:tabLst>
                <a:tab pos="3442970"/>
                <a:tab pos="4458970"/>
                <a:tab pos="5474970"/>
                <a:tab pos="6490970"/>
              </a:tabLst>
            </a:pPr>
            <a:r>
              <a:rPr sz="3200" b="1">
                <a:solidFill>
                  <a:srgbClr val="0000FF"/>
                </a:solidFill>
                <a:latin typeface="Microsoft JhengHei"/>
                <a:cs typeface="Microsoft JhengHei"/>
              </a:rPr>
              <a:t>夸</a:t>
            </a:r>
            <a:r>
              <a:rPr sz="3200" b="1" spc="-50">
                <a:solidFill>
                  <a:srgbClr val="0000FF"/>
                </a:solidFill>
                <a:latin typeface="Microsoft JhengHei"/>
                <a:cs typeface="Microsoft JhengHei"/>
              </a:rPr>
              <a:t>张</a:t>
            </a:r>
            <a:r>
              <a:rPr sz="3200" b="1">
                <a:solidFill>
                  <a:srgbClr val="0000FF"/>
                </a:solidFill>
                <a:latin typeface="Microsoft JhengHei"/>
                <a:cs typeface="Microsoft JhengHei"/>
              </a:rPr>
              <a:t>	借</a:t>
            </a:r>
            <a:r>
              <a:rPr sz="3200" b="1" spc="-50">
                <a:solidFill>
                  <a:srgbClr val="0000FF"/>
                </a:solidFill>
                <a:latin typeface="Microsoft JhengHei"/>
                <a:cs typeface="Microsoft JhengHei"/>
              </a:rPr>
              <a:t>代</a:t>
            </a:r>
            <a:r>
              <a:rPr sz="3200" b="1">
                <a:solidFill>
                  <a:srgbClr val="0000FF"/>
                </a:solidFill>
                <a:latin typeface="Microsoft JhengHei"/>
                <a:cs typeface="Microsoft JhengHei"/>
              </a:rPr>
              <a:t>	设</a:t>
            </a:r>
            <a:r>
              <a:rPr sz="3200" b="1" spc="-50">
                <a:solidFill>
                  <a:srgbClr val="0000FF"/>
                </a:solidFill>
                <a:latin typeface="Microsoft JhengHei"/>
                <a:cs typeface="Microsoft JhengHei"/>
              </a:rPr>
              <a:t>问</a:t>
            </a:r>
            <a:r>
              <a:rPr sz="3200" b="1">
                <a:solidFill>
                  <a:srgbClr val="0000FF"/>
                </a:solidFill>
                <a:latin typeface="Microsoft JhengHei"/>
                <a:cs typeface="Microsoft JhengHei"/>
              </a:rPr>
              <a:t>	用</a:t>
            </a:r>
            <a:r>
              <a:rPr sz="3200" b="1" spc="-50">
                <a:solidFill>
                  <a:srgbClr val="0000FF"/>
                </a:solidFill>
                <a:latin typeface="Microsoft JhengHei"/>
                <a:cs typeface="Microsoft JhengHei"/>
              </a:rPr>
              <a:t>典</a:t>
            </a:r>
            <a:r>
              <a:rPr sz="3200" b="1">
                <a:solidFill>
                  <a:srgbClr val="0000FF"/>
                </a:solidFill>
                <a:latin typeface="Microsoft JhengHei"/>
                <a:cs typeface="Microsoft JhengHei"/>
              </a:rPr>
              <a:t>	顶真</a:t>
            </a:r>
            <a:r>
              <a:rPr sz="3200" b="1" spc="-50">
                <a:solidFill>
                  <a:srgbClr val="0000FF"/>
                </a:solidFill>
                <a:latin typeface="Microsoft JhengHei"/>
                <a:cs typeface="Microsoft JhengHei"/>
              </a:rPr>
              <a:t>等</a:t>
            </a:r>
            <a:endParaRPr sz="3200">
              <a:latin typeface="Microsoft JhengHei"/>
              <a:cs typeface="Microsoft JhengHei"/>
            </a:endParaRPr>
          </a:p>
        </p:txBody>
      </p:sp>
      <p:graphicFrame>
        <p:nvGraphicFramePr>
          <p:cNvPr id="13" name="object 13"/>
          <p:cNvGraphicFramePr>
            <a:graphicFrameLocks noGrp="1"/>
          </p:cNvGraphicFramePr>
          <p:nvPr/>
        </p:nvGraphicFramePr>
        <p:xfrm>
          <a:off x="5210175" y="2195513"/>
          <a:ext cx="3619500" cy="1281430"/>
        </p:xfrm>
        <a:graphic>
          <a:graphicData uri="http://schemas.openxmlformats.org/drawingml/2006/table">
            <a:tbl>
              <a:tblPr firstRow="1" bandRow="1">
                <a:tableStyleId>{2D5ABB26-0587-4C30-8999-92F81FD0307C}</a:tableStyleId>
              </a:tblPr>
              <a:tblGrid>
                <a:gridCol w="3600450"/>
              </a:tblGrid>
              <a:tr h="438784">
                <a:tc>
                  <a:txBody>
                    <a:bodyPr vert="horz" wrap="square"/>
                    <a:lstStyle/>
                    <a:p>
                      <a:pPr marL="91440">
                        <a:lnSpc>
                          <a:spcPts val="3360"/>
                        </a:lnSpc>
                      </a:pPr>
                      <a:r>
                        <a:rPr sz="3200" b="1" spc="-10">
                          <a:solidFill>
                            <a:srgbClr val="0000FF"/>
                          </a:solidFill>
                          <a:latin typeface="Microsoft JhengHei"/>
                          <a:cs typeface="Microsoft JhengHei"/>
                        </a:rPr>
                        <a:t>动静，虚实，侧面</a:t>
                      </a:r>
                      <a:endParaRPr sz="3200">
                        <a:latin typeface="Microsoft JhengHei"/>
                        <a:cs typeface="Microsoft JhengHei"/>
                      </a:endParaRPr>
                    </a:p>
                  </a:txBody>
                  <a:tcPr marL="0" marR="0" marT="0" marB="0">
                    <a:lnL w="19050">
                      <a:solidFill>
                        <a:srgbClr val="FF0000"/>
                      </a:solidFill>
                      <a:prstDash val="solid"/>
                    </a:lnL>
                    <a:lnR w="19050">
                      <a:solidFill>
                        <a:srgbClr val="FF0000"/>
                      </a:solidFill>
                      <a:prstDash val="solid"/>
                    </a:lnR>
                    <a:lnT w="19050">
                      <a:solidFill>
                        <a:srgbClr val="FF0000"/>
                      </a:solidFill>
                      <a:prstDash val="solid"/>
                    </a:lnT>
                    <a:solidFill>
                      <a:srgbClr val="CCFFCC"/>
                    </a:solidFill>
                  </a:tcPr>
                </a:tc>
              </a:tr>
              <a:tr h="389890">
                <a:tc>
                  <a:txBody>
                    <a:bodyPr vert="horz" wrap="square"/>
                    <a:lstStyle/>
                    <a:p>
                      <a:pPr marL="91440">
                        <a:lnSpc>
                          <a:spcPts val="2970"/>
                        </a:lnSpc>
                      </a:pPr>
                      <a:r>
                        <a:rPr sz="3200" b="1" spc="-10">
                          <a:solidFill>
                            <a:srgbClr val="0000FF"/>
                          </a:solidFill>
                          <a:latin typeface="Microsoft JhengHei"/>
                          <a:cs typeface="Microsoft JhengHei"/>
                        </a:rPr>
                        <a:t>烘托，细节描写，</a:t>
                      </a:r>
                      <a:endParaRPr sz="3200">
                        <a:latin typeface="Microsoft JhengHei"/>
                        <a:cs typeface="Microsoft JhengHei"/>
                      </a:endParaRPr>
                    </a:p>
                  </a:txBody>
                  <a:tcPr marL="0" marR="0" marT="0" marB="0">
                    <a:lnL w="19050">
                      <a:solidFill>
                        <a:srgbClr val="FF0000"/>
                      </a:solidFill>
                      <a:prstDash val="solid"/>
                    </a:lnL>
                    <a:lnR w="19050">
                      <a:solidFill>
                        <a:srgbClr val="FF0000"/>
                      </a:solidFill>
                      <a:prstDash val="solid"/>
                    </a:lnR>
                    <a:solidFill>
                      <a:srgbClr val="CCFFCC"/>
                    </a:solidFill>
                  </a:tcPr>
                </a:tc>
              </a:tr>
              <a:tr h="452755">
                <a:tc>
                  <a:txBody>
                    <a:bodyPr vert="horz" wrap="square"/>
                    <a:lstStyle/>
                    <a:p>
                      <a:pPr marL="91440">
                        <a:lnSpc>
                          <a:spcPts val="3325"/>
                        </a:lnSpc>
                      </a:pPr>
                      <a:r>
                        <a:rPr sz="3200" b="1" spc="-10">
                          <a:solidFill>
                            <a:srgbClr val="0000FF"/>
                          </a:solidFill>
                          <a:latin typeface="Microsoft JhengHei"/>
                          <a:cs typeface="Microsoft JhengHei"/>
                        </a:rPr>
                        <a:t>白描，乐景衬哀情</a:t>
                      </a:r>
                      <a:endParaRPr sz="3200">
                        <a:latin typeface="Microsoft JhengHei"/>
                        <a:cs typeface="Microsoft JhengHei"/>
                      </a:endParaRPr>
                    </a:p>
                  </a:txBody>
                  <a:tcPr marL="0" marR="0" marT="0" marB="0">
                    <a:lnL w="19050">
                      <a:solidFill>
                        <a:srgbClr val="FF0000"/>
                      </a:solidFill>
                      <a:prstDash val="solid"/>
                    </a:lnL>
                    <a:lnR w="19050">
                      <a:solidFill>
                        <a:srgbClr val="FF0000"/>
                      </a:solidFill>
                      <a:prstDash val="solid"/>
                    </a:lnR>
                    <a:lnB w="19050">
                      <a:solidFill>
                        <a:srgbClr val="FF0000"/>
                      </a:solidFill>
                      <a:prstDash val="solid"/>
                    </a:lnB>
                    <a:solidFill>
                      <a:srgbClr val="CCFFCC"/>
                    </a:solidFill>
                  </a:tcPr>
                </a:tc>
              </a:tr>
            </a:tbl>
          </a:graphicData>
        </a:graphic>
      </p:graphicFrame>
      <p:sp>
        <p:nvSpPr>
          <p:cNvPr id="14" name="object 14"/>
          <p:cNvSpPr txBox="1"/>
          <p:nvPr/>
        </p:nvSpPr>
        <p:spPr>
          <a:xfrm>
            <a:off x="8483776" y="6273333"/>
            <a:ext cx="124460" cy="238760"/>
          </a:xfrm>
          <a:prstGeom prst="rect">
            <a:avLst/>
          </a:prstGeom>
        </p:spPr>
        <p:txBody>
          <a:bodyPr vert="horz" wrap="square" lIns="0" tIns="12700" rIns="0" bIns="0" rtlCol="0">
            <a:spAutoFit/>
          </a:bodyPr>
          <a:lstStyle/>
          <a:p>
            <a:pPr marL="12700">
              <a:lnSpc>
                <a:spcPct val="100000"/>
              </a:lnSpc>
              <a:spcBef>
                <a:spcPts val="100"/>
              </a:spcBef>
            </a:pPr>
            <a:r>
              <a:rPr sz="1400">
                <a:latin typeface="Arial"/>
                <a:cs typeface="Arial"/>
              </a:rPr>
              <a:t>2</a:t>
            </a:r>
            <a:endParaRPr sz="1400">
              <a:latin typeface="Arial"/>
              <a:cs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78740" y="2653685"/>
            <a:ext cx="8966200" cy="2461895"/>
          </a:xfrm>
          <a:prstGeom prst="rect">
            <a:avLst/>
          </a:prstGeom>
        </p:spPr>
        <p:txBody>
          <a:bodyPr vert="horz" wrap="square" lIns="0" tIns="11430" rIns="0" bIns="0" rtlCol="0">
            <a:spAutoFit/>
          </a:bodyPr>
          <a:lstStyle/>
          <a:p>
            <a:pPr marL="12700" marR="5080">
              <a:lnSpc>
                <a:spcPts val="4010"/>
              </a:lnSpc>
              <a:spcBef>
                <a:spcPts val="90"/>
              </a:spcBef>
            </a:pPr>
            <a:r>
              <a:rPr sz="3200" b="1">
                <a:solidFill>
                  <a:srgbClr val="FF0000"/>
                </a:solidFill>
                <a:latin typeface="Microsoft JhengHei"/>
                <a:cs typeface="Microsoft JhengHei"/>
              </a:rPr>
              <a:t>②修辞手法：</a:t>
            </a:r>
            <a:r>
              <a:rPr sz="3200" b="1">
                <a:latin typeface="Microsoft JhengHei"/>
                <a:cs typeface="Microsoft JhengHei"/>
              </a:rPr>
              <a:t>如</a:t>
            </a:r>
            <a:r>
              <a:rPr sz="3200" b="1" spc="-5">
                <a:solidFill>
                  <a:srgbClr val="0000FF"/>
                </a:solidFill>
                <a:latin typeface="Microsoft JhengHei"/>
                <a:cs typeface="Microsoft JhengHei"/>
              </a:rPr>
              <a:t>比喻、拟人、排比、对偶、借代、</a:t>
            </a:r>
            <a:r>
              <a:rPr sz="3200" b="1">
                <a:solidFill>
                  <a:srgbClr val="0000FF"/>
                </a:solidFill>
                <a:latin typeface="Microsoft JhengHei"/>
                <a:cs typeface="Microsoft JhengHei"/>
              </a:rPr>
              <a:t>夸张、反复、双关</a:t>
            </a:r>
            <a:r>
              <a:rPr sz="3200" b="1">
                <a:latin typeface="Microsoft JhengHei"/>
                <a:cs typeface="Microsoft JhengHei"/>
              </a:rPr>
              <a:t>（互文）</a:t>
            </a:r>
            <a:r>
              <a:rPr sz="3200" b="1" spc="-5">
                <a:latin typeface="Microsoft JhengHei"/>
                <a:cs typeface="Microsoft JhengHei"/>
              </a:rPr>
              <a:t>反问、设问、反语等；</a:t>
            </a:r>
            <a:endParaRPr sz="3200">
              <a:latin typeface="Microsoft JhengHei"/>
              <a:cs typeface="Microsoft JhengHei"/>
            </a:endParaRPr>
          </a:p>
          <a:p>
            <a:pPr marL="12700" marR="5080">
              <a:lnSpc>
                <a:spcPts val="3650"/>
              </a:lnSpc>
              <a:spcBef>
                <a:spcPts val="120"/>
              </a:spcBef>
            </a:pPr>
            <a:r>
              <a:rPr sz="3200" b="1">
                <a:solidFill>
                  <a:srgbClr val="FF0000"/>
                </a:solidFill>
                <a:latin typeface="Microsoft JhengHei"/>
                <a:cs typeface="Microsoft JhengHei"/>
              </a:rPr>
              <a:t>③表达方式：</a:t>
            </a:r>
            <a:r>
              <a:rPr sz="3200" b="1">
                <a:latin typeface="Microsoft JhengHei"/>
                <a:cs typeface="Microsoft JhengHei"/>
              </a:rPr>
              <a:t>叙述、描写</a:t>
            </a:r>
            <a:r>
              <a:rPr sz="3200" b="1">
                <a:solidFill>
                  <a:srgbClr val="0000FF"/>
                </a:solidFill>
                <a:latin typeface="Microsoft JhengHei"/>
                <a:cs typeface="Microsoft JhengHei"/>
              </a:rPr>
              <a:t>（动静结合、虚实结合</a:t>
            </a:r>
            <a:r>
              <a:rPr sz="3200" b="1" spc="-50">
                <a:solidFill>
                  <a:srgbClr val="0000FF"/>
                </a:solidFill>
                <a:latin typeface="Microsoft JhengHei"/>
                <a:cs typeface="Microsoft JhengHei"/>
              </a:rPr>
              <a:t>）</a:t>
            </a:r>
            <a:r>
              <a:rPr sz="3200" b="1">
                <a:latin typeface="Microsoft JhengHei"/>
                <a:cs typeface="Microsoft JhengHei"/>
              </a:rPr>
              <a:t>议论、抒情</a:t>
            </a:r>
            <a:r>
              <a:rPr sz="3200" b="1">
                <a:solidFill>
                  <a:srgbClr val="0000FF"/>
                </a:solidFill>
                <a:latin typeface="Microsoft JhengHei"/>
                <a:cs typeface="Microsoft JhengHei"/>
              </a:rPr>
              <a:t>（直接抒情</a:t>
            </a:r>
            <a:r>
              <a:rPr sz="3200" b="1">
                <a:solidFill>
                  <a:srgbClr val="0000FF"/>
                </a:solidFill>
                <a:latin typeface="Arial"/>
                <a:cs typeface="Arial"/>
              </a:rPr>
              <a:t>——</a:t>
            </a:r>
            <a:r>
              <a:rPr sz="3200" b="1">
                <a:solidFill>
                  <a:srgbClr val="0000FF"/>
                </a:solidFill>
                <a:latin typeface="Microsoft JhengHei"/>
                <a:cs typeface="Microsoft JhengHei"/>
              </a:rPr>
              <a:t>直抒胸臆；间接抒情</a:t>
            </a:r>
            <a:r>
              <a:rPr sz="3200" b="1" spc="-50">
                <a:solidFill>
                  <a:srgbClr val="0000FF"/>
                </a:solidFill>
                <a:latin typeface="Arial"/>
                <a:cs typeface="Arial"/>
              </a:rPr>
              <a:t>—</a:t>
            </a:r>
            <a:endParaRPr sz="3200">
              <a:latin typeface="Arial"/>
              <a:cs typeface="Arial"/>
            </a:endParaRPr>
          </a:p>
          <a:p>
            <a:pPr marL="12700">
              <a:lnSpc>
                <a:spcPts val="3750"/>
              </a:lnSpc>
            </a:pPr>
            <a:r>
              <a:rPr sz="3200" b="1">
                <a:solidFill>
                  <a:srgbClr val="0000FF"/>
                </a:solidFill>
                <a:latin typeface="Arial"/>
                <a:cs typeface="Arial"/>
              </a:rPr>
              <a:t>—</a:t>
            </a:r>
            <a:r>
              <a:rPr sz="3200" b="1">
                <a:solidFill>
                  <a:srgbClr val="0000FF"/>
                </a:solidFill>
                <a:latin typeface="Microsoft JhengHei"/>
                <a:cs typeface="Microsoft JhengHei"/>
              </a:rPr>
              <a:t>借景抒情、情景交融、托物言志等</a:t>
            </a:r>
            <a:r>
              <a:rPr sz="3200" b="1" spc="-25">
                <a:solidFill>
                  <a:srgbClr val="0000FF"/>
                </a:solidFill>
                <a:latin typeface="Microsoft JhengHei"/>
                <a:cs typeface="Microsoft JhengHei"/>
              </a:rPr>
              <a:t>）</a:t>
            </a:r>
            <a:r>
              <a:rPr sz="3200" b="1" spc="-25">
                <a:latin typeface="Microsoft JhengHei"/>
                <a:cs typeface="Microsoft JhengHei"/>
              </a:rPr>
              <a:t>；</a:t>
            </a:r>
            <a:endParaRPr sz="3200">
              <a:latin typeface="Microsoft JhengHei"/>
              <a:cs typeface="Microsoft JhengHei"/>
            </a:endParaRPr>
          </a:p>
        </p:txBody>
      </p:sp>
      <p:sp>
        <p:nvSpPr>
          <p:cNvPr id="3" name="object 3"/>
          <p:cNvSpPr txBox="1">
            <a:spLocks noGrp="1"/>
          </p:cNvSpPr>
          <p:nvPr>
            <p:ph type="title"/>
          </p:nvPr>
        </p:nvSpPr>
        <p:spPr>
          <a:xfrm>
            <a:off x="78740" y="601663"/>
            <a:ext cx="8966200" cy="2099310"/>
          </a:xfrm>
          <a:prstGeom prst="rect">
            <a:avLst/>
          </a:prstGeom>
        </p:spPr>
        <p:txBody>
          <a:bodyPr vert="horz" wrap="square" lIns="0" tIns="74295" rIns="0" bIns="0" rtlCol="0">
            <a:spAutoFit/>
          </a:bodyPr>
          <a:lstStyle/>
          <a:p>
            <a:pPr marL="1488440">
              <a:lnSpc>
                <a:spcPct val="100000"/>
              </a:lnSpc>
              <a:spcBef>
                <a:spcPts val="585"/>
              </a:spcBef>
            </a:pPr>
            <a:r>
              <a:rPr sz="3200">
                <a:solidFill>
                  <a:srgbClr val="CC00CC"/>
                </a:solidFill>
              </a:rPr>
              <a:t>表达技巧（艺术手法）</a:t>
            </a:r>
            <a:r>
              <a:rPr sz="3200" spc="204">
                <a:solidFill>
                  <a:srgbClr val="CC00CC"/>
                </a:solidFill>
              </a:rPr>
              <a:t>包括……</a:t>
            </a:r>
            <a:endParaRPr sz="3200"/>
          </a:p>
          <a:p>
            <a:pPr marL="12700" marR="5080">
              <a:lnSpc>
                <a:spcPct val="100000"/>
              </a:lnSpc>
              <a:spcBef>
                <a:spcPts val="484"/>
              </a:spcBef>
            </a:pPr>
            <a:r>
              <a:rPr sz="3200">
                <a:solidFill>
                  <a:srgbClr val="FF0000"/>
                </a:solidFill>
              </a:rPr>
              <a:t>①表现手法：</a:t>
            </a:r>
            <a:r>
              <a:rPr sz="3200">
                <a:solidFill>
                  <a:srgbClr val="000000"/>
                </a:solidFill>
              </a:rPr>
              <a:t>如</a:t>
            </a:r>
            <a:r>
              <a:rPr sz="3200" spc="-5">
                <a:solidFill>
                  <a:srgbClr val="0000FF"/>
                </a:solidFill>
              </a:rPr>
              <a:t>对比、渲染、烘托、白描、象征、</a:t>
            </a:r>
            <a:r>
              <a:rPr sz="3200">
                <a:solidFill>
                  <a:srgbClr val="0000FF"/>
                </a:solidFill>
              </a:rPr>
              <a:t>用典</a:t>
            </a:r>
            <a:r>
              <a:rPr sz="3200">
                <a:solidFill>
                  <a:srgbClr val="000000"/>
                </a:solidFill>
              </a:rPr>
              <a:t>、</a:t>
            </a:r>
            <a:r>
              <a:rPr sz="3200">
                <a:solidFill>
                  <a:srgbClr val="0000FF"/>
                </a:solidFill>
              </a:rPr>
              <a:t>托物言志 、抑扬、</a:t>
            </a:r>
            <a:r>
              <a:rPr sz="3200">
                <a:solidFill>
                  <a:srgbClr val="000000"/>
                </a:solidFill>
              </a:rPr>
              <a:t>照应、</a:t>
            </a:r>
            <a:r>
              <a:rPr sz="3200">
                <a:solidFill>
                  <a:srgbClr val="0000FF"/>
                </a:solidFill>
              </a:rPr>
              <a:t>联想想象、</a:t>
            </a:r>
            <a:r>
              <a:rPr sz="3200" spc="-25">
                <a:solidFill>
                  <a:srgbClr val="000000"/>
                </a:solidFill>
              </a:rPr>
              <a:t>以小</a:t>
            </a:r>
            <a:r>
              <a:rPr sz="3200" spc="-10">
                <a:solidFill>
                  <a:srgbClr val="000000"/>
                </a:solidFill>
              </a:rPr>
              <a:t>见大、赋比兴等。</a:t>
            </a:r>
            <a:endParaRPr sz="3200"/>
          </a:p>
        </p:txBody>
      </p:sp>
      <p:sp>
        <p:nvSpPr>
          <p:cNvPr id="4" name="object 4"/>
          <p:cNvSpPr txBox="1"/>
          <p:nvPr/>
        </p:nvSpPr>
        <p:spPr>
          <a:xfrm>
            <a:off x="1403350" y="6021387"/>
            <a:ext cx="6264275" cy="589280"/>
          </a:xfrm>
          <a:prstGeom prst="rect">
            <a:avLst/>
          </a:prstGeom>
          <a:ln w="9525">
            <a:solidFill>
              <a:srgbClr val="0000FF"/>
            </a:solidFill>
          </a:ln>
        </p:spPr>
        <p:txBody>
          <a:bodyPr vert="horz" wrap="square" lIns="0" tIns="58419" rIns="0" bIns="0" rtlCol="0">
            <a:spAutoFit/>
          </a:bodyPr>
          <a:lstStyle/>
          <a:p>
            <a:pPr marL="90805">
              <a:lnSpc>
                <a:spcPct val="100000"/>
              </a:lnSpc>
              <a:spcBef>
                <a:spcPts val="459"/>
              </a:spcBef>
            </a:pPr>
            <a:r>
              <a:rPr sz="3200" b="1" spc="-5">
                <a:solidFill>
                  <a:srgbClr val="FF3300"/>
                </a:solidFill>
                <a:latin typeface="Microsoft JhengHei"/>
                <a:cs typeface="Microsoft JhengHei"/>
              </a:rPr>
              <a:t>灵活运用；根据诗歌内容作判断</a:t>
            </a:r>
            <a:endParaRPr sz="3200">
              <a:latin typeface="Microsoft JhengHei"/>
              <a:cs typeface="Microsoft JhengHei"/>
            </a:endParaRPr>
          </a:p>
        </p:txBody>
      </p:sp>
      <p:sp>
        <p:nvSpPr>
          <p:cNvPr id="5" name="object 5"/>
          <p:cNvSpPr txBox="1"/>
          <p:nvPr/>
        </p:nvSpPr>
        <p:spPr>
          <a:xfrm>
            <a:off x="8483776" y="6273333"/>
            <a:ext cx="124460" cy="238760"/>
          </a:xfrm>
          <a:prstGeom prst="rect">
            <a:avLst/>
          </a:prstGeom>
        </p:spPr>
        <p:txBody>
          <a:bodyPr vert="horz" wrap="square" lIns="0" tIns="12700" rIns="0" bIns="0" rtlCol="0">
            <a:spAutoFit/>
          </a:bodyPr>
          <a:lstStyle/>
          <a:p>
            <a:pPr marL="12700">
              <a:lnSpc>
                <a:spcPct val="100000"/>
              </a:lnSpc>
              <a:spcBef>
                <a:spcPts val="100"/>
              </a:spcBef>
            </a:pPr>
            <a:r>
              <a:rPr sz="1400">
                <a:latin typeface="Arial"/>
                <a:cs typeface="Arial"/>
              </a:rPr>
              <a:t>3</a:t>
            </a:r>
            <a:endParaRPr sz="1400">
              <a:latin typeface="Arial"/>
              <a:cs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1071509"/>
          </a:xfrm>
          <a:prstGeom prst="rect">
            <a:avLst/>
          </a:prstGeom>
        </p:spPr>
      </p:pic>
      <p:sp>
        <p:nvSpPr>
          <p:cNvPr id="3" name="object 3"/>
          <p:cNvSpPr txBox="1">
            <a:spLocks noGrp="1"/>
          </p:cNvSpPr>
          <p:nvPr>
            <p:ph type="title"/>
          </p:nvPr>
        </p:nvSpPr>
        <p:spPr>
          <a:xfrm>
            <a:off x="547052" y="597051"/>
            <a:ext cx="7493000" cy="756920"/>
          </a:xfrm>
          <a:prstGeom prst="rect">
            <a:avLst/>
          </a:prstGeom>
        </p:spPr>
        <p:txBody>
          <a:bodyPr vert="horz" wrap="square" lIns="0" tIns="12700" rIns="0" bIns="0" rtlCol="0">
            <a:spAutoFit/>
          </a:bodyPr>
          <a:lstStyle/>
          <a:p>
            <a:pPr marL="12700">
              <a:lnSpc>
                <a:spcPct val="100000"/>
              </a:lnSpc>
              <a:spcBef>
                <a:spcPts val="100"/>
              </a:spcBef>
            </a:pPr>
            <a:r>
              <a:rPr sz="4800">
                <a:solidFill>
                  <a:srgbClr val="0000FF"/>
                </a:solidFill>
              </a:rPr>
              <a:t>一、试题传真：</a:t>
            </a:r>
            <a:r>
              <a:rPr sz="3600">
                <a:solidFill>
                  <a:srgbClr val="000000"/>
                </a:solidFill>
                <a:latin typeface="Times New Roman"/>
                <a:cs typeface="Times New Roman"/>
              </a:rPr>
              <a:t>08</a:t>
            </a:r>
            <a:r>
              <a:rPr sz="3600" spc="-10">
                <a:solidFill>
                  <a:srgbClr val="000000"/>
                </a:solidFill>
              </a:rPr>
              <a:t>年诗歌鉴赏题</a:t>
            </a:r>
            <a:endParaRPr sz="3600">
              <a:latin typeface="Times New Roman"/>
              <a:cs typeface="Times New Roman"/>
            </a:endParaRPr>
          </a:p>
        </p:txBody>
      </p:sp>
      <p:sp>
        <p:nvSpPr>
          <p:cNvPr id="4" name="object 4"/>
          <p:cNvSpPr txBox="1"/>
          <p:nvPr/>
        </p:nvSpPr>
        <p:spPr>
          <a:xfrm>
            <a:off x="78740" y="1579132"/>
            <a:ext cx="8351520" cy="4731385"/>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阅读下面这首唐诗，按要求答题</a:t>
            </a:r>
            <a:r>
              <a:rPr sz="3200" b="1">
                <a:latin typeface="Microsoft JhengHei"/>
                <a:cs typeface="Microsoft JhengHei"/>
              </a:rPr>
              <a:t>。（</a:t>
            </a:r>
            <a:r>
              <a:rPr sz="3200" b="1">
                <a:latin typeface="Arial"/>
                <a:cs typeface="Arial"/>
              </a:rPr>
              <a:t>6</a:t>
            </a:r>
            <a:r>
              <a:rPr sz="3200" b="1">
                <a:latin typeface="Microsoft JhengHei"/>
                <a:cs typeface="Microsoft JhengHei"/>
              </a:rPr>
              <a:t>分</a:t>
            </a:r>
            <a:r>
              <a:rPr sz="3200" b="1" spc="-50">
                <a:latin typeface="Microsoft JhengHei"/>
                <a:cs typeface="Microsoft JhengHei"/>
              </a:rPr>
              <a:t>）</a:t>
            </a:r>
            <a:endParaRPr sz="3200">
              <a:latin typeface="Microsoft JhengHei"/>
              <a:cs typeface="Microsoft JhengHei"/>
            </a:endParaRPr>
          </a:p>
          <a:p>
            <a:pPr>
              <a:lnSpc>
                <a:spcPct val="100000"/>
              </a:lnSpc>
              <a:spcBef>
                <a:spcPts val="60"/>
              </a:spcBef>
            </a:pPr>
            <a:endParaRPr sz="1800">
              <a:latin typeface="Microsoft JhengHei"/>
              <a:cs typeface="Microsoft JhengHei"/>
            </a:endParaRPr>
          </a:p>
          <a:p>
            <a:pPr marL="3371215" marR="2403475" indent="-988060">
              <a:lnSpc>
                <a:spcPct val="100000"/>
              </a:lnSpc>
            </a:pPr>
            <a:r>
              <a:rPr sz="2800" b="1">
                <a:latin typeface="Microsoft JhengHei"/>
                <a:cs typeface="Microsoft JhengHei"/>
              </a:rPr>
              <a:t>绝句漫兴九首（其三</a:t>
            </a:r>
            <a:r>
              <a:rPr sz="2800" b="1" spc="-50">
                <a:latin typeface="Microsoft JhengHei"/>
                <a:cs typeface="Microsoft JhengHei"/>
              </a:rPr>
              <a:t>）</a:t>
            </a:r>
            <a:r>
              <a:rPr sz="2800" b="1" spc="-25">
                <a:latin typeface="Microsoft JhengHei"/>
                <a:cs typeface="Microsoft JhengHei"/>
              </a:rPr>
              <a:t>杜甫</a:t>
            </a:r>
            <a:endParaRPr sz="2800">
              <a:latin typeface="Microsoft JhengHei"/>
              <a:cs typeface="Microsoft JhengHei"/>
            </a:endParaRPr>
          </a:p>
          <a:p>
            <a:pPr marL="1494155">
              <a:lnSpc>
                <a:spcPct val="100000"/>
              </a:lnSpc>
            </a:pPr>
            <a:r>
              <a:rPr sz="2800" b="1" spc="-5">
                <a:latin typeface="Microsoft JhengHei"/>
                <a:cs typeface="Microsoft JhengHei"/>
              </a:rPr>
              <a:t>熟知茅斋绝低小，江上燕子故来频。</a:t>
            </a:r>
            <a:endParaRPr sz="2800">
              <a:latin typeface="Microsoft JhengHei"/>
              <a:cs typeface="Microsoft JhengHei"/>
            </a:endParaRPr>
          </a:p>
          <a:p>
            <a:pPr>
              <a:lnSpc>
                <a:spcPct val="100000"/>
              </a:lnSpc>
              <a:spcBef>
                <a:spcPts val="50"/>
              </a:spcBef>
            </a:pPr>
            <a:endParaRPr sz="1800">
              <a:latin typeface="Microsoft JhengHei"/>
              <a:cs typeface="Microsoft JhengHei"/>
            </a:endParaRPr>
          </a:p>
          <a:p>
            <a:pPr marL="1494155">
              <a:lnSpc>
                <a:spcPct val="100000"/>
              </a:lnSpc>
            </a:pPr>
            <a:r>
              <a:rPr sz="2800" b="1" spc="-5">
                <a:latin typeface="Microsoft JhengHei"/>
                <a:cs typeface="Microsoft JhengHei"/>
              </a:rPr>
              <a:t>衔泥点污琴书内，更接飞虫打着人。</a:t>
            </a:r>
            <a:endParaRPr sz="2800">
              <a:latin typeface="Microsoft JhengHei"/>
              <a:cs typeface="Microsoft JhengHei"/>
            </a:endParaRPr>
          </a:p>
          <a:p>
            <a:pPr>
              <a:lnSpc>
                <a:spcPct val="100000"/>
              </a:lnSpc>
              <a:spcBef>
                <a:spcPts val="60"/>
              </a:spcBef>
            </a:pPr>
            <a:endParaRPr sz="1800">
              <a:latin typeface="Microsoft JhengHei"/>
              <a:cs typeface="Microsoft JhengHei"/>
            </a:endParaRPr>
          </a:p>
          <a:p>
            <a:pPr marL="12700">
              <a:lnSpc>
                <a:spcPct val="100000"/>
              </a:lnSpc>
            </a:pPr>
            <a:r>
              <a:rPr sz="2400" b="1">
                <a:solidFill>
                  <a:srgbClr val="009999"/>
                </a:solidFill>
                <a:latin typeface="Microsoft JhengHei"/>
                <a:cs typeface="Microsoft JhengHei"/>
              </a:rPr>
              <a:t>（注）这首诗写于杜甫寓居成都草堂的第二年（公元</a:t>
            </a:r>
            <a:r>
              <a:rPr sz="2400" b="1" spc="-10">
                <a:solidFill>
                  <a:srgbClr val="009999"/>
                </a:solidFill>
                <a:latin typeface="Arial"/>
                <a:cs typeface="Arial"/>
              </a:rPr>
              <a:t>761</a:t>
            </a:r>
            <a:r>
              <a:rPr sz="2400" b="1">
                <a:solidFill>
                  <a:srgbClr val="009999"/>
                </a:solidFill>
                <a:latin typeface="Microsoft JhengHei"/>
                <a:cs typeface="Microsoft JhengHei"/>
              </a:rPr>
              <a:t>年</a:t>
            </a:r>
            <a:r>
              <a:rPr sz="2400" b="1" spc="-50">
                <a:solidFill>
                  <a:srgbClr val="009999"/>
                </a:solidFill>
                <a:latin typeface="Microsoft JhengHei"/>
                <a:cs typeface="Microsoft JhengHei"/>
              </a:rPr>
              <a:t>）</a:t>
            </a:r>
            <a:endParaRPr sz="2400">
              <a:latin typeface="Microsoft JhengHei"/>
              <a:cs typeface="Microsoft JhengHei"/>
            </a:endParaRPr>
          </a:p>
          <a:p>
            <a:pPr>
              <a:lnSpc>
                <a:spcPct val="100000"/>
              </a:lnSpc>
              <a:spcBef>
                <a:spcPts val="5"/>
              </a:spcBef>
            </a:pPr>
            <a:endParaRPr sz="1600">
              <a:latin typeface="Microsoft JhengHei"/>
              <a:cs typeface="Microsoft JhengHei"/>
            </a:endParaRPr>
          </a:p>
          <a:p>
            <a:pPr marL="210185">
              <a:lnSpc>
                <a:spcPct val="100000"/>
              </a:lnSpc>
            </a:pPr>
            <a:r>
              <a:rPr sz="3200" b="1" spc="-5">
                <a:latin typeface="Microsoft JhengHei"/>
                <a:cs typeface="Microsoft JhengHei"/>
              </a:rPr>
              <a:t>请从表现手法的角度，对这首诗作简要赏析。</a:t>
            </a:r>
            <a:endParaRPr sz="3200">
              <a:latin typeface="Microsoft JhengHei"/>
              <a:cs typeface="Microsoft JhengHei"/>
            </a:endParaRPr>
          </a:p>
        </p:txBody>
      </p:sp>
      <p:sp>
        <p:nvSpPr>
          <p:cNvPr id="5" name="object 5"/>
          <p:cNvSpPr txBox="1"/>
          <p:nvPr/>
        </p:nvSpPr>
        <p:spPr>
          <a:xfrm>
            <a:off x="8483776" y="6273333"/>
            <a:ext cx="124460" cy="238760"/>
          </a:xfrm>
          <a:prstGeom prst="rect">
            <a:avLst/>
          </a:prstGeom>
        </p:spPr>
        <p:txBody>
          <a:bodyPr vert="horz" wrap="square" lIns="0" tIns="12700" rIns="0" bIns="0" rtlCol="0">
            <a:spAutoFit/>
          </a:bodyPr>
          <a:lstStyle/>
          <a:p>
            <a:pPr marL="12700">
              <a:lnSpc>
                <a:spcPct val="100000"/>
              </a:lnSpc>
              <a:spcBef>
                <a:spcPts val="100"/>
              </a:spcBef>
            </a:pPr>
            <a:r>
              <a:rPr sz="1400">
                <a:latin typeface="Arial"/>
                <a:cs typeface="Arial"/>
              </a:rPr>
              <a:t>4</a:t>
            </a:r>
            <a:endParaRPr sz="1400">
              <a:latin typeface="Arial"/>
              <a:cs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78740" y="236219"/>
            <a:ext cx="4597400" cy="574040"/>
          </a:xfrm>
          <a:prstGeom prst="rect">
            <a:avLst/>
          </a:prstGeom>
        </p:spPr>
        <p:txBody>
          <a:bodyPr vert="horz" wrap="square" lIns="0" tIns="12700" rIns="0" bIns="0" rtlCol="0">
            <a:spAutoFit/>
          </a:bodyPr>
          <a:lstStyle/>
          <a:p>
            <a:pPr marL="12700">
              <a:lnSpc>
                <a:spcPct val="100000"/>
              </a:lnSpc>
              <a:spcBef>
                <a:spcPts val="100"/>
              </a:spcBef>
            </a:pPr>
            <a:r>
              <a:rPr sz="3600" spc="-5">
                <a:solidFill>
                  <a:srgbClr val="000000"/>
                </a:solidFill>
              </a:rPr>
              <a:t>参考答案及评分标准：</a:t>
            </a:r>
            <a:endParaRPr sz="3600"/>
          </a:p>
        </p:txBody>
      </p:sp>
      <p:sp>
        <p:nvSpPr>
          <p:cNvPr id="3" name="object 3"/>
          <p:cNvSpPr txBox="1"/>
          <p:nvPr/>
        </p:nvSpPr>
        <p:spPr>
          <a:xfrm>
            <a:off x="78740" y="760749"/>
            <a:ext cx="8915400" cy="4313555"/>
          </a:xfrm>
          <a:prstGeom prst="rect">
            <a:avLst/>
          </a:prstGeom>
        </p:spPr>
        <p:txBody>
          <a:bodyPr vert="horz" wrap="square" lIns="0" tIns="8255" rIns="0" bIns="0" rtlCol="0">
            <a:spAutoFit/>
          </a:bodyPr>
          <a:lstStyle/>
          <a:p>
            <a:pPr marL="12700" marR="5080" algn="just">
              <a:lnSpc>
                <a:spcPct val="101000"/>
              </a:lnSpc>
              <a:spcBef>
                <a:spcPts val="65"/>
              </a:spcBef>
            </a:pPr>
            <a:r>
              <a:rPr sz="2800" b="1">
                <a:solidFill>
                  <a:srgbClr val="CC00CC"/>
                </a:solidFill>
                <a:latin typeface="Microsoft JhengHei"/>
                <a:cs typeface="Microsoft JhengHei"/>
              </a:rPr>
              <a:t>参考答案</a:t>
            </a:r>
            <a:r>
              <a:rPr sz="2800" b="1">
                <a:solidFill>
                  <a:srgbClr val="CC00CC"/>
                </a:solidFill>
                <a:latin typeface="Arial"/>
                <a:cs typeface="Arial"/>
              </a:rPr>
              <a:t>1</a:t>
            </a:r>
            <a:r>
              <a:rPr sz="2800" b="1">
                <a:solidFill>
                  <a:srgbClr val="CC00CC"/>
                </a:solidFill>
                <a:latin typeface="Microsoft JhengHei"/>
                <a:cs typeface="Microsoft JhengHei"/>
              </a:rPr>
              <a:t>：</a:t>
            </a:r>
            <a:r>
              <a:rPr sz="2800" b="1" spc="-5">
                <a:latin typeface="Microsoft JhengHei"/>
                <a:cs typeface="Microsoft JhengHei"/>
              </a:rPr>
              <a:t>这首诗景中含情。 诗人从燕子落笔，细腻逼</a:t>
            </a:r>
            <a:r>
              <a:rPr sz="2800" b="1">
                <a:latin typeface="Microsoft JhengHei"/>
                <a:cs typeface="Microsoft JhengHei"/>
              </a:rPr>
              <a:t>真地描写了它们频频飞入草堂书斋，</a:t>
            </a:r>
            <a:r>
              <a:rPr sz="2800" b="1">
                <a:latin typeface="Arial"/>
                <a:cs typeface="Arial"/>
              </a:rPr>
              <a:t>“</a:t>
            </a:r>
            <a:r>
              <a:rPr sz="2800" b="1">
                <a:latin typeface="Microsoft JhengHei"/>
                <a:cs typeface="Microsoft JhengHei"/>
              </a:rPr>
              <a:t>点污琴书</a:t>
            </a:r>
            <a:r>
              <a:rPr sz="2800" b="1">
                <a:latin typeface="Arial"/>
                <a:cs typeface="Arial"/>
              </a:rPr>
              <a:t>”</a:t>
            </a:r>
            <a:r>
              <a:rPr sz="2800" b="1" spc="-15">
                <a:latin typeface="Microsoft JhengHei"/>
                <a:cs typeface="Microsoft JhengHei"/>
              </a:rPr>
              <a:t>的活动。</a:t>
            </a:r>
            <a:r>
              <a:rPr sz="2800" b="1" spc="-5">
                <a:latin typeface="Microsoft JhengHei"/>
                <a:cs typeface="Microsoft JhengHei"/>
              </a:rPr>
              <a:t>这些描写既凸现了燕子可爱之态，又生动传神地表现了燕子对草堂书斋的喜爱，以及对诗人的亲昵。全诗洋溢着浓厚的生活气息，给人自然、亲切之感，同时也透露出诗人草堂安定生活的喜悦和悠闲之情。</a:t>
            </a:r>
            <a:endParaRPr sz="2800">
              <a:latin typeface="Microsoft JhengHei"/>
              <a:cs typeface="Microsoft JhengHei"/>
            </a:endParaRPr>
          </a:p>
          <a:p>
            <a:pPr marL="12700">
              <a:lnSpc>
                <a:spcPts val="3195"/>
              </a:lnSpc>
            </a:pPr>
            <a:r>
              <a:rPr sz="2800" b="1">
                <a:solidFill>
                  <a:srgbClr val="CC00CC"/>
                </a:solidFill>
                <a:latin typeface="Microsoft JhengHei"/>
                <a:cs typeface="Microsoft JhengHei"/>
              </a:rPr>
              <a:t>参考答案</a:t>
            </a:r>
            <a:r>
              <a:rPr sz="2800" b="1">
                <a:solidFill>
                  <a:srgbClr val="CC00CC"/>
                </a:solidFill>
                <a:latin typeface="Arial"/>
                <a:cs typeface="Arial"/>
              </a:rPr>
              <a:t>2</a:t>
            </a:r>
            <a:r>
              <a:rPr sz="2800" b="1">
                <a:solidFill>
                  <a:srgbClr val="CC00CC"/>
                </a:solidFill>
                <a:latin typeface="Microsoft JhengHei"/>
                <a:cs typeface="Microsoft JhengHei"/>
              </a:rPr>
              <a:t>：</a:t>
            </a:r>
            <a:r>
              <a:rPr sz="2800" b="1">
                <a:solidFill>
                  <a:srgbClr val="009999"/>
                </a:solidFill>
                <a:latin typeface="Microsoft JhengHei"/>
                <a:cs typeface="Microsoft JhengHei"/>
              </a:rPr>
              <a:t>这首诗借景抒情</a:t>
            </a:r>
            <a:r>
              <a:rPr sz="2800" b="1">
                <a:latin typeface="Microsoft JhengHei"/>
                <a:cs typeface="Microsoft JhengHei"/>
              </a:rPr>
              <a:t>。</a:t>
            </a:r>
            <a:r>
              <a:rPr sz="2800" b="1" spc="-5">
                <a:solidFill>
                  <a:srgbClr val="009999"/>
                </a:solidFill>
                <a:latin typeface="Microsoft JhengHei"/>
                <a:cs typeface="Microsoft JhengHei"/>
              </a:rPr>
              <a:t>诗人通过对燕子频频飞入</a:t>
            </a:r>
            <a:endParaRPr sz="2800">
              <a:latin typeface="Microsoft JhengHei"/>
              <a:cs typeface="Microsoft JhengHei"/>
            </a:endParaRPr>
          </a:p>
          <a:p>
            <a:pPr marL="12700" marR="5080" algn="just">
              <a:lnSpc>
                <a:spcPct val="100000"/>
              </a:lnSpc>
              <a:spcBef>
                <a:spcPts val="165"/>
              </a:spcBef>
            </a:pPr>
            <a:r>
              <a:rPr sz="2800" b="1">
                <a:solidFill>
                  <a:srgbClr val="009999"/>
                </a:solidFill>
                <a:latin typeface="Microsoft JhengHei"/>
                <a:cs typeface="Microsoft JhengHei"/>
              </a:rPr>
              <a:t>草堂书斋扰人情景的生动描写</a:t>
            </a:r>
            <a:r>
              <a:rPr sz="2800" b="1">
                <a:latin typeface="Microsoft JhengHei"/>
                <a:cs typeface="Microsoft JhengHei"/>
              </a:rPr>
              <a:t>。</a:t>
            </a:r>
            <a:r>
              <a:rPr sz="2800" b="1" spc="-5">
                <a:solidFill>
                  <a:srgbClr val="009999"/>
                </a:solidFill>
                <a:latin typeface="Microsoft JhengHei"/>
                <a:cs typeface="Microsoft JhengHei"/>
              </a:rPr>
              <a:t>借燕子引出禽鸟也好像欺负人的感慨，表现出诗人远客孤居的诸多烦恼和心绪不宁</a:t>
            </a:r>
            <a:r>
              <a:rPr sz="2800" b="1" spc="-15">
                <a:solidFill>
                  <a:srgbClr val="009999"/>
                </a:solidFill>
                <a:latin typeface="Microsoft JhengHei"/>
                <a:cs typeface="Microsoft JhengHei"/>
              </a:rPr>
              <a:t>的神情。</a:t>
            </a:r>
            <a:endParaRPr sz="2800">
              <a:latin typeface="Microsoft JhengHei"/>
              <a:cs typeface="Microsoft JhengHei"/>
            </a:endParaRPr>
          </a:p>
        </p:txBody>
      </p:sp>
      <p:sp>
        <p:nvSpPr>
          <p:cNvPr id="4" name="object 4"/>
          <p:cNvSpPr/>
          <p:nvPr/>
        </p:nvSpPr>
        <p:spPr>
          <a:xfrm>
            <a:off x="0" y="5589587"/>
            <a:ext cx="9144000" cy="1066800"/>
          </a:xfrm>
          <a:custGeom>
            <a:rect l="l" t="t" r="r" b="b"/>
            <a:pathLst>
              <a:path w="9144000" h="1066800">
                <a:moveTo>
                  <a:pt x="9144000" y="1066800"/>
                </a:moveTo>
                <a:lnTo>
                  <a:pt x="0" y="1066800"/>
                </a:lnTo>
                <a:lnTo>
                  <a:pt x="0" y="0"/>
                </a:lnTo>
                <a:lnTo>
                  <a:pt x="9144000" y="0"/>
                </a:lnTo>
                <a:lnTo>
                  <a:pt x="9144000" y="1066800"/>
                </a:lnTo>
                <a:close/>
              </a:path>
            </a:pathLst>
          </a:custGeom>
          <a:solidFill>
            <a:srgbClr val="009999"/>
          </a:solidFill>
        </p:spPr>
        <p:txBody>
          <a:bodyPr wrap="square" lIns="0" tIns="0" rIns="0" bIns="0" rtlCol="0"/>
          <a:lstStyle/>
          <a:p/>
        </p:txBody>
      </p:sp>
      <p:sp>
        <p:nvSpPr>
          <p:cNvPr id="5" name="object 5"/>
          <p:cNvSpPr txBox="1"/>
          <p:nvPr/>
        </p:nvSpPr>
        <p:spPr>
          <a:xfrm>
            <a:off x="78740" y="5635307"/>
            <a:ext cx="8966200" cy="513080"/>
          </a:xfrm>
          <a:prstGeom prst="rect">
            <a:avLst/>
          </a:prstGeom>
        </p:spPr>
        <p:txBody>
          <a:bodyPr vert="horz" wrap="square" lIns="0" tIns="12700" rIns="0" bIns="0" rtlCol="0">
            <a:spAutoFit/>
          </a:bodyPr>
          <a:lstStyle/>
          <a:p>
            <a:pPr marL="12700">
              <a:lnSpc>
                <a:spcPct val="100000"/>
              </a:lnSpc>
              <a:spcBef>
                <a:spcPts val="100"/>
              </a:spcBef>
            </a:pPr>
            <a:r>
              <a:rPr sz="3200" b="1" spc="-5">
                <a:solidFill>
                  <a:srgbClr val="FFFF00"/>
                </a:solidFill>
                <a:latin typeface="Microsoft JhengHei"/>
                <a:cs typeface="Microsoft JhengHei"/>
              </a:rPr>
              <a:t>根据答案及评分标准，你能总结出诗歌表现手法鉴</a:t>
            </a:r>
            <a:endParaRPr sz="3200">
              <a:latin typeface="Microsoft JhengHei"/>
              <a:cs typeface="Microsoft JhengHei"/>
            </a:endParaRPr>
          </a:p>
        </p:txBody>
      </p:sp>
      <p:sp>
        <p:nvSpPr>
          <p:cNvPr id="6" name="object 6"/>
          <p:cNvSpPr txBox="1"/>
          <p:nvPr/>
        </p:nvSpPr>
        <p:spPr>
          <a:xfrm>
            <a:off x="78740" y="6122987"/>
            <a:ext cx="7860030" cy="513080"/>
          </a:xfrm>
          <a:prstGeom prst="rect">
            <a:avLst/>
          </a:prstGeom>
        </p:spPr>
        <p:txBody>
          <a:bodyPr vert="horz" wrap="square" lIns="0" tIns="12700" rIns="0" bIns="0" rtlCol="0">
            <a:spAutoFit/>
          </a:bodyPr>
          <a:lstStyle/>
          <a:p>
            <a:pPr marL="12700">
              <a:lnSpc>
                <a:spcPct val="100000"/>
              </a:lnSpc>
              <a:spcBef>
                <a:spcPts val="100"/>
              </a:spcBef>
            </a:pPr>
            <a:r>
              <a:rPr sz="3200" b="1" spc="-5">
                <a:solidFill>
                  <a:srgbClr val="FFFF00"/>
                </a:solidFill>
                <a:latin typeface="Microsoft JhengHei"/>
                <a:cs typeface="Microsoft JhengHei"/>
              </a:rPr>
              <a:t>赏的评分要点 即具体的解题步骤是什么吗？</a:t>
            </a:r>
            <a:endParaRPr sz="3200">
              <a:latin typeface="Microsoft JhengHei"/>
              <a:cs typeface="Microsoft JhengHei"/>
            </a:endParaRPr>
          </a:p>
        </p:txBody>
      </p:sp>
      <p:sp>
        <p:nvSpPr>
          <p:cNvPr id="7" name="object 7"/>
          <p:cNvSpPr txBox="1"/>
          <p:nvPr/>
        </p:nvSpPr>
        <p:spPr>
          <a:xfrm>
            <a:off x="8483776" y="6273333"/>
            <a:ext cx="124460" cy="238760"/>
          </a:xfrm>
          <a:prstGeom prst="rect">
            <a:avLst/>
          </a:prstGeom>
        </p:spPr>
        <p:txBody>
          <a:bodyPr vert="horz" wrap="square" lIns="0" tIns="12700" rIns="0" bIns="0" rtlCol="0">
            <a:spAutoFit/>
          </a:bodyPr>
          <a:lstStyle/>
          <a:p>
            <a:pPr marL="12700">
              <a:lnSpc>
                <a:spcPct val="100000"/>
              </a:lnSpc>
              <a:spcBef>
                <a:spcPts val="100"/>
              </a:spcBef>
            </a:pPr>
            <a:r>
              <a:rPr sz="1400">
                <a:latin typeface="Arial"/>
                <a:cs typeface="Arial"/>
              </a:rPr>
              <a:t>5</a:t>
            </a:r>
            <a:endParaRPr sz="1400">
              <a:latin typeface="Arial"/>
              <a:cs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744036"/>
          </a:xfrm>
          <a:prstGeom prst="rect">
            <a:avLst/>
          </a:prstGeom>
        </p:spPr>
      </p:pic>
      <p:sp>
        <p:nvSpPr>
          <p:cNvPr id="3" name="object 3"/>
          <p:cNvSpPr txBox="1">
            <a:spLocks noGrp="1"/>
          </p:cNvSpPr>
          <p:nvPr>
            <p:ph type="title"/>
          </p:nvPr>
        </p:nvSpPr>
        <p:spPr>
          <a:xfrm>
            <a:off x="78740" y="47307"/>
            <a:ext cx="8712200" cy="574040"/>
          </a:xfrm>
          <a:prstGeom prst="rect">
            <a:avLst/>
          </a:prstGeom>
        </p:spPr>
        <p:txBody>
          <a:bodyPr vert="horz" wrap="square" lIns="0" tIns="12700" rIns="0" bIns="0" rtlCol="0">
            <a:spAutoFit/>
          </a:bodyPr>
          <a:lstStyle/>
          <a:p>
            <a:pPr marL="12700">
              <a:lnSpc>
                <a:spcPct val="100000"/>
              </a:lnSpc>
              <a:spcBef>
                <a:spcPts val="100"/>
              </a:spcBef>
            </a:pPr>
            <a:r>
              <a:rPr sz="3600" spc="-5">
                <a:solidFill>
                  <a:srgbClr val="000000"/>
                </a:solidFill>
              </a:rPr>
              <a:t>二、结论：鉴赏诗歌表现手法通常分三步走</a:t>
            </a:r>
            <a:endParaRPr sz="3600"/>
          </a:p>
        </p:txBody>
      </p:sp>
      <p:sp>
        <p:nvSpPr>
          <p:cNvPr id="4" name="object 4"/>
          <p:cNvSpPr txBox="1"/>
          <p:nvPr/>
        </p:nvSpPr>
        <p:spPr>
          <a:xfrm>
            <a:off x="78740" y="765800"/>
            <a:ext cx="8757920" cy="3969385"/>
          </a:xfrm>
          <a:prstGeom prst="rect">
            <a:avLst/>
          </a:prstGeom>
        </p:spPr>
        <p:txBody>
          <a:bodyPr vert="horz" wrap="square" lIns="0" tIns="34925" rIns="0" bIns="0" rtlCol="0">
            <a:spAutoFit/>
          </a:bodyPr>
          <a:lstStyle/>
          <a:p>
            <a:pPr marL="12700">
              <a:lnSpc>
                <a:spcPct val="100000"/>
              </a:lnSpc>
              <a:spcBef>
                <a:spcPts val="275"/>
              </a:spcBef>
            </a:pPr>
            <a:r>
              <a:rPr sz="2800" b="1" u="heavy">
                <a:solidFill>
                  <a:srgbClr val="009999"/>
                </a:solidFill>
                <a:uFill>
                  <a:solidFill>
                    <a:srgbClr val="009999"/>
                  </a:solidFill>
                </a:uFill>
                <a:latin typeface="Arial"/>
                <a:cs typeface="Arial"/>
              </a:rPr>
              <a:t>1</a:t>
            </a:r>
            <a:r>
              <a:rPr sz="2800" b="1" u="heavy">
                <a:solidFill>
                  <a:srgbClr val="009999"/>
                </a:solidFill>
                <a:uFill>
                  <a:solidFill>
                    <a:srgbClr val="009999"/>
                  </a:solidFill>
                </a:uFill>
                <a:latin typeface="Microsoft JhengHei"/>
                <a:cs typeface="Microsoft JhengHei"/>
              </a:rPr>
              <a:t>、明确说出表现手法是什么。</a:t>
            </a:r>
            <a:r>
              <a:rPr sz="2800" b="1">
                <a:solidFill>
                  <a:srgbClr val="FF0000"/>
                </a:solidFill>
                <a:latin typeface="Microsoft JhengHei"/>
                <a:cs typeface="Microsoft JhengHei"/>
              </a:rPr>
              <a:t>（明手法</a:t>
            </a:r>
            <a:r>
              <a:rPr sz="2800" b="1" spc="-50">
                <a:solidFill>
                  <a:srgbClr val="FF0000"/>
                </a:solidFill>
                <a:latin typeface="Microsoft JhengHei"/>
                <a:cs typeface="Microsoft JhengHei"/>
              </a:rPr>
              <a:t>）</a:t>
            </a:r>
            <a:endParaRPr sz="2800">
              <a:latin typeface="Microsoft JhengHei"/>
              <a:cs typeface="Microsoft JhengHei"/>
            </a:endParaRPr>
          </a:p>
          <a:p>
            <a:pPr marL="12700">
              <a:lnSpc>
                <a:spcPct val="100000"/>
              </a:lnSpc>
              <a:spcBef>
                <a:spcPts val="155"/>
              </a:spcBef>
            </a:pPr>
            <a:r>
              <a:rPr sz="2400" b="1">
                <a:latin typeface="Microsoft JhengHei"/>
                <a:cs typeface="Microsoft JhengHei"/>
              </a:rPr>
              <a:t>（如借景抒情，白描，虚实相生，动静结合等 </a:t>
            </a:r>
            <a:r>
              <a:rPr sz="2400" b="1" spc="-60">
                <a:latin typeface="Microsoft JhengHei"/>
                <a:cs typeface="Microsoft JhengHei"/>
              </a:rPr>
              <a:t>）</a:t>
            </a:r>
            <a:endParaRPr sz="2400">
              <a:latin typeface="Microsoft JhengHei"/>
              <a:cs typeface="Microsoft JhengHei"/>
            </a:endParaRPr>
          </a:p>
          <a:p>
            <a:pPr>
              <a:lnSpc>
                <a:spcPct val="100000"/>
              </a:lnSpc>
              <a:spcBef>
                <a:spcPts val="60"/>
              </a:spcBef>
            </a:pPr>
            <a:endParaRPr sz="1450">
              <a:latin typeface="Microsoft JhengHei"/>
              <a:cs typeface="Microsoft JhengHei"/>
            </a:endParaRPr>
          </a:p>
          <a:p>
            <a:pPr marL="12700">
              <a:lnSpc>
                <a:spcPct val="100000"/>
              </a:lnSpc>
            </a:pPr>
            <a:r>
              <a:rPr sz="2800" b="1" u="heavy">
                <a:solidFill>
                  <a:srgbClr val="009999"/>
                </a:solidFill>
                <a:uFill>
                  <a:solidFill>
                    <a:srgbClr val="009999"/>
                  </a:solidFill>
                </a:uFill>
                <a:latin typeface="Arial"/>
                <a:cs typeface="Arial"/>
              </a:rPr>
              <a:t>2</a:t>
            </a:r>
            <a:r>
              <a:rPr sz="2800" b="1" u="heavy">
                <a:solidFill>
                  <a:srgbClr val="009999"/>
                </a:solidFill>
                <a:uFill>
                  <a:solidFill>
                    <a:srgbClr val="009999"/>
                  </a:solidFill>
                </a:uFill>
                <a:latin typeface="Microsoft JhengHei"/>
                <a:cs typeface="Microsoft JhengHei"/>
              </a:rPr>
              <a:t>、该种手法在诗歌中的体现。</a:t>
            </a:r>
            <a:r>
              <a:rPr sz="2800" b="1">
                <a:solidFill>
                  <a:srgbClr val="FF0000"/>
                </a:solidFill>
                <a:latin typeface="Microsoft JhengHei"/>
                <a:cs typeface="Microsoft JhengHei"/>
              </a:rPr>
              <a:t>（阐运用</a:t>
            </a:r>
            <a:r>
              <a:rPr sz="2800" b="1" spc="-50">
                <a:solidFill>
                  <a:srgbClr val="FF0000"/>
                </a:solidFill>
                <a:latin typeface="Microsoft JhengHei"/>
                <a:cs typeface="Microsoft JhengHei"/>
              </a:rPr>
              <a:t>）</a:t>
            </a:r>
            <a:endParaRPr sz="2800">
              <a:latin typeface="Microsoft JhengHei"/>
              <a:cs typeface="Microsoft JhengHei"/>
            </a:endParaRPr>
          </a:p>
          <a:p>
            <a:pPr marL="12700">
              <a:lnSpc>
                <a:spcPct val="100000"/>
              </a:lnSpc>
              <a:spcBef>
                <a:spcPts val="150"/>
              </a:spcBef>
            </a:pPr>
            <a:r>
              <a:rPr sz="2400" b="1">
                <a:latin typeface="Microsoft JhengHei"/>
                <a:cs typeface="Microsoft JhengHei"/>
              </a:rPr>
              <a:t>（要求：结合关键词句描述</a:t>
            </a:r>
            <a:r>
              <a:rPr sz="2400" b="1" spc="-50">
                <a:latin typeface="Microsoft JhengHei"/>
                <a:cs typeface="Microsoft JhengHei"/>
              </a:rPr>
              <a:t>）</a:t>
            </a:r>
            <a:endParaRPr sz="2400">
              <a:latin typeface="Microsoft JhengHei"/>
              <a:cs typeface="Microsoft JhengHei"/>
            </a:endParaRPr>
          </a:p>
          <a:p>
            <a:pPr>
              <a:lnSpc>
                <a:spcPct val="100000"/>
              </a:lnSpc>
              <a:spcBef>
                <a:spcPts val="80"/>
              </a:spcBef>
            </a:pPr>
            <a:endParaRPr sz="1350">
              <a:latin typeface="Microsoft JhengHei"/>
              <a:cs typeface="Microsoft JhengHei"/>
            </a:endParaRPr>
          </a:p>
          <a:p>
            <a:pPr marL="12700" marR="5080">
              <a:lnSpc>
                <a:spcPct val="104900"/>
              </a:lnSpc>
              <a:spcBef>
                <a:spcPts val="5"/>
              </a:spcBef>
            </a:pPr>
            <a:r>
              <a:rPr sz="2800" b="1" u="heavy">
                <a:solidFill>
                  <a:srgbClr val="009999"/>
                </a:solidFill>
                <a:uFill>
                  <a:solidFill>
                    <a:srgbClr val="009999"/>
                  </a:solidFill>
                </a:uFill>
                <a:latin typeface="Arial"/>
                <a:cs typeface="Arial"/>
              </a:rPr>
              <a:t>3</a:t>
            </a:r>
            <a:r>
              <a:rPr sz="2800" b="1" u="heavy" spc="-5">
                <a:solidFill>
                  <a:srgbClr val="009999"/>
                </a:solidFill>
                <a:uFill>
                  <a:solidFill>
                    <a:srgbClr val="009999"/>
                  </a:solidFill>
                </a:uFill>
                <a:latin typeface="Microsoft JhengHei"/>
                <a:cs typeface="Microsoft JhengHei"/>
              </a:rPr>
              <a:t>、分析该手法所达到的描写景物的效果。指出诗中所蕴</a:t>
            </a:r>
            <a:r>
              <a:rPr sz="2800" b="1" u="heavy" spc="700">
                <a:solidFill>
                  <a:srgbClr val="009999"/>
                </a:solidFill>
                <a:uFill>
                  <a:solidFill>
                    <a:srgbClr val="009999"/>
                  </a:solidFill>
                </a:uFill>
                <a:latin typeface="Microsoft JhengHei"/>
                <a:cs typeface="Microsoft JhengHei"/>
              </a:rPr>
              <a:t>                                </a:t>
            </a:r>
            <a:r>
              <a:rPr sz="2800" b="1" u="heavy">
                <a:solidFill>
                  <a:srgbClr val="009999"/>
                </a:solidFill>
                <a:uFill>
                  <a:solidFill>
                    <a:srgbClr val="009999"/>
                  </a:solidFill>
                </a:uFill>
                <a:latin typeface="Microsoft JhengHei"/>
                <a:cs typeface="Microsoft JhengHei"/>
              </a:rPr>
              <a:t>含的诗人情感。</a:t>
            </a:r>
            <a:r>
              <a:rPr sz="2800" b="1">
                <a:solidFill>
                  <a:srgbClr val="FF0000"/>
                </a:solidFill>
                <a:latin typeface="Microsoft JhengHei"/>
                <a:cs typeface="Microsoft JhengHei"/>
              </a:rPr>
              <a:t>（析效果</a:t>
            </a:r>
            <a:r>
              <a:rPr sz="2800" b="1" spc="-50">
                <a:solidFill>
                  <a:srgbClr val="FF0000"/>
                </a:solidFill>
                <a:latin typeface="Microsoft JhengHei"/>
                <a:cs typeface="Microsoft JhengHei"/>
              </a:rPr>
              <a:t>）</a:t>
            </a:r>
            <a:endParaRPr sz="2800">
              <a:latin typeface="Microsoft JhengHei"/>
              <a:cs typeface="Microsoft JhengHei"/>
            </a:endParaRPr>
          </a:p>
          <a:p>
            <a:pPr marL="12700">
              <a:lnSpc>
                <a:spcPts val="2870"/>
              </a:lnSpc>
            </a:pPr>
            <a:r>
              <a:rPr sz="2400" b="1">
                <a:latin typeface="Microsoft JhengHei"/>
                <a:cs typeface="Microsoft JhengHei"/>
              </a:rPr>
              <a:t>（如燕子的活泼可爱，充满情趣，自然和谐等</a:t>
            </a:r>
            <a:r>
              <a:rPr sz="2400" b="1" spc="-50">
                <a:latin typeface="Microsoft JhengHei"/>
                <a:cs typeface="Microsoft JhengHei"/>
              </a:rPr>
              <a:t>）</a:t>
            </a:r>
            <a:endParaRPr sz="2400">
              <a:latin typeface="Microsoft JhengHei"/>
              <a:cs typeface="Microsoft JhengHei"/>
            </a:endParaRPr>
          </a:p>
          <a:p>
            <a:pPr marL="12700">
              <a:lnSpc>
                <a:spcPct val="100000"/>
              </a:lnSpc>
            </a:pPr>
            <a:r>
              <a:rPr sz="2400" b="1">
                <a:latin typeface="Microsoft JhengHei"/>
                <a:cs typeface="Microsoft JhengHei"/>
              </a:rPr>
              <a:t>（如闲适，愉悦，乐观，郁闷，烦恼，凄苦等</a:t>
            </a:r>
            <a:r>
              <a:rPr sz="2400" b="1" spc="-50">
                <a:latin typeface="Microsoft JhengHei"/>
                <a:cs typeface="Microsoft JhengHei"/>
              </a:rPr>
              <a:t>）</a:t>
            </a:r>
            <a:endParaRPr sz="2400">
              <a:latin typeface="Microsoft JhengHei"/>
              <a:cs typeface="Microsoft JhengHei"/>
            </a:endParaRPr>
          </a:p>
        </p:txBody>
      </p:sp>
      <p:sp>
        <p:nvSpPr>
          <p:cNvPr id="5" name="object 5"/>
          <p:cNvSpPr/>
          <p:nvPr/>
        </p:nvSpPr>
        <p:spPr>
          <a:xfrm>
            <a:off x="0" y="5589587"/>
            <a:ext cx="9144000" cy="946150"/>
          </a:xfrm>
          <a:custGeom>
            <a:rect l="l" t="t" r="r" b="b"/>
            <a:pathLst>
              <a:path w="9144000" h="946150">
                <a:moveTo>
                  <a:pt x="9144000" y="946150"/>
                </a:moveTo>
                <a:lnTo>
                  <a:pt x="0" y="946150"/>
                </a:lnTo>
                <a:lnTo>
                  <a:pt x="0" y="0"/>
                </a:lnTo>
                <a:lnTo>
                  <a:pt x="9144000" y="0"/>
                </a:lnTo>
                <a:lnTo>
                  <a:pt x="9144000" y="946150"/>
                </a:lnTo>
                <a:close/>
              </a:path>
            </a:pathLst>
          </a:custGeom>
          <a:solidFill>
            <a:srgbClr val="009999"/>
          </a:solidFill>
        </p:spPr>
        <p:txBody>
          <a:bodyPr wrap="square" lIns="0" tIns="0" rIns="0" bIns="0" rtlCol="0"/>
          <a:lstStyle/>
          <a:p/>
        </p:txBody>
      </p:sp>
      <p:sp>
        <p:nvSpPr>
          <p:cNvPr id="6" name="object 6"/>
          <p:cNvSpPr txBox="1"/>
          <p:nvPr/>
        </p:nvSpPr>
        <p:spPr>
          <a:xfrm>
            <a:off x="27940" y="5633720"/>
            <a:ext cx="9202420" cy="858519"/>
          </a:xfrm>
          <a:prstGeom prst="rect">
            <a:avLst/>
          </a:prstGeom>
        </p:spPr>
        <p:txBody>
          <a:bodyPr vert="horz" wrap="square" lIns="0" tIns="43180" rIns="0" bIns="0" rtlCol="0">
            <a:spAutoFit/>
          </a:bodyPr>
          <a:lstStyle/>
          <a:p>
            <a:pPr marL="63500" marR="43180">
              <a:lnSpc>
                <a:spcPts val="3200"/>
              </a:lnSpc>
              <a:spcBef>
                <a:spcPts val="340"/>
              </a:spcBef>
              <a:tabLst>
                <a:tab pos="8795385"/>
              </a:tabLst>
            </a:pPr>
            <a:r>
              <a:rPr sz="2800" b="1">
                <a:solidFill>
                  <a:srgbClr val="FFFF00"/>
                </a:solidFill>
                <a:latin typeface="Microsoft JhengHei"/>
                <a:cs typeface="Microsoft JhengHei"/>
              </a:rPr>
              <a:t>注：答出两种手法以上，取其答得较好的一种给分。要</a:t>
            </a:r>
            <a:r>
              <a:rPr sz="2800" b="1" spc="-50">
                <a:solidFill>
                  <a:srgbClr val="FFFF00"/>
                </a:solidFill>
                <a:latin typeface="Microsoft JhengHei"/>
                <a:cs typeface="Microsoft JhengHei"/>
              </a:rPr>
              <a:t>点</a:t>
            </a:r>
            <a:r>
              <a:rPr sz="2800" b="1">
                <a:solidFill>
                  <a:srgbClr val="FFFF00"/>
                </a:solidFill>
                <a:latin typeface="Microsoft JhengHei"/>
                <a:cs typeface="Microsoft JhengHei"/>
              </a:rPr>
              <a:t>完整，可得满分；但错别字较多，有明显语病的，扣</a:t>
            </a:r>
            <a:r>
              <a:rPr sz="2800" b="1">
                <a:solidFill>
                  <a:srgbClr val="FFFF00"/>
                </a:solidFill>
                <a:latin typeface="Arial"/>
                <a:cs typeface="Arial"/>
              </a:rPr>
              <a:t>1</a:t>
            </a:r>
            <a:r>
              <a:rPr sz="2800" b="1" spc="-2580">
                <a:solidFill>
                  <a:srgbClr val="FFFF00"/>
                </a:solidFill>
                <a:latin typeface="Microsoft JhengHei"/>
                <a:cs typeface="Microsoft JhengHei"/>
              </a:rPr>
              <a:t>分</a:t>
            </a:r>
            <a:r>
              <a:rPr sz="2100" spc="-75" baseline="-17857">
                <a:latin typeface="Arial"/>
                <a:cs typeface="Arial"/>
              </a:rPr>
              <a:t>6</a:t>
            </a:r>
            <a:r>
              <a:rPr sz="2100" baseline="-17857">
                <a:latin typeface="Arial"/>
                <a:cs typeface="Arial"/>
              </a:rPr>
              <a:t>	</a:t>
            </a:r>
            <a:r>
              <a:rPr sz="2800" b="1" spc="-50">
                <a:solidFill>
                  <a:srgbClr val="FFFF00"/>
                </a:solidFill>
                <a:latin typeface="Microsoft JhengHei"/>
                <a:cs typeface="Microsoft JhengHei"/>
              </a:rPr>
              <a:t>。</a:t>
            </a:r>
            <a:endParaRPr sz="28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7</a:t>
            </a:fld>
          </a:p>
        </p:txBody>
      </p:sp>
      <p:sp>
        <p:nvSpPr>
          <p:cNvPr id="2" name="object 2"/>
          <p:cNvSpPr txBox="1">
            <a:spLocks noGrp="1"/>
          </p:cNvSpPr>
          <p:nvPr>
            <p:ph type="title"/>
          </p:nvPr>
        </p:nvSpPr>
        <p:spPr>
          <a:xfrm>
            <a:off x="3543300" y="117792"/>
            <a:ext cx="2057400" cy="635000"/>
          </a:xfrm>
          <a:prstGeom prst="rect">
            <a:avLst/>
          </a:prstGeom>
        </p:spPr>
        <p:txBody>
          <a:bodyPr vert="horz" wrap="square" lIns="0" tIns="12700" rIns="0" bIns="0" rtlCol="0">
            <a:spAutoFit/>
          </a:bodyPr>
          <a:lstStyle/>
          <a:p>
            <a:pPr marL="12700">
              <a:lnSpc>
                <a:spcPct val="100000"/>
              </a:lnSpc>
              <a:spcBef>
                <a:spcPts val="100"/>
              </a:spcBef>
            </a:pPr>
            <a:r>
              <a:rPr sz="4000" spc="-15">
                <a:solidFill>
                  <a:srgbClr val="000808"/>
                </a:solidFill>
              </a:rPr>
              <a:t>表现手法</a:t>
            </a:r>
            <a:endParaRPr sz="4000"/>
          </a:p>
        </p:txBody>
      </p:sp>
      <p:sp>
        <p:nvSpPr>
          <p:cNvPr id="3" name="object 3"/>
          <p:cNvSpPr txBox="1"/>
          <p:nvPr/>
        </p:nvSpPr>
        <p:spPr>
          <a:xfrm>
            <a:off x="535940" y="722630"/>
            <a:ext cx="8447405" cy="5045710"/>
          </a:xfrm>
          <a:prstGeom prst="rect">
            <a:avLst/>
          </a:prstGeom>
        </p:spPr>
        <p:txBody>
          <a:bodyPr vert="horz" wrap="square" lIns="0" tIns="12700" rIns="0" bIns="0" rtlCol="0">
            <a:spAutoFit/>
          </a:bodyPr>
          <a:lstStyle/>
          <a:p>
            <a:pPr marR="367030" algn="ctr">
              <a:lnSpc>
                <a:spcPct val="100000"/>
              </a:lnSpc>
              <a:spcBef>
                <a:spcPts val="100"/>
              </a:spcBef>
            </a:pPr>
            <a:r>
              <a:rPr sz="2800" b="1" spc="40">
                <a:solidFill>
                  <a:srgbClr val="FF0000"/>
                </a:solidFill>
                <a:latin typeface="Microsoft JhengHei"/>
                <a:cs typeface="Microsoft JhengHei"/>
              </a:rPr>
              <a:t>直抒胸臆、借景抒情(</a:t>
            </a:r>
            <a:r>
              <a:rPr sz="2800" b="1" spc="80">
                <a:solidFill>
                  <a:srgbClr val="FF0000"/>
                </a:solidFill>
                <a:latin typeface="Microsoft JhengHei"/>
                <a:cs typeface="Microsoft JhengHei"/>
              </a:rPr>
              <a:t>融情于景)</a:t>
            </a:r>
            <a:r>
              <a:rPr sz="2800" b="1" spc="-10">
                <a:solidFill>
                  <a:srgbClr val="FF0000"/>
                </a:solidFill>
                <a:latin typeface="Microsoft JhengHei"/>
                <a:cs typeface="Microsoft JhengHei"/>
              </a:rPr>
              <a:t>、托物言志、衬托</a:t>
            </a:r>
            <a:endParaRPr sz="2800">
              <a:latin typeface="Microsoft JhengHei"/>
              <a:cs typeface="Microsoft JhengHei"/>
            </a:endParaRPr>
          </a:p>
          <a:p>
            <a:pPr marR="367030" algn="ctr">
              <a:lnSpc>
                <a:spcPct val="100000"/>
              </a:lnSpc>
            </a:pPr>
            <a:r>
              <a:rPr sz="2800" b="1">
                <a:solidFill>
                  <a:srgbClr val="FF0000"/>
                </a:solidFill>
                <a:latin typeface="Microsoft JhengHei"/>
                <a:cs typeface="Microsoft JhengHei"/>
              </a:rPr>
              <a:t>（烘托）</a:t>
            </a:r>
            <a:r>
              <a:rPr sz="2800" b="1" spc="-5">
                <a:solidFill>
                  <a:srgbClr val="FF0000"/>
                </a:solidFill>
                <a:latin typeface="Microsoft JhengHei"/>
                <a:cs typeface="Microsoft JhengHei"/>
              </a:rPr>
              <a:t>、对比、动静结合、虚实结合</a:t>
            </a:r>
            <a:endParaRPr sz="2800">
              <a:latin typeface="Microsoft JhengHei"/>
              <a:cs typeface="Microsoft JhengHei"/>
            </a:endParaRPr>
          </a:p>
          <a:p>
            <a:pPr marR="5975350" algn="ctr">
              <a:lnSpc>
                <a:spcPct val="100000"/>
              </a:lnSpc>
              <a:spcBef>
                <a:spcPts val="360"/>
              </a:spcBef>
            </a:pPr>
            <a:r>
              <a:rPr sz="3200" b="1" spc="-10">
                <a:solidFill>
                  <a:srgbClr val="FF0000"/>
                </a:solidFill>
                <a:latin typeface="Microsoft JhengHei"/>
                <a:cs typeface="Microsoft JhengHei"/>
              </a:rPr>
              <a:t>１．直接抒情</a:t>
            </a:r>
            <a:endParaRPr sz="3200">
              <a:latin typeface="Microsoft JhengHei"/>
              <a:cs typeface="Microsoft JhengHei"/>
            </a:endParaRPr>
          </a:p>
          <a:p>
            <a:pPr marL="355600" marR="411480" indent="560070">
              <a:lnSpc>
                <a:spcPct val="102499"/>
              </a:lnSpc>
              <a:spcBef>
                <a:spcPts val="670"/>
              </a:spcBef>
            </a:pPr>
            <a:r>
              <a:rPr sz="3200" b="1">
                <a:solidFill>
                  <a:srgbClr val="3333CC"/>
                </a:solidFill>
                <a:latin typeface="Microsoft JhengHei"/>
                <a:cs typeface="Microsoft JhengHei"/>
              </a:rPr>
              <a:t>也称直抒胸臆，是一种不要任何</a:t>
            </a:r>
            <a:r>
              <a:rPr sz="3200" b="1">
                <a:solidFill>
                  <a:srgbClr val="3333CC"/>
                </a:solidFill>
                <a:latin typeface="Arial"/>
                <a:cs typeface="Arial"/>
              </a:rPr>
              <a:t>“</a:t>
            </a:r>
            <a:r>
              <a:rPr sz="3200" b="1" spc="-20">
                <a:solidFill>
                  <a:srgbClr val="3333CC"/>
                </a:solidFill>
                <a:latin typeface="Microsoft JhengHei"/>
                <a:cs typeface="Microsoft JhengHei"/>
              </a:rPr>
              <a:t>附着物</a:t>
            </a:r>
            <a:r>
              <a:rPr sz="3200" b="1" spc="-50">
                <a:solidFill>
                  <a:srgbClr val="3333CC"/>
                </a:solidFill>
                <a:latin typeface="Microsoft JhengHei"/>
                <a:cs typeface="Microsoft JhengHei"/>
              </a:rPr>
              <a:t> </a:t>
            </a:r>
            <a:r>
              <a:rPr sz="3200" b="1">
                <a:solidFill>
                  <a:srgbClr val="3333CC"/>
                </a:solidFill>
                <a:latin typeface="Arial"/>
                <a:cs typeface="Arial"/>
              </a:rPr>
              <a:t>”</a:t>
            </a:r>
            <a:r>
              <a:rPr sz="3200" b="1" spc="-5">
                <a:solidFill>
                  <a:srgbClr val="3333CC"/>
                </a:solidFill>
                <a:latin typeface="Microsoft JhengHei"/>
                <a:cs typeface="Microsoft JhengHei"/>
              </a:rPr>
              <a:t>，而由作者直接对有关人物、事件等表明爱憎态度的一种抒情方式。</a:t>
            </a:r>
            <a:endParaRPr sz="3200">
              <a:latin typeface="Microsoft JhengHei"/>
              <a:cs typeface="Microsoft JhengHei"/>
            </a:endParaRPr>
          </a:p>
          <a:p>
            <a:pPr marL="355600" marR="5080" indent="560070">
              <a:lnSpc>
                <a:spcPct val="104900"/>
              </a:lnSpc>
              <a:spcBef>
                <a:spcPts val="395"/>
              </a:spcBef>
            </a:pPr>
            <a:r>
              <a:rPr sz="3200" b="1">
                <a:solidFill>
                  <a:srgbClr val="3333CC"/>
                </a:solidFill>
                <a:latin typeface="Microsoft JhengHei"/>
                <a:cs typeface="Microsoft JhengHei"/>
              </a:rPr>
              <a:t>如苏轼的《江城子》：</a:t>
            </a:r>
            <a:r>
              <a:rPr sz="3200" b="1">
                <a:solidFill>
                  <a:srgbClr val="3333CC"/>
                </a:solidFill>
                <a:latin typeface="Arial"/>
                <a:cs typeface="Arial"/>
              </a:rPr>
              <a:t>“</a:t>
            </a:r>
            <a:r>
              <a:rPr sz="3200" b="1" spc="-10">
                <a:solidFill>
                  <a:srgbClr val="3333CC"/>
                </a:solidFill>
                <a:latin typeface="Microsoft JhengHei"/>
                <a:cs typeface="Microsoft JhengHei"/>
              </a:rPr>
              <a:t>十年生死两茫茫，</a:t>
            </a:r>
            <a:r>
              <a:rPr sz="3200" b="1" spc="-5">
                <a:solidFill>
                  <a:srgbClr val="3333CC"/>
                </a:solidFill>
                <a:latin typeface="Microsoft JhengHei"/>
                <a:cs typeface="Microsoft JhengHei"/>
              </a:rPr>
              <a:t>不思量，自难忘。千里孤坟，无处话凄凉。</a:t>
            </a:r>
            <a:endParaRPr sz="3200">
              <a:latin typeface="Microsoft JhengHei"/>
              <a:cs typeface="Microsoft JhengHei"/>
            </a:endParaRPr>
          </a:p>
          <a:p>
            <a:pPr marL="355600">
              <a:lnSpc>
                <a:spcPts val="3650"/>
              </a:lnSpc>
            </a:pPr>
            <a:r>
              <a:rPr sz="3200" b="1">
                <a:solidFill>
                  <a:srgbClr val="3333CC"/>
                </a:solidFill>
                <a:latin typeface="Arial"/>
                <a:cs typeface="Arial"/>
              </a:rPr>
              <a:t>”</a:t>
            </a:r>
            <a:r>
              <a:rPr sz="3200" b="1" spc="-5">
                <a:solidFill>
                  <a:srgbClr val="3333CC"/>
                </a:solidFill>
                <a:latin typeface="Microsoft JhengHei"/>
                <a:cs typeface="Microsoft JhengHei"/>
              </a:rPr>
              <a:t>作者的感情如江河直下，直抒对亡妻的怀</a:t>
            </a:r>
            <a:endParaRPr sz="3200">
              <a:latin typeface="Microsoft JhengHei"/>
              <a:cs typeface="Microsoft JhengHei"/>
            </a:endParaRPr>
          </a:p>
          <a:p>
            <a:pPr marL="355600">
              <a:lnSpc>
                <a:spcPct val="100000"/>
              </a:lnSpc>
              <a:spcBef>
                <a:spcPts val="185"/>
              </a:spcBef>
            </a:pPr>
            <a:r>
              <a:rPr sz="3200" b="1" spc="-15">
                <a:solidFill>
                  <a:srgbClr val="3333CC"/>
                </a:solidFill>
                <a:latin typeface="Microsoft JhengHei"/>
                <a:cs typeface="Microsoft JhengHei"/>
              </a:rPr>
              <a:t>念之情。</a:t>
            </a:r>
            <a:endParaRPr sz="3200">
              <a:latin typeface="Microsoft JhengHei"/>
              <a:cs typeface="Microsoft Jheng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8</a:t>
            </a:fld>
          </a:p>
        </p:txBody>
      </p:sp>
      <p:sp>
        <p:nvSpPr>
          <p:cNvPr id="2" name="object 2"/>
          <p:cNvSpPr txBox="1"/>
          <p:nvPr/>
        </p:nvSpPr>
        <p:spPr>
          <a:xfrm>
            <a:off x="535940" y="1657032"/>
            <a:ext cx="3416300" cy="939800"/>
          </a:xfrm>
          <a:prstGeom prst="rect">
            <a:avLst/>
          </a:prstGeom>
        </p:spPr>
        <p:txBody>
          <a:bodyPr vert="horz" wrap="square" lIns="0" tIns="6350" rIns="0" bIns="0" rtlCol="0">
            <a:spAutoFit/>
          </a:bodyPr>
          <a:lstStyle/>
          <a:p>
            <a:pPr marL="355600" indent="-342900">
              <a:lnSpc>
                <a:spcPct val="100000"/>
              </a:lnSpc>
              <a:spcBef>
                <a:spcPts val="50"/>
              </a:spcBef>
              <a:buSzPct val="100833"/>
              <a:buFont typeface="Arial"/>
              <a:buChar char="•"/>
              <a:tabLst>
                <a:tab pos="355600"/>
              </a:tabLst>
            </a:pPr>
            <a:r>
              <a:rPr sz="6000" b="1" spc="-15">
                <a:solidFill>
                  <a:srgbClr val="FF0000"/>
                </a:solidFill>
                <a:latin typeface="Microsoft JhengHei"/>
                <a:cs typeface="Microsoft JhengHei"/>
              </a:rPr>
              <a:t>借景抒情</a:t>
            </a:r>
            <a:endParaRPr sz="6000">
              <a:latin typeface="Microsoft JhengHei"/>
              <a:cs typeface="Microsoft JhengHei"/>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0"/>
            <a:ext cx="9144000" cy="6858000"/>
            <a:chExt cx="9144000" cy="6858000"/>
          </a:xfrm>
        </p:grpSpPr>
        <p:pic>
          <p:nvPicPr>
            <p:cNvPr id="3" name="object 3"/>
            <p:cNvPicPr/>
            <p:nvPr/>
          </p:nvPicPr>
          <p:blipFill>
            <a:blip r:embed="rId2"/>
            <a:stretch>
              <a:fillRect/>
            </a:stretch>
          </p:blipFill>
          <p:spPr>
            <a:xfrm>
              <a:off x="0" y="0"/>
              <a:ext cx="9144000" cy="6858000"/>
            </a:xfrm>
            <a:prstGeom prst="rect">
              <a:avLst/>
            </a:prstGeom>
          </p:spPr>
        </p:pic>
        <p:sp>
          <p:nvSpPr>
            <p:cNvPr id="4" name="object 4"/>
            <p:cNvSpPr/>
            <p:nvPr/>
          </p:nvSpPr>
          <p:spPr>
            <a:xfrm>
              <a:off x="295275" y="160019"/>
              <a:ext cx="8555355" cy="5903595"/>
            </a:xfrm>
            <a:custGeom>
              <a:rect l="l" t="t" r="r" b="b"/>
              <a:pathLst>
                <a:path w="8555355" h="5903595">
                  <a:moveTo>
                    <a:pt x="8509317" y="57467"/>
                  </a:moveTo>
                  <a:lnTo>
                    <a:pt x="8497887" y="57467"/>
                  </a:lnTo>
                  <a:lnTo>
                    <a:pt x="8497887" y="5845492"/>
                  </a:lnTo>
                  <a:lnTo>
                    <a:pt x="8509317" y="5845492"/>
                  </a:lnTo>
                  <a:lnTo>
                    <a:pt x="8509317" y="57467"/>
                  </a:lnTo>
                  <a:close/>
                </a:path>
                <a:path w="8555355" h="5903595">
                  <a:moveTo>
                    <a:pt x="8509317" y="45720"/>
                  </a:moveTo>
                  <a:lnTo>
                    <a:pt x="45707" y="45720"/>
                  </a:lnTo>
                  <a:lnTo>
                    <a:pt x="45707" y="57150"/>
                  </a:lnTo>
                  <a:lnTo>
                    <a:pt x="45707" y="5845822"/>
                  </a:lnTo>
                  <a:lnTo>
                    <a:pt x="45707" y="5857240"/>
                  </a:lnTo>
                  <a:lnTo>
                    <a:pt x="8509317" y="5857240"/>
                  </a:lnTo>
                  <a:lnTo>
                    <a:pt x="8509317" y="5845822"/>
                  </a:lnTo>
                  <a:lnTo>
                    <a:pt x="57137" y="5845822"/>
                  </a:lnTo>
                  <a:lnTo>
                    <a:pt x="57137" y="57150"/>
                  </a:lnTo>
                  <a:lnTo>
                    <a:pt x="8509317" y="57150"/>
                  </a:lnTo>
                  <a:lnTo>
                    <a:pt x="8509317" y="45720"/>
                  </a:lnTo>
                  <a:close/>
                </a:path>
                <a:path w="8555355" h="5903595">
                  <a:moveTo>
                    <a:pt x="8555037" y="34607"/>
                  </a:moveTo>
                  <a:lnTo>
                    <a:pt x="8520747" y="34607"/>
                  </a:lnTo>
                  <a:lnTo>
                    <a:pt x="8520747" y="5868352"/>
                  </a:lnTo>
                  <a:lnTo>
                    <a:pt x="8555037" y="5868352"/>
                  </a:lnTo>
                  <a:lnTo>
                    <a:pt x="8555037" y="34607"/>
                  </a:lnTo>
                  <a:close/>
                </a:path>
                <a:path w="8555355" h="5903595">
                  <a:moveTo>
                    <a:pt x="8555037" y="0"/>
                  </a:moveTo>
                  <a:lnTo>
                    <a:pt x="0" y="0"/>
                  </a:lnTo>
                  <a:lnTo>
                    <a:pt x="0" y="34290"/>
                  </a:lnTo>
                  <a:lnTo>
                    <a:pt x="0" y="5868682"/>
                  </a:lnTo>
                  <a:lnTo>
                    <a:pt x="0" y="5902972"/>
                  </a:lnTo>
                  <a:lnTo>
                    <a:pt x="8555037" y="5902972"/>
                  </a:lnTo>
                  <a:lnTo>
                    <a:pt x="8555037" y="5868682"/>
                  </a:lnTo>
                  <a:lnTo>
                    <a:pt x="34277" y="5868682"/>
                  </a:lnTo>
                  <a:lnTo>
                    <a:pt x="34277" y="34290"/>
                  </a:lnTo>
                  <a:lnTo>
                    <a:pt x="8555037" y="34290"/>
                  </a:lnTo>
                  <a:lnTo>
                    <a:pt x="8555037" y="0"/>
                  </a:lnTo>
                  <a:close/>
                </a:path>
              </a:pathLst>
            </a:custGeom>
            <a:solidFill>
              <a:srgbClr val="66FFFF"/>
            </a:solidFill>
          </p:spPr>
          <p:txBody>
            <a:bodyPr wrap="square" lIns="0" tIns="0" rIns="0" bIns="0" rtlCol="0"/>
            <a:lstStyle/>
            <a:p/>
          </p:txBody>
        </p:sp>
      </p:grpSp>
      <p:sp>
        <p:nvSpPr>
          <p:cNvPr id="5" name="object 5"/>
          <p:cNvSpPr txBox="1"/>
          <p:nvPr/>
        </p:nvSpPr>
        <p:spPr>
          <a:xfrm>
            <a:off x="402590" y="197415"/>
            <a:ext cx="8153400" cy="5780405"/>
          </a:xfrm>
          <a:prstGeom prst="rect">
            <a:avLst/>
          </a:prstGeom>
        </p:spPr>
        <p:txBody>
          <a:bodyPr vert="horz" wrap="square" lIns="0" tIns="12700" rIns="0" bIns="0" rtlCol="0">
            <a:spAutoFit/>
          </a:bodyPr>
          <a:lstStyle/>
          <a:p>
            <a:pPr marL="2950845">
              <a:lnSpc>
                <a:spcPts val="3650"/>
              </a:lnSpc>
              <a:spcBef>
                <a:spcPts val="100"/>
              </a:spcBef>
            </a:pPr>
            <a:r>
              <a:rPr sz="3200" b="1">
                <a:latin typeface="Microsoft JhengHei"/>
                <a:cs typeface="Microsoft JhengHei"/>
              </a:rPr>
              <a:t>绝句（杜甫</a:t>
            </a:r>
            <a:r>
              <a:rPr sz="3200" b="1" spc="-50">
                <a:latin typeface="Microsoft JhengHei"/>
                <a:cs typeface="Microsoft JhengHei"/>
              </a:rPr>
              <a:t>）</a:t>
            </a:r>
            <a:endParaRPr sz="3200">
              <a:latin typeface="Microsoft JhengHei"/>
              <a:cs typeface="Microsoft JhengHei"/>
            </a:endParaRPr>
          </a:p>
          <a:p>
            <a:pPr marL="1731645" marR="1333500" indent="203200">
              <a:lnSpc>
                <a:spcPts val="3460"/>
              </a:lnSpc>
              <a:spcBef>
                <a:spcPts val="240"/>
              </a:spcBef>
            </a:pPr>
            <a:r>
              <a:rPr sz="3200" b="1" spc="-260">
                <a:latin typeface="Microsoft JhengHei"/>
                <a:cs typeface="Microsoft JhengHei"/>
              </a:rPr>
              <a:t>江</a:t>
            </a:r>
            <a:r>
              <a:rPr sz="3200" b="1" spc="-490">
                <a:latin typeface="Microsoft JhengHei"/>
                <a:cs typeface="Microsoft JhengHei"/>
              </a:rPr>
              <a:t>碧</a:t>
            </a:r>
            <a:r>
              <a:rPr sz="3200" b="1" spc="-260">
                <a:latin typeface="Microsoft JhengHei"/>
                <a:cs typeface="Microsoft JhengHei"/>
              </a:rPr>
              <a:t>鸟逾白，山青花欲燃</a:t>
            </a:r>
            <a:r>
              <a:rPr sz="3200" b="1" spc="-310">
                <a:latin typeface="Microsoft JhengHei"/>
                <a:cs typeface="Microsoft JhengHei"/>
              </a:rPr>
              <a:t>。</a:t>
            </a:r>
            <a:r>
              <a:rPr sz="3200" b="1" spc="-5">
                <a:latin typeface="Microsoft JhengHei"/>
                <a:cs typeface="Microsoft JhengHei"/>
              </a:rPr>
              <a:t>今春看又过，何日是归年？</a:t>
            </a:r>
            <a:endParaRPr sz="3200">
              <a:latin typeface="Microsoft JhengHei"/>
              <a:cs typeface="Microsoft JhengHei"/>
            </a:endParaRPr>
          </a:p>
          <a:p>
            <a:pPr marL="12700">
              <a:lnSpc>
                <a:spcPts val="3400"/>
              </a:lnSpc>
            </a:pPr>
            <a:r>
              <a:rPr sz="3200" b="1" spc="-5">
                <a:latin typeface="Microsoft JhengHei"/>
                <a:cs typeface="Microsoft JhengHei"/>
              </a:rPr>
              <a:t>这首诗如何抒发感情？</a:t>
            </a:r>
            <a:endParaRPr sz="3200">
              <a:latin typeface="Microsoft JhengHei"/>
              <a:cs typeface="Microsoft JhengHei"/>
            </a:endParaRPr>
          </a:p>
          <a:p>
            <a:pPr>
              <a:lnSpc>
                <a:spcPct val="100000"/>
              </a:lnSpc>
              <a:spcBef>
                <a:spcPts val="15"/>
              </a:spcBef>
            </a:pPr>
            <a:endParaRPr sz="1750">
              <a:latin typeface="Microsoft JhengHei"/>
              <a:cs typeface="Microsoft JhengHei"/>
            </a:endParaRPr>
          </a:p>
          <a:p>
            <a:pPr marL="12700" marR="5080" indent="812800">
              <a:lnSpc>
                <a:spcPct val="90700"/>
              </a:lnSpc>
              <a:spcBef>
                <a:spcPts val="5"/>
              </a:spcBef>
            </a:pPr>
            <a:r>
              <a:rPr sz="3200" b="1">
                <a:latin typeface="Microsoft JhengHei"/>
                <a:cs typeface="Microsoft JhengHei"/>
              </a:rPr>
              <a:t>本诗作于广德二年（</a:t>
            </a:r>
            <a:r>
              <a:rPr sz="3200" b="1">
                <a:latin typeface="Times New Roman"/>
                <a:cs typeface="Times New Roman"/>
              </a:rPr>
              <a:t>764</a:t>
            </a:r>
            <a:r>
              <a:rPr sz="3200" b="1">
                <a:latin typeface="Microsoft JhengHei"/>
                <a:cs typeface="Microsoft JhengHei"/>
              </a:rPr>
              <a:t>），</a:t>
            </a:r>
            <a:r>
              <a:rPr sz="3200" b="1" spc="-10">
                <a:latin typeface="Microsoft JhengHei"/>
                <a:cs typeface="Microsoft JhengHei"/>
              </a:rPr>
              <a:t>当时诗人客</a:t>
            </a:r>
            <a:r>
              <a:rPr sz="3200" b="1" spc="-5">
                <a:latin typeface="Microsoft JhengHei"/>
                <a:cs typeface="Microsoft JhengHei"/>
              </a:rPr>
              <a:t>寓成都，亟思东归，因战乱道阻，未能成行，所以有后两句的叹息。但诗的前两句却勾画了一幅幅浓丽的春日画面，极言春光融洽。如此</a:t>
            </a:r>
            <a:r>
              <a:rPr sz="3200" b="1">
                <a:latin typeface="Microsoft JhengHei"/>
                <a:cs typeface="Microsoft JhengHei"/>
              </a:rPr>
              <a:t>美景，何以思归？原来这是以</a:t>
            </a:r>
            <a:r>
              <a:rPr sz="3200" b="1">
                <a:solidFill>
                  <a:srgbClr val="FF0000"/>
                </a:solidFill>
                <a:latin typeface="Microsoft JhengHei"/>
                <a:cs typeface="Microsoft JhengHei"/>
              </a:rPr>
              <a:t>乐景写哀情。</a:t>
            </a:r>
            <a:r>
              <a:rPr sz="3200" b="1" spc="-50">
                <a:latin typeface="Microsoft JhengHei"/>
                <a:cs typeface="Microsoft JhengHei"/>
              </a:rPr>
              <a:t>如</a:t>
            </a:r>
            <a:r>
              <a:rPr sz="3200" b="1" spc="-5">
                <a:latin typeface="Microsoft JhengHei"/>
                <a:cs typeface="Microsoft JhengHei"/>
              </a:rPr>
              <a:t>此谋诗，才能写出诗人归心殷切：以客观景物与主观感受的鲜明对照，反衬诗人思乡之情更</a:t>
            </a:r>
            <a:r>
              <a:rPr sz="3200" b="1" spc="-15">
                <a:latin typeface="Microsoft JhengHei"/>
                <a:cs typeface="Microsoft JhengHei"/>
              </a:rPr>
              <a:t>加浓厚。</a:t>
            </a:r>
            <a:endParaRPr sz="3200">
              <a:latin typeface="Microsoft JhengHei"/>
              <a:cs typeface="Microsoft JhengHei"/>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10</a:t>
            </a:fld>
          </a:p>
        </p:txBody>
      </p:sp>
      <p:sp>
        <p:nvSpPr>
          <p:cNvPr id="2" name="object 2"/>
          <p:cNvSpPr txBox="1"/>
          <p:nvPr/>
        </p:nvSpPr>
        <p:spPr>
          <a:xfrm>
            <a:off x="78740" y="606708"/>
            <a:ext cx="9169400" cy="5731510"/>
          </a:xfrm>
          <a:prstGeom prst="rect">
            <a:avLst/>
          </a:prstGeom>
        </p:spPr>
        <p:txBody>
          <a:bodyPr vert="horz" wrap="square" lIns="0" tIns="189865" rIns="0" bIns="0" rtlCol="0">
            <a:spAutoFit/>
          </a:bodyPr>
          <a:lstStyle/>
          <a:p>
            <a:pPr marL="335915">
              <a:lnSpc>
                <a:spcPct val="100000"/>
              </a:lnSpc>
              <a:spcBef>
                <a:spcPts val="1495"/>
              </a:spcBef>
            </a:pPr>
            <a:r>
              <a:rPr sz="3200" b="1">
                <a:solidFill>
                  <a:srgbClr val="FF0000"/>
                </a:solidFill>
                <a:latin typeface="Times New Roman"/>
                <a:cs typeface="Times New Roman"/>
              </a:rPr>
              <a:t>3</a:t>
            </a:r>
            <a:r>
              <a:rPr sz="3200" b="1">
                <a:solidFill>
                  <a:srgbClr val="FF0000"/>
                </a:solidFill>
                <a:latin typeface="Microsoft JhengHei"/>
                <a:cs typeface="Microsoft JhengHei"/>
              </a:rPr>
              <a:t>、托物言志（象征</a:t>
            </a:r>
            <a:r>
              <a:rPr sz="3200" b="1" spc="-50">
                <a:solidFill>
                  <a:srgbClr val="FF0000"/>
                </a:solidFill>
                <a:latin typeface="Microsoft JhengHei"/>
                <a:cs typeface="Microsoft JhengHei"/>
              </a:rPr>
              <a:t>）</a:t>
            </a:r>
            <a:endParaRPr sz="3200">
              <a:latin typeface="Microsoft JhengHei"/>
              <a:cs typeface="Microsoft JhengHei"/>
            </a:endParaRPr>
          </a:p>
          <a:p>
            <a:pPr marL="12700" marR="615315" indent="1625600">
              <a:lnSpc>
                <a:spcPct val="104500"/>
              </a:lnSpc>
              <a:spcBef>
                <a:spcPts val="1225"/>
              </a:spcBef>
            </a:pPr>
            <a:r>
              <a:rPr sz="3200" b="1" spc="-5">
                <a:latin typeface="Microsoft JhengHei"/>
                <a:cs typeface="Microsoft JhengHei"/>
              </a:rPr>
              <a:t>是诗歌惯用手法，主要作用是用物象征</a:t>
            </a:r>
            <a:r>
              <a:rPr sz="3200" b="1">
                <a:latin typeface="Microsoft JhengHei"/>
                <a:cs typeface="Microsoft JhengHei"/>
              </a:rPr>
              <a:t>人的</a:t>
            </a:r>
            <a:r>
              <a:rPr sz="3200" b="1">
                <a:solidFill>
                  <a:srgbClr val="FF0000"/>
                </a:solidFill>
                <a:latin typeface="Microsoft JhengHei"/>
                <a:cs typeface="Microsoft JhengHei"/>
              </a:rPr>
              <a:t>品德节操</a:t>
            </a:r>
            <a:r>
              <a:rPr sz="3200" b="1" spc="-20">
                <a:latin typeface="Microsoft JhengHei"/>
                <a:cs typeface="Microsoft JhengHei"/>
              </a:rPr>
              <a:t>。如：</a:t>
            </a:r>
            <a:endParaRPr sz="3200">
              <a:latin typeface="Microsoft JhengHei"/>
              <a:cs typeface="Microsoft JhengHei"/>
            </a:endParaRPr>
          </a:p>
          <a:p>
            <a:pPr>
              <a:lnSpc>
                <a:spcPct val="100000"/>
              </a:lnSpc>
              <a:spcBef>
                <a:spcPts val="65"/>
              </a:spcBef>
            </a:pPr>
            <a:endParaRPr sz="1900">
              <a:latin typeface="Microsoft JhengHei"/>
              <a:cs typeface="Microsoft JhengHei"/>
            </a:endParaRPr>
          </a:p>
          <a:p>
            <a:pPr marL="215265">
              <a:lnSpc>
                <a:spcPct val="100000"/>
              </a:lnSpc>
            </a:pPr>
            <a:r>
              <a:rPr sz="3200" b="1" spc="-10">
                <a:solidFill>
                  <a:srgbClr val="0000FF"/>
                </a:solidFill>
                <a:latin typeface="Microsoft JhengHei"/>
                <a:cs typeface="Microsoft JhengHei"/>
              </a:rPr>
              <a:t>“牡丹”象征富丽；</a:t>
            </a:r>
            <a:endParaRPr sz="3200">
              <a:latin typeface="Microsoft JhengHei"/>
              <a:cs typeface="Microsoft JhengHei"/>
            </a:endParaRPr>
          </a:p>
          <a:p>
            <a:pPr marL="215900">
              <a:lnSpc>
                <a:spcPct val="100000"/>
              </a:lnSpc>
            </a:pPr>
            <a:r>
              <a:rPr sz="3200" b="1" spc="-5">
                <a:solidFill>
                  <a:srgbClr val="0000FF"/>
                </a:solidFill>
                <a:latin typeface="Microsoft JhengHei"/>
                <a:cs typeface="Microsoft JhengHei"/>
              </a:rPr>
              <a:t>“菊”象征高洁、傲霜斗雪的坚强；</a:t>
            </a:r>
            <a:endParaRPr sz="3200">
              <a:latin typeface="Microsoft JhengHei"/>
              <a:cs typeface="Microsoft JhengHei"/>
            </a:endParaRPr>
          </a:p>
          <a:p>
            <a:pPr marL="215900" marR="5080" algn="ctr">
              <a:lnSpc>
                <a:spcPct val="100000"/>
              </a:lnSpc>
            </a:pPr>
            <a:r>
              <a:rPr sz="3200" b="1" spc="-5">
                <a:solidFill>
                  <a:srgbClr val="0000FF"/>
                </a:solidFill>
                <a:latin typeface="Microsoft JhengHei"/>
                <a:cs typeface="Microsoft JhengHei"/>
              </a:rPr>
              <a:t>“梅”象征高洁、清秀、淡雅、素朴；陆游以“梅</a:t>
            </a:r>
            <a:r>
              <a:rPr sz="3200" b="1">
                <a:solidFill>
                  <a:srgbClr val="0000FF"/>
                </a:solidFill>
                <a:latin typeface="Microsoft JhengHei"/>
                <a:cs typeface="Microsoft JhengHei"/>
              </a:rPr>
              <a:t>花”象征自己的孤高与劲节（《卜算子</a:t>
            </a:r>
            <a:r>
              <a:rPr sz="3200" b="1" spc="2380">
                <a:solidFill>
                  <a:srgbClr val="0000FF"/>
                </a:solidFill>
                <a:latin typeface="Microsoft JhengHei"/>
                <a:cs typeface="Microsoft JhengHei"/>
              </a:rPr>
              <a:t>·</a:t>
            </a:r>
            <a:r>
              <a:rPr sz="3200" b="1" spc="-20">
                <a:solidFill>
                  <a:srgbClr val="0000FF"/>
                </a:solidFill>
                <a:latin typeface="Microsoft JhengHei"/>
                <a:cs typeface="Microsoft JhengHei"/>
              </a:rPr>
              <a:t>咏梅》</a:t>
            </a:r>
            <a:r>
              <a:rPr sz="3200" b="1" spc="-50">
                <a:solidFill>
                  <a:srgbClr val="0000FF"/>
                </a:solidFill>
                <a:latin typeface="Microsoft JhengHei"/>
                <a:cs typeface="Microsoft JhengHei"/>
              </a:rPr>
              <a:t> </a:t>
            </a:r>
            <a:r>
              <a:rPr sz="3200" b="1" spc="-5">
                <a:solidFill>
                  <a:srgbClr val="0000FF"/>
                </a:solidFill>
                <a:latin typeface="Microsoft JhengHei"/>
                <a:cs typeface="Microsoft JhengHei"/>
              </a:rPr>
              <a:t>“兰芷”象征名贵、孤芳、清高；屈原用“兰芷”</a:t>
            </a:r>
            <a:endParaRPr sz="3200">
              <a:latin typeface="Microsoft JhengHei"/>
              <a:cs typeface="Microsoft JhengHei"/>
            </a:endParaRPr>
          </a:p>
          <a:p>
            <a:pPr marR="1009015" algn="ctr">
              <a:lnSpc>
                <a:spcPct val="100000"/>
              </a:lnSpc>
            </a:pPr>
            <a:r>
              <a:rPr sz="3200" b="1" spc="-5">
                <a:solidFill>
                  <a:srgbClr val="0000FF"/>
                </a:solidFill>
                <a:latin typeface="Microsoft JhengHei"/>
                <a:cs typeface="Microsoft JhengHei"/>
              </a:rPr>
              <a:t>征自己的芳香、不与世同流合污的高尚节操。</a:t>
            </a:r>
            <a:endParaRPr sz="3200">
              <a:latin typeface="Microsoft JhengHei"/>
              <a:cs typeface="Microsoft JhengHei"/>
            </a:endParaRPr>
          </a:p>
          <a:p>
            <a:pPr marR="7511415" algn="ctr">
              <a:lnSpc>
                <a:spcPct val="100000"/>
              </a:lnSpc>
            </a:pPr>
            <a:r>
              <a:rPr sz="3200" b="1" spc="415">
                <a:solidFill>
                  <a:srgbClr val="0000FF"/>
                </a:solidFill>
                <a:latin typeface="Microsoft JhengHei"/>
                <a:cs typeface="Microsoft JhengHei"/>
              </a:rPr>
              <a:t>……</a:t>
            </a:r>
            <a:endParaRPr sz="3200">
              <a:latin typeface="Microsoft JhengHei"/>
              <a:cs typeface="Microsoft JhengHe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xfrm>
            <a:off x="0" y="188912"/>
            <a:ext cx="8763000" cy="850900"/>
          </a:xfrm>
          <a:prstGeom prst="rect">
            <a:avLst/>
          </a:prstGeom>
          <a:ln w="28575">
            <a:solidFill>
              <a:srgbClr val="66FFFF"/>
            </a:solidFill>
          </a:ln>
        </p:spPr>
        <p:txBody>
          <a:bodyPr vert="horz" wrap="square" lIns="0" tIns="55244" rIns="0" bIns="0" rtlCol="0">
            <a:spAutoFit/>
          </a:bodyPr>
          <a:lstStyle/>
          <a:p>
            <a:pPr marL="91440" marR="129539">
              <a:lnSpc>
                <a:spcPct val="100000"/>
              </a:lnSpc>
              <a:spcBef>
                <a:spcPts val="434"/>
              </a:spcBef>
            </a:pPr>
            <a:r>
              <a:rPr sz="2400">
                <a:solidFill>
                  <a:srgbClr val="000000"/>
                </a:solidFill>
              </a:rPr>
              <a:t>托物言志：是作者借助物的象征义来</a:t>
            </a:r>
            <a:r>
              <a:rPr sz="2400">
                <a:solidFill>
                  <a:srgbClr val="FF0000"/>
                </a:solidFill>
              </a:rPr>
              <a:t>表达个人胸怀心志</a:t>
            </a:r>
            <a:r>
              <a:rPr sz="2400" spc="-15">
                <a:solidFill>
                  <a:srgbClr val="000000"/>
                </a:solidFill>
              </a:rPr>
              <a:t>的一种艺</a:t>
            </a:r>
            <a:r>
              <a:rPr sz="2400" spc="-5">
                <a:solidFill>
                  <a:srgbClr val="000000"/>
                </a:solidFill>
              </a:rPr>
              <a:t>术手法，又叫感物抒怀。 托物言志诗，又叫写物诗。</a:t>
            </a:r>
            <a:endParaRPr sz="2400"/>
          </a:p>
        </p:txBody>
      </p:sp>
      <p:sp>
        <p:nvSpPr>
          <p:cNvPr id="3" name="object 3"/>
          <p:cNvSpPr/>
          <p:nvPr/>
        </p:nvSpPr>
        <p:spPr>
          <a:xfrm>
            <a:off x="222250" y="1347469"/>
            <a:ext cx="3729354" cy="2398395"/>
          </a:xfrm>
          <a:custGeom>
            <a:rect l="l" t="t" r="r" b="b"/>
            <a:pathLst>
              <a:path w="3729354" h="2398395">
                <a:moveTo>
                  <a:pt x="3683317" y="57467"/>
                </a:moveTo>
                <a:lnTo>
                  <a:pt x="3671887" y="57467"/>
                </a:lnTo>
                <a:lnTo>
                  <a:pt x="3671887" y="2340292"/>
                </a:lnTo>
                <a:lnTo>
                  <a:pt x="3683317" y="2340292"/>
                </a:lnTo>
                <a:lnTo>
                  <a:pt x="3683317" y="57467"/>
                </a:lnTo>
                <a:close/>
              </a:path>
              <a:path w="3729354" h="2398395">
                <a:moveTo>
                  <a:pt x="3683317" y="45720"/>
                </a:moveTo>
                <a:lnTo>
                  <a:pt x="45707" y="45720"/>
                </a:lnTo>
                <a:lnTo>
                  <a:pt x="45707" y="57150"/>
                </a:lnTo>
                <a:lnTo>
                  <a:pt x="45707" y="2340622"/>
                </a:lnTo>
                <a:lnTo>
                  <a:pt x="45707" y="2352040"/>
                </a:lnTo>
                <a:lnTo>
                  <a:pt x="3683317" y="2352040"/>
                </a:lnTo>
                <a:lnTo>
                  <a:pt x="3683317" y="2340622"/>
                </a:lnTo>
                <a:lnTo>
                  <a:pt x="57150" y="2340622"/>
                </a:lnTo>
                <a:lnTo>
                  <a:pt x="57150" y="57150"/>
                </a:lnTo>
                <a:lnTo>
                  <a:pt x="3683317" y="57150"/>
                </a:lnTo>
                <a:lnTo>
                  <a:pt x="3683317" y="45720"/>
                </a:lnTo>
                <a:close/>
              </a:path>
              <a:path w="3729354" h="2398395">
                <a:moveTo>
                  <a:pt x="3729037" y="34607"/>
                </a:moveTo>
                <a:lnTo>
                  <a:pt x="3694747" y="34607"/>
                </a:lnTo>
                <a:lnTo>
                  <a:pt x="3694747" y="2363152"/>
                </a:lnTo>
                <a:lnTo>
                  <a:pt x="3729037" y="2363152"/>
                </a:lnTo>
                <a:lnTo>
                  <a:pt x="3729037" y="34607"/>
                </a:lnTo>
                <a:close/>
              </a:path>
              <a:path w="3729354" h="2398395">
                <a:moveTo>
                  <a:pt x="3729037" y="0"/>
                </a:moveTo>
                <a:lnTo>
                  <a:pt x="0" y="0"/>
                </a:lnTo>
                <a:lnTo>
                  <a:pt x="0" y="34290"/>
                </a:lnTo>
                <a:lnTo>
                  <a:pt x="0" y="2363470"/>
                </a:lnTo>
                <a:lnTo>
                  <a:pt x="0" y="2397772"/>
                </a:lnTo>
                <a:lnTo>
                  <a:pt x="3729037" y="2397772"/>
                </a:lnTo>
                <a:lnTo>
                  <a:pt x="3729037" y="2363470"/>
                </a:lnTo>
                <a:lnTo>
                  <a:pt x="34277" y="2363470"/>
                </a:lnTo>
                <a:lnTo>
                  <a:pt x="34277" y="34290"/>
                </a:lnTo>
                <a:lnTo>
                  <a:pt x="3729037" y="34290"/>
                </a:lnTo>
                <a:lnTo>
                  <a:pt x="3729037" y="0"/>
                </a:lnTo>
                <a:close/>
              </a:path>
            </a:pathLst>
          </a:custGeom>
          <a:solidFill>
            <a:srgbClr val="66FFFF"/>
          </a:solidFill>
        </p:spPr>
        <p:txBody>
          <a:bodyPr wrap="square" lIns="0" tIns="0" rIns="0" bIns="0" rtlCol="0"/>
          <a:lstStyle/>
          <a:p/>
        </p:txBody>
      </p:sp>
      <p:sp>
        <p:nvSpPr>
          <p:cNvPr id="4" name="object 4"/>
          <p:cNvSpPr txBox="1"/>
          <p:nvPr/>
        </p:nvSpPr>
        <p:spPr>
          <a:xfrm>
            <a:off x="461168" y="1384865"/>
            <a:ext cx="3263900" cy="2244725"/>
          </a:xfrm>
          <a:prstGeom prst="rect">
            <a:avLst/>
          </a:prstGeom>
        </p:spPr>
        <p:txBody>
          <a:bodyPr vert="horz" wrap="square" lIns="0" tIns="67310" rIns="0" bIns="0" rtlCol="0">
            <a:spAutoFit/>
          </a:bodyPr>
          <a:lstStyle/>
          <a:p>
            <a:pPr marR="5080" indent="406400">
              <a:lnSpc>
                <a:spcPct val="88800"/>
              </a:lnSpc>
              <a:spcBef>
                <a:spcPts val="530"/>
              </a:spcBef>
              <a:tabLst>
                <a:tab pos="1116965"/>
              </a:tabLst>
            </a:pPr>
            <a:r>
              <a:rPr sz="3200" b="1" spc="-50">
                <a:latin typeface="Microsoft JhengHei"/>
                <a:cs typeface="Microsoft JhengHei"/>
              </a:rPr>
              <a:t>菊</a:t>
            </a:r>
            <a:r>
              <a:rPr sz="3200" b="1">
                <a:latin typeface="Microsoft JhengHei"/>
                <a:cs typeface="Microsoft JhengHei"/>
              </a:rPr>
              <a:t>	（郑 谷</a:t>
            </a:r>
            <a:r>
              <a:rPr sz="3200" b="1" spc="-50">
                <a:latin typeface="Microsoft JhengHei"/>
                <a:cs typeface="Microsoft JhengHei"/>
              </a:rPr>
              <a:t>） </a:t>
            </a:r>
            <a:r>
              <a:rPr sz="3200" b="1">
                <a:latin typeface="Microsoft JhengHei"/>
                <a:cs typeface="Microsoft JhengHei"/>
              </a:rPr>
              <a:t>王孙莫把比蓬蒿</a:t>
            </a:r>
            <a:r>
              <a:rPr sz="3200" b="1" spc="-50">
                <a:latin typeface="Microsoft JhengHei"/>
                <a:cs typeface="Microsoft JhengHei"/>
              </a:rPr>
              <a:t>，</a:t>
            </a:r>
            <a:r>
              <a:rPr sz="3200" b="1">
                <a:latin typeface="Microsoft JhengHei"/>
                <a:cs typeface="Microsoft JhengHei"/>
              </a:rPr>
              <a:t>九日枝枝近鬓毛</a:t>
            </a:r>
            <a:r>
              <a:rPr sz="3200" b="1" spc="-50">
                <a:latin typeface="Microsoft JhengHei"/>
                <a:cs typeface="Microsoft JhengHei"/>
              </a:rPr>
              <a:t>。</a:t>
            </a:r>
            <a:r>
              <a:rPr sz="3200" b="1">
                <a:latin typeface="Microsoft JhengHei"/>
                <a:cs typeface="Microsoft JhengHei"/>
              </a:rPr>
              <a:t>露湿秋香满池岸</a:t>
            </a:r>
            <a:r>
              <a:rPr sz="3200" b="1" spc="-50">
                <a:latin typeface="Microsoft JhengHei"/>
                <a:cs typeface="Microsoft JhengHei"/>
              </a:rPr>
              <a:t>，</a:t>
            </a:r>
            <a:r>
              <a:rPr sz="3200" b="1">
                <a:latin typeface="Microsoft JhengHei"/>
                <a:cs typeface="Microsoft JhengHei"/>
              </a:rPr>
              <a:t>由来不羡瓦松高</a:t>
            </a:r>
            <a:r>
              <a:rPr sz="3200" b="1" spc="-50">
                <a:latin typeface="Microsoft JhengHei"/>
                <a:cs typeface="Microsoft JhengHei"/>
              </a:rPr>
              <a:t>。</a:t>
            </a:r>
            <a:endParaRPr sz="3200">
              <a:latin typeface="Microsoft JhengHei"/>
              <a:cs typeface="Microsoft JhengHei"/>
            </a:endParaRPr>
          </a:p>
        </p:txBody>
      </p:sp>
      <p:sp>
        <p:nvSpPr>
          <p:cNvPr id="5" name="object 5"/>
          <p:cNvSpPr txBox="1"/>
          <p:nvPr/>
        </p:nvSpPr>
        <p:spPr>
          <a:xfrm>
            <a:off x="4500562" y="1376044"/>
            <a:ext cx="3672204" cy="2340610"/>
          </a:xfrm>
          <a:prstGeom prst="rect">
            <a:avLst/>
          </a:prstGeom>
          <a:ln w="57150">
            <a:solidFill>
              <a:srgbClr val="66FFFF"/>
            </a:solidFill>
          </a:ln>
        </p:spPr>
        <p:txBody>
          <a:bodyPr vert="horz" wrap="square" lIns="0" tIns="76200" rIns="0" bIns="0" rtlCol="0">
            <a:spAutoFit/>
          </a:bodyPr>
          <a:lstStyle/>
          <a:p>
            <a:pPr marL="210185" marR="202565" indent="152400">
              <a:lnSpc>
                <a:spcPts val="3460"/>
              </a:lnSpc>
              <a:spcBef>
                <a:spcPts val="600"/>
              </a:spcBef>
            </a:pPr>
            <a:r>
              <a:rPr sz="3200" b="1" spc="-5">
                <a:latin typeface="Microsoft JhengHei"/>
                <a:cs typeface="Microsoft JhengHei"/>
              </a:rPr>
              <a:t>画菊 </a:t>
            </a:r>
            <a:r>
              <a:rPr sz="3200" b="1">
                <a:latin typeface="Microsoft JhengHei"/>
                <a:cs typeface="Microsoft JhengHei"/>
              </a:rPr>
              <a:t>（郑思肖</a:t>
            </a:r>
            <a:r>
              <a:rPr sz="3200" b="1" spc="-50">
                <a:latin typeface="Microsoft JhengHei"/>
                <a:cs typeface="Microsoft JhengHei"/>
              </a:rPr>
              <a:t>）</a:t>
            </a:r>
            <a:r>
              <a:rPr sz="3200" b="1" spc="-10">
                <a:latin typeface="Microsoft JhengHei"/>
                <a:cs typeface="Microsoft JhengHei"/>
              </a:rPr>
              <a:t>花开不并百花丛，独立疏篱趣未穷。宁可枝头抱香死，何曾吹落北风中。</a:t>
            </a:r>
            <a:endParaRPr sz="3200">
              <a:latin typeface="Microsoft JhengHei"/>
              <a:cs typeface="Microsoft JhengHei"/>
            </a:endParaRPr>
          </a:p>
        </p:txBody>
      </p:sp>
      <p:sp>
        <p:nvSpPr>
          <p:cNvPr id="6" name="object 6"/>
          <p:cNvSpPr/>
          <p:nvPr/>
        </p:nvSpPr>
        <p:spPr>
          <a:xfrm>
            <a:off x="150812" y="3760469"/>
            <a:ext cx="8877300" cy="3045460"/>
          </a:xfrm>
          <a:custGeom>
            <a:rect l="l" t="t" r="r" b="b"/>
            <a:pathLst>
              <a:path w="8877300" h="3045459">
                <a:moveTo>
                  <a:pt x="8831580" y="705167"/>
                </a:moveTo>
                <a:lnTo>
                  <a:pt x="8820150" y="705167"/>
                </a:lnTo>
                <a:lnTo>
                  <a:pt x="8820150" y="2987992"/>
                </a:lnTo>
                <a:lnTo>
                  <a:pt x="8831580" y="2987992"/>
                </a:lnTo>
                <a:lnTo>
                  <a:pt x="8831580" y="705167"/>
                </a:lnTo>
                <a:close/>
              </a:path>
              <a:path w="8877300" h="3045459">
                <a:moveTo>
                  <a:pt x="8831580" y="693432"/>
                </a:moveTo>
                <a:lnTo>
                  <a:pt x="45720" y="693432"/>
                </a:lnTo>
                <a:lnTo>
                  <a:pt x="45720" y="704850"/>
                </a:lnTo>
                <a:lnTo>
                  <a:pt x="45720" y="2988310"/>
                </a:lnTo>
                <a:lnTo>
                  <a:pt x="45720" y="2999752"/>
                </a:lnTo>
                <a:lnTo>
                  <a:pt x="8831580" y="2999752"/>
                </a:lnTo>
                <a:lnTo>
                  <a:pt x="8831580" y="2988310"/>
                </a:lnTo>
                <a:lnTo>
                  <a:pt x="57150" y="2988310"/>
                </a:lnTo>
                <a:lnTo>
                  <a:pt x="57150" y="704850"/>
                </a:lnTo>
                <a:lnTo>
                  <a:pt x="8831580" y="704850"/>
                </a:lnTo>
                <a:lnTo>
                  <a:pt x="8831580" y="693432"/>
                </a:lnTo>
                <a:close/>
              </a:path>
              <a:path w="8877300" h="3045459">
                <a:moveTo>
                  <a:pt x="8831580" y="57467"/>
                </a:moveTo>
                <a:lnTo>
                  <a:pt x="8820150" y="57467"/>
                </a:lnTo>
                <a:lnTo>
                  <a:pt x="8820150" y="587692"/>
                </a:lnTo>
                <a:lnTo>
                  <a:pt x="8831580" y="587692"/>
                </a:lnTo>
                <a:lnTo>
                  <a:pt x="8831580" y="57467"/>
                </a:lnTo>
                <a:close/>
              </a:path>
              <a:path w="8877300" h="3045459">
                <a:moveTo>
                  <a:pt x="8831580" y="45720"/>
                </a:moveTo>
                <a:lnTo>
                  <a:pt x="45720" y="45720"/>
                </a:lnTo>
                <a:lnTo>
                  <a:pt x="45720" y="57150"/>
                </a:lnTo>
                <a:lnTo>
                  <a:pt x="45720" y="588022"/>
                </a:lnTo>
                <a:lnTo>
                  <a:pt x="45720" y="599440"/>
                </a:lnTo>
                <a:lnTo>
                  <a:pt x="8831580" y="599440"/>
                </a:lnTo>
                <a:lnTo>
                  <a:pt x="8831580" y="588022"/>
                </a:lnTo>
                <a:lnTo>
                  <a:pt x="57150" y="588022"/>
                </a:lnTo>
                <a:lnTo>
                  <a:pt x="57150" y="57150"/>
                </a:lnTo>
                <a:lnTo>
                  <a:pt x="8831580" y="57150"/>
                </a:lnTo>
                <a:lnTo>
                  <a:pt x="8831580" y="45720"/>
                </a:lnTo>
                <a:close/>
              </a:path>
              <a:path w="8877300" h="3045459">
                <a:moveTo>
                  <a:pt x="8877300" y="682307"/>
                </a:moveTo>
                <a:lnTo>
                  <a:pt x="8843010" y="682307"/>
                </a:lnTo>
                <a:lnTo>
                  <a:pt x="8843010" y="3010852"/>
                </a:lnTo>
                <a:lnTo>
                  <a:pt x="8877300" y="3010852"/>
                </a:lnTo>
                <a:lnTo>
                  <a:pt x="8877300" y="682307"/>
                </a:lnTo>
                <a:close/>
              </a:path>
              <a:path w="8877300" h="3045459">
                <a:moveTo>
                  <a:pt x="8877300" y="647700"/>
                </a:moveTo>
                <a:lnTo>
                  <a:pt x="0" y="647700"/>
                </a:lnTo>
                <a:lnTo>
                  <a:pt x="0" y="681990"/>
                </a:lnTo>
                <a:lnTo>
                  <a:pt x="0" y="3011170"/>
                </a:lnTo>
                <a:lnTo>
                  <a:pt x="0" y="3045460"/>
                </a:lnTo>
                <a:lnTo>
                  <a:pt x="8877300" y="3045460"/>
                </a:lnTo>
                <a:lnTo>
                  <a:pt x="8877300" y="3011170"/>
                </a:lnTo>
                <a:lnTo>
                  <a:pt x="34290" y="3011170"/>
                </a:lnTo>
                <a:lnTo>
                  <a:pt x="34290" y="681990"/>
                </a:lnTo>
                <a:lnTo>
                  <a:pt x="8877300" y="681990"/>
                </a:lnTo>
                <a:lnTo>
                  <a:pt x="8877300" y="647700"/>
                </a:lnTo>
                <a:close/>
              </a:path>
              <a:path w="8877300" h="3045459">
                <a:moveTo>
                  <a:pt x="8877300" y="34607"/>
                </a:moveTo>
                <a:lnTo>
                  <a:pt x="8843010" y="34607"/>
                </a:lnTo>
                <a:lnTo>
                  <a:pt x="8843010" y="610552"/>
                </a:lnTo>
                <a:lnTo>
                  <a:pt x="8877300" y="610552"/>
                </a:lnTo>
                <a:lnTo>
                  <a:pt x="8877300" y="34607"/>
                </a:lnTo>
                <a:close/>
              </a:path>
              <a:path w="8877300" h="3045459">
                <a:moveTo>
                  <a:pt x="8877300" y="0"/>
                </a:moveTo>
                <a:lnTo>
                  <a:pt x="0" y="0"/>
                </a:lnTo>
                <a:lnTo>
                  <a:pt x="0" y="34290"/>
                </a:lnTo>
                <a:lnTo>
                  <a:pt x="0" y="610882"/>
                </a:lnTo>
                <a:lnTo>
                  <a:pt x="0" y="645172"/>
                </a:lnTo>
                <a:lnTo>
                  <a:pt x="8877300" y="645172"/>
                </a:lnTo>
                <a:lnTo>
                  <a:pt x="8877300" y="610882"/>
                </a:lnTo>
                <a:lnTo>
                  <a:pt x="34290" y="610882"/>
                </a:lnTo>
                <a:lnTo>
                  <a:pt x="34290" y="34290"/>
                </a:lnTo>
                <a:lnTo>
                  <a:pt x="8877300" y="34290"/>
                </a:lnTo>
                <a:lnTo>
                  <a:pt x="8877300" y="0"/>
                </a:lnTo>
                <a:close/>
              </a:path>
            </a:pathLst>
          </a:custGeom>
          <a:solidFill>
            <a:srgbClr val="66FFFF"/>
          </a:solidFill>
        </p:spPr>
        <p:txBody>
          <a:bodyPr wrap="square" lIns="0" tIns="0" rIns="0" bIns="0" rtlCol="0"/>
          <a:lstStyle/>
          <a:p/>
        </p:txBody>
      </p:sp>
      <p:sp>
        <p:nvSpPr>
          <p:cNvPr id="7" name="object 7"/>
          <p:cNvSpPr txBox="1"/>
          <p:nvPr/>
        </p:nvSpPr>
        <p:spPr>
          <a:xfrm>
            <a:off x="258128" y="3637846"/>
            <a:ext cx="8559800" cy="2637790"/>
          </a:xfrm>
          <a:prstGeom prst="rect">
            <a:avLst/>
          </a:prstGeom>
        </p:spPr>
        <p:txBody>
          <a:bodyPr vert="horz" wrap="square" lIns="0" tIns="12700" rIns="0" bIns="0" rtlCol="0">
            <a:spAutoFit/>
          </a:bodyPr>
          <a:lstStyle/>
          <a:p>
            <a:pPr marL="12700" marR="5080">
              <a:lnSpc>
                <a:spcPct val="132800"/>
              </a:lnSpc>
              <a:spcBef>
                <a:spcPts val="100"/>
              </a:spcBef>
            </a:pPr>
            <a:r>
              <a:rPr sz="3200" b="1" spc="-5">
                <a:latin typeface="Microsoft JhengHei"/>
                <a:cs typeface="Microsoft JhengHei"/>
              </a:rPr>
              <a:t>《菊》、《画菊》分别表现了诗人怎样的品格？两首诗都运用了托物言志的手法。</a:t>
            </a:r>
            <a:endParaRPr sz="3200">
              <a:latin typeface="Microsoft JhengHei"/>
              <a:cs typeface="Microsoft JhengHei"/>
            </a:endParaRPr>
          </a:p>
          <a:p>
            <a:pPr marL="12700" marR="5080">
              <a:lnSpc>
                <a:spcPts val="3460"/>
              </a:lnSpc>
              <a:spcBef>
                <a:spcPts val="45"/>
              </a:spcBef>
            </a:pPr>
            <a:r>
              <a:rPr sz="3200" b="1" spc="-5">
                <a:latin typeface="Microsoft JhengHei"/>
                <a:cs typeface="Microsoft JhengHei"/>
              </a:rPr>
              <a:t>《菊》抒发作者不求高位，不慕荣利，只求有益</a:t>
            </a:r>
            <a:r>
              <a:rPr sz="3200" b="1" spc="-10">
                <a:latin typeface="Microsoft JhengHei"/>
                <a:cs typeface="Microsoft JhengHei"/>
              </a:rPr>
              <a:t>于人的高贵志向。</a:t>
            </a:r>
            <a:endParaRPr sz="3200">
              <a:latin typeface="Microsoft JhengHei"/>
              <a:cs typeface="Microsoft JhengHei"/>
            </a:endParaRPr>
          </a:p>
          <a:p>
            <a:pPr marL="12700">
              <a:lnSpc>
                <a:spcPts val="3400"/>
              </a:lnSpc>
            </a:pPr>
            <a:r>
              <a:rPr sz="3200" b="1" spc="-5">
                <a:latin typeface="Microsoft JhengHei"/>
                <a:cs typeface="Microsoft JhengHei"/>
              </a:rPr>
              <a:t>《画菊》表现了坚守大义，宁死不屈的崇高民族</a:t>
            </a:r>
            <a:endParaRPr sz="3200">
              <a:latin typeface="Microsoft JhengHei"/>
              <a:cs typeface="Microsoft JhengHei"/>
            </a:endParaRPr>
          </a:p>
        </p:txBody>
      </p:sp>
      <p:sp>
        <p:nvSpPr>
          <p:cNvPr id="8" name="object 8"/>
          <p:cNvSpPr txBox="1"/>
          <p:nvPr/>
        </p:nvSpPr>
        <p:spPr>
          <a:xfrm>
            <a:off x="258128" y="6201214"/>
            <a:ext cx="1244600" cy="513080"/>
          </a:xfrm>
          <a:prstGeom prst="rect">
            <a:avLst/>
          </a:prstGeom>
        </p:spPr>
        <p:txBody>
          <a:bodyPr vert="horz" wrap="square" lIns="0" tIns="12700" rIns="0" bIns="0" rtlCol="0">
            <a:spAutoFit/>
          </a:bodyPr>
          <a:lstStyle/>
          <a:p>
            <a:pPr marL="12700">
              <a:lnSpc>
                <a:spcPct val="100000"/>
              </a:lnSpc>
              <a:spcBef>
                <a:spcPts val="100"/>
              </a:spcBef>
            </a:pPr>
            <a:r>
              <a:rPr sz="3200" b="1" spc="-20">
                <a:latin typeface="Microsoft JhengHei"/>
                <a:cs typeface="Microsoft JhengHei"/>
              </a:rPr>
              <a:t>气节。</a:t>
            </a:r>
            <a:endParaRPr sz="3200">
              <a:latin typeface="Microsoft JhengHei"/>
              <a:cs typeface="Microsoft JhengHei"/>
            </a:endParaRPr>
          </a:p>
        </p:txBody>
      </p:sp>
      <p:sp>
        <p:nvSpPr>
          <p:cNvPr id="9" name="object 9"/>
          <p:cNvSpPr txBox="1"/>
          <p:nvPr/>
        </p:nvSpPr>
        <p:spPr>
          <a:xfrm>
            <a:off x="8384892" y="6273333"/>
            <a:ext cx="223520" cy="238760"/>
          </a:xfrm>
          <a:prstGeom prst="rect">
            <a:avLst/>
          </a:prstGeom>
        </p:spPr>
        <p:txBody>
          <a:bodyPr vert="horz" wrap="square" lIns="0" tIns="12700" rIns="0" bIns="0" rtlCol="0">
            <a:spAutoFit/>
          </a:bodyPr>
          <a:lstStyle/>
          <a:p>
            <a:pPr marL="12700">
              <a:lnSpc>
                <a:spcPct val="100000"/>
              </a:lnSpc>
              <a:spcBef>
                <a:spcPts val="100"/>
              </a:spcBef>
            </a:pPr>
            <a:r>
              <a:rPr sz="1400" spc="-25">
                <a:latin typeface="Arial"/>
                <a:cs typeface="Arial"/>
              </a:rPr>
              <a:t>11</a:t>
            </a:r>
            <a:endParaRPr sz="1400">
              <a:latin typeface="Arial"/>
              <a:cs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177800"/>
            <a:ext cx="9144000" cy="6680200"/>
            <a:chOff x="0" y="177800"/>
            <a:chExt cx="9144000" cy="6680200"/>
          </a:xfrm>
        </p:grpSpPr>
        <p:pic>
          <p:nvPicPr>
            <p:cNvPr id="3" name="object 3"/>
            <p:cNvPicPr/>
            <p:nvPr/>
          </p:nvPicPr>
          <p:blipFill>
            <a:blip r:embed="rId2"/>
            <a:stretch>
              <a:fillRect/>
            </a:stretch>
          </p:blipFill>
          <p:spPr>
            <a:xfrm>
              <a:off x="0" y="177800"/>
              <a:ext cx="9144000" cy="6680200"/>
            </a:xfrm>
            <a:prstGeom prst="rect">
              <a:avLst/>
            </a:prstGeom>
          </p:spPr>
        </p:pic>
        <p:sp>
          <p:nvSpPr>
            <p:cNvPr id="4" name="object 4"/>
            <p:cNvSpPr/>
            <p:nvPr/>
          </p:nvSpPr>
          <p:spPr>
            <a:xfrm>
              <a:off x="295275" y="303529"/>
              <a:ext cx="8555355" cy="5087620"/>
            </a:xfrm>
            <a:custGeom>
              <a:rect l="l" t="t" r="r" b="b"/>
              <a:pathLst>
                <a:path w="8555355" h="5087620">
                  <a:moveTo>
                    <a:pt x="8509317" y="45720"/>
                  </a:moveTo>
                  <a:lnTo>
                    <a:pt x="8497887" y="45720"/>
                  </a:lnTo>
                  <a:lnTo>
                    <a:pt x="8497887" y="57150"/>
                  </a:lnTo>
                  <a:lnTo>
                    <a:pt x="8497887" y="5030470"/>
                  </a:lnTo>
                  <a:lnTo>
                    <a:pt x="57137" y="5030470"/>
                  </a:lnTo>
                  <a:lnTo>
                    <a:pt x="57137" y="57150"/>
                  </a:lnTo>
                  <a:lnTo>
                    <a:pt x="8497887" y="57150"/>
                  </a:lnTo>
                  <a:lnTo>
                    <a:pt x="8497887" y="45720"/>
                  </a:lnTo>
                  <a:lnTo>
                    <a:pt x="45707" y="45720"/>
                  </a:lnTo>
                  <a:lnTo>
                    <a:pt x="45707" y="57150"/>
                  </a:lnTo>
                  <a:lnTo>
                    <a:pt x="45707" y="5030470"/>
                  </a:lnTo>
                  <a:lnTo>
                    <a:pt x="45707" y="5041912"/>
                  </a:lnTo>
                  <a:lnTo>
                    <a:pt x="8509317" y="5041912"/>
                  </a:lnTo>
                  <a:lnTo>
                    <a:pt x="8509317" y="5030482"/>
                  </a:lnTo>
                  <a:lnTo>
                    <a:pt x="8509317" y="57150"/>
                  </a:lnTo>
                  <a:lnTo>
                    <a:pt x="8509317" y="56845"/>
                  </a:lnTo>
                  <a:lnTo>
                    <a:pt x="8509317" y="45720"/>
                  </a:lnTo>
                  <a:close/>
                </a:path>
                <a:path w="8555355" h="5087620">
                  <a:moveTo>
                    <a:pt x="8555037" y="0"/>
                  </a:moveTo>
                  <a:lnTo>
                    <a:pt x="8520747" y="0"/>
                  </a:lnTo>
                  <a:lnTo>
                    <a:pt x="8520747" y="34290"/>
                  </a:lnTo>
                  <a:lnTo>
                    <a:pt x="8520747" y="5053330"/>
                  </a:lnTo>
                  <a:lnTo>
                    <a:pt x="34277" y="5053330"/>
                  </a:lnTo>
                  <a:lnTo>
                    <a:pt x="34277" y="34290"/>
                  </a:lnTo>
                  <a:lnTo>
                    <a:pt x="8520747" y="34290"/>
                  </a:lnTo>
                  <a:lnTo>
                    <a:pt x="8520747" y="0"/>
                  </a:lnTo>
                  <a:lnTo>
                    <a:pt x="0" y="0"/>
                  </a:lnTo>
                  <a:lnTo>
                    <a:pt x="0" y="34290"/>
                  </a:lnTo>
                  <a:lnTo>
                    <a:pt x="0" y="5053330"/>
                  </a:lnTo>
                  <a:lnTo>
                    <a:pt x="0" y="5087620"/>
                  </a:lnTo>
                  <a:lnTo>
                    <a:pt x="8555037" y="5087620"/>
                  </a:lnTo>
                  <a:lnTo>
                    <a:pt x="8555037" y="5053342"/>
                  </a:lnTo>
                  <a:lnTo>
                    <a:pt x="8555037" y="34290"/>
                  </a:lnTo>
                  <a:lnTo>
                    <a:pt x="8555037" y="33985"/>
                  </a:lnTo>
                  <a:lnTo>
                    <a:pt x="8555037" y="0"/>
                  </a:lnTo>
                  <a:close/>
                </a:path>
              </a:pathLst>
            </a:custGeom>
            <a:solidFill>
              <a:srgbClr val="66FFFF"/>
            </a:solidFill>
          </p:spPr>
          <p:txBody>
            <a:bodyPr wrap="square" lIns="0" tIns="0" rIns="0" bIns="0" rtlCol="0"/>
            <a:lstStyle/>
            <a:p/>
          </p:txBody>
        </p:sp>
      </p:grpSp>
      <p:sp>
        <p:nvSpPr>
          <p:cNvPr id="5" name="object 5"/>
          <p:cNvSpPr txBox="1">
            <a:spLocks noGrp="1"/>
          </p:cNvSpPr>
          <p:nvPr>
            <p:ph type="title"/>
          </p:nvPr>
        </p:nvSpPr>
        <p:spPr>
          <a:xfrm>
            <a:off x="402590" y="340292"/>
            <a:ext cx="7785100" cy="982980"/>
          </a:xfrm>
          <a:prstGeom prst="rect">
            <a:avLst/>
          </a:prstGeom>
        </p:spPr>
        <p:txBody>
          <a:bodyPr vert="horz" wrap="square" lIns="0" tIns="12700" rIns="0" bIns="0" rtlCol="0">
            <a:spAutoFit/>
          </a:bodyPr>
          <a:lstStyle/>
          <a:p>
            <a:pPr marL="12700">
              <a:lnSpc>
                <a:spcPts val="3529"/>
              </a:lnSpc>
              <a:spcBef>
                <a:spcPts val="100"/>
              </a:spcBef>
            </a:pPr>
            <a:r>
              <a:rPr sz="3200">
                <a:solidFill>
                  <a:srgbClr val="FF0000"/>
                </a:solidFill>
              </a:rPr>
              <a:t>托物言志</a:t>
            </a:r>
            <a:r>
              <a:rPr sz="3200">
                <a:solidFill>
                  <a:srgbClr val="000000"/>
                </a:solidFill>
              </a:rPr>
              <a:t>与</a:t>
            </a:r>
            <a:r>
              <a:rPr sz="3200">
                <a:solidFill>
                  <a:srgbClr val="FF0000"/>
                </a:solidFill>
              </a:rPr>
              <a:t>借景抒情</a:t>
            </a:r>
            <a:r>
              <a:rPr sz="3200" spc="-20">
                <a:solidFill>
                  <a:srgbClr val="000000"/>
                </a:solidFill>
              </a:rPr>
              <a:t>的区别</a:t>
            </a:r>
            <a:endParaRPr sz="3200"/>
          </a:p>
          <a:p>
            <a:pPr marL="126364">
              <a:lnSpc>
                <a:spcPts val="4010"/>
              </a:lnSpc>
            </a:pPr>
            <a:r>
              <a:rPr sz="3600">
                <a:solidFill>
                  <a:srgbClr val="FF0000"/>
                </a:solidFill>
                <a:latin typeface="Times New Roman"/>
                <a:cs typeface="Times New Roman"/>
              </a:rPr>
              <a:t>A</a:t>
            </a:r>
            <a:r>
              <a:rPr sz="3600">
                <a:solidFill>
                  <a:srgbClr val="FF0000"/>
                </a:solidFill>
              </a:rPr>
              <a:t>、</a:t>
            </a:r>
            <a:r>
              <a:rPr sz="3600" spc="-5">
                <a:solidFill>
                  <a:srgbClr val="000000"/>
                </a:solidFill>
              </a:rPr>
              <a:t>托物言志常常借助于某物的一些特</a:t>
            </a:r>
            <a:endParaRPr sz="3600">
              <a:latin typeface="Times New Roman"/>
              <a:cs typeface="Times New Roman"/>
            </a:endParaRP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12</a:t>
            </a:fld>
          </a:p>
        </p:txBody>
      </p:sp>
      <p:sp>
        <p:nvSpPr>
          <p:cNvPr id="6" name="object 6"/>
          <p:cNvSpPr txBox="1"/>
          <p:nvPr/>
        </p:nvSpPr>
        <p:spPr>
          <a:xfrm>
            <a:off x="402590" y="1269915"/>
            <a:ext cx="8560435" cy="4030979"/>
          </a:xfrm>
          <a:prstGeom prst="rect">
            <a:avLst/>
          </a:prstGeom>
        </p:spPr>
        <p:txBody>
          <a:bodyPr vert="horz" wrap="square" lIns="0" tIns="92710" rIns="0" bIns="0" rtlCol="0">
            <a:spAutoFit/>
          </a:bodyPr>
          <a:lstStyle/>
          <a:p>
            <a:pPr marL="926465" marR="309880" indent="-914400">
              <a:lnSpc>
                <a:spcPts val="3710"/>
              </a:lnSpc>
              <a:spcBef>
                <a:spcPts val="730"/>
              </a:spcBef>
            </a:pPr>
            <a:r>
              <a:rPr sz="3600" b="1" spc="-5">
                <a:latin typeface="Microsoft JhengHei"/>
                <a:cs typeface="Microsoft JhengHei"/>
              </a:rPr>
              <a:t>性，此“物”非“景”，咏物不是写景。借景抒情的“景”是指自然风景，而</a:t>
            </a:r>
            <a:endParaRPr sz="3600">
              <a:latin typeface="Microsoft JhengHei"/>
              <a:cs typeface="Microsoft JhengHei"/>
            </a:endParaRPr>
          </a:p>
          <a:p>
            <a:pPr marL="12700">
              <a:lnSpc>
                <a:spcPts val="4045"/>
              </a:lnSpc>
            </a:pPr>
            <a:r>
              <a:rPr sz="3600" b="1" spc="-10">
                <a:latin typeface="Microsoft JhengHei"/>
                <a:cs typeface="Microsoft JhengHei"/>
              </a:rPr>
              <a:t>不是某种物品。</a:t>
            </a:r>
            <a:endParaRPr sz="3600">
              <a:latin typeface="Microsoft JhengHei"/>
              <a:cs typeface="Microsoft JhengHei"/>
            </a:endParaRPr>
          </a:p>
          <a:p>
            <a:pPr>
              <a:lnSpc>
                <a:spcPct val="100000"/>
              </a:lnSpc>
              <a:spcBef>
                <a:spcPts val="65"/>
              </a:spcBef>
            </a:pPr>
            <a:endParaRPr sz="1900">
              <a:latin typeface="Microsoft JhengHei"/>
              <a:cs typeface="Microsoft JhengHei"/>
            </a:endParaRPr>
          </a:p>
          <a:p>
            <a:pPr marL="12700" marR="5080">
              <a:lnSpc>
                <a:spcPts val="4100"/>
              </a:lnSpc>
            </a:pPr>
            <a:r>
              <a:rPr sz="3600" b="1">
                <a:solidFill>
                  <a:srgbClr val="FF0000"/>
                </a:solidFill>
                <a:latin typeface="Times New Roman"/>
                <a:cs typeface="Times New Roman"/>
              </a:rPr>
              <a:t>B</a:t>
            </a:r>
            <a:r>
              <a:rPr sz="3600" b="1">
                <a:solidFill>
                  <a:srgbClr val="FF0000"/>
                </a:solidFill>
                <a:latin typeface="Microsoft JhengHei"/>
                <a:cs typeface="Microsoft JhengHei"/>
              </a:rPr>
              <a:t>、</a:t>
            </a:r>
            <a:r>
              <a:rPr sz="3600" b="1" spc="-5">
                <a:latin typeface="Microsoft JhengHei"/>
                <a:cs typeface="Microsoft JhengHei"/>
              </a:rPr>
              <a:t>托物言志的“志”可以指感情、志向、情操、爱好、愿望、要求等。</a:t>
            </a:r>
            <a:endParaRPr sz="3600">
              <a:latin typeface="Microsoft JhengHei"/>
              <a:cs typeface="Microsoft JhengHei"/>
            </a:endParaRPr>
          </a:p>
          <a:p>
            <a:pPr marL="697865">
              <a:lnSpc>
                <a:spcPts val="3485"/>
              </a:lnSpc>
            </a:pPr>
            <a:r>
              <a:rPr sz="3600" b="1" spc="-5">
                <a:latin typeface="Microsoft JhengHei"/>
                <a:cs typeface="Microsoft JhengHei"/>
              </a:rPr>
              <a:t>借景抒情的“情”专指热爱、憎恶、</a:t>
            </a:r>
            <a:endParaRPr sz="3600">
              <a:latin typeface="Microsoft JhengHei"/>
              <a:cs typeface="Microsoft JhengHei"/>
            </a:endParaRPr>
          </a:p>
          <a:p>
            <a:pPr marL="12700">
              <a:lnSpc>
                <a:spcPts val="4190"/>
              </a:lnSpc>
            </a:pPr>
            <a:r>
              <a:rPr sz="3600" b="1" spc="-5">
                <a:latin typeface="Microsoft JhengHei"/>
                <a:cs typeface="Microsoft JhengHei"/>
              </a:rPr>
              <a:t>赞美、快乐、悲伤等感情。</a:t>
            </a:r>
            <a:endParaRPr sz="3600">
              <a:latin typeface="Microsoft JhengHei"/>
              <a:cs typeface="Microsoft JhengHei"/>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p:nvPr/>
        </p:nvSpPr>
        <p:spPr>
          <a:xfrm>
            <a:off x="228600" y="660400"/>
            <a:ext cx="8763000" cy="608330"/>
          </a:xfrm>
          <a:prstGeom prst="rect">
            <a:avLst/>
          </a:prstGeom>
          <a:ln w="28575">
            <a:solidFill>
              <a:srgbClr val="66FFFF"/>
            </a:solidFill>
          </a:ln>
        </p:spPr>
        <p:txBody>
          <a:bodyPr vert="horz" wrap="square" lIns="0" tIns="31750" rIns="0" bIns="0" rtlCol="0">
            <a:spAutoFit/>
          </a:bodyPr>
          <a:lstStyle/>
          <a:p>
            <a:pPr marL="193040">
              <a:lnSpc>
                <a:spcPct val="100000"/>
              </a:lnSpc>
              <a:spcBef>
                <a:spcPts val="250"/>
              </a:spcBef>
            </a:pPr>
            <a:r>
              <a:rPr sz="3200" b="1">
                <a:solidFill>
                  <a:srgbClr val="FF0000"/>
                </a:solidFill>
                <a:latin typeface="Times New Roman"/>
                <a:cs typeface="Times New Roman"/>
              </a:rPr>
              <a:t>4</a:t>
            </a:r>
            <a:r>
              <a:rPr sz="3200" b="1" spc="-10">
                <a:solidFill>
                  <a:srgbClr val="FF0000"/>
                </a:solidFill>
                <a:latin typeface="Microsoft JhengHei"/>
                <a:cs typeface="Microsoft JhengHei"/>
              </a:rPr>
              <a:t>、衬托或烘托</a:t>
            </a:r>
            <a:endParaRPr sz="3200">
              <a:latin typeface="Microsoft JhengHei"/>
              <a:cs typeface="Microsoft JhengHei"/>
            </a:endParaRPr>
          </a:p>
        </p:txBody>
      </p:sp>
      <p:sp>
        <p:nvSpPr>
          <p:cNvPr id="4" name="object 4"/>
          <p:cNvSpPr txBox="1"/>
          <p:nvPr/>
        </p:nvSpPr>
        <p:spPr>
          <a:xfrm>
            <a:off x="250825" y="1376044"/>
            <a:ext cx="8714105" cy="1464310"/>
          </a:xfrm>
          <a:prstGeom prst="rect">
            <a:avLst/>
          </a:prstGeom>
          <a:ln w="57150">
            <a:solidFill>
              <a:srgbClr val="66FFFF"/>
            </a:solidFill>
          </a:ln>
        </p:spPr>
        <p:txBody>
          <a:bodyPr vert="horz" wrap="square" lIns="0" tIns="21590" rIns="0" bIns="0" rtlCol="0">
            <a:spAutoFit/>
          </a:bodyPr>
          <a:lstStyle/>
          <a:p>
            <a:pPr algn="ctr">
              <a:lnSpc>
                <a:spcPts val="3650"/>
              </a:lnSpc>
              <a:spcBef>
                <a:spcPts val="170"/>
              </a:spcBef>
            </a:pPr>
            <a:r>
              <a:rPr sz="3200" b="1">
                <a:latin typeface="Microsoft JhengHei"/>
                <a:cs typeface="Microsoft JhengHei"/>
              </a:rPr>
              <a:t>采 莲 曲 （王昌龄</a:t>
            </a:r>
            <a:r>
              <a:rPr sz="3200" b="1" spc="-50">
                <a:latin typeface="Microsoft JhengHei"/>
                <a:cs typeface="Microsoft JhengHei"/>
              </a:rPr>
              <a:t>）</a:t>
            </a:r>
            <a:endParaRPr sz="3200">
              <a:latin typeface="Microsoft JhengHei"/>
              <a:cs typeface="Microsoft JhengHei"/>
            </a:endParaRPr>
          </a:p>
          <a:p>
            <a:pPr marL="1105535" marR="1097915" algn="ctr">
              <a:lnSpc>
                <a:spcPts val="3460"/>
              </a:lnSpc>
              <a:spcBef>
                <a:spcPts val="240"/>
              </a:spcBef>
            </a:pPr>
            <a:r>
              <a:rPr sz="3200" b="1" spc="-5">
                <a:latin typeface="Microsoft JhengHei"/>
                <a:cs typeface="Microsoft JhengHei"/>
              </a:rPr>
              <a:t>荷叶罗裙一色裁，芙蓉向脸两边开。乱入池中看不见，闻歌始觉有人来。</a:t>
            </a:r>
            <a:endParaRPr sz="3200">
              <a:latin typeface="Microsoft JhengHei"/>
              <a:cs typeface="Microsoft JhengHei"/>
            </a:endParaRPr>
          </a:p>
        </p:txBody>
      </p:sp>
      <p:sp>
        <p:nvSpPr>
          <p:cNvPr id="5" name="object 5"/>
          <p:cNvSpPr txBox="1"/>
          <p:nvPr/>
        </p:nvSpPr>
        <p:spPr>
          <a:xfrm>
            <a:off x="215900" y="2996564"/>
            <a:ext cx="8820150" cy="1026160"/>
          </a:xfrm>
          <a:prstGeom prst="rect">
            <a:avLst/>
          </a:prstGeom>
          <a:ln w="57150">
            <a:solidFill>
              <a:srgbClr val="66FFFF"/>
            </a:solidFill>
          </a:ln>
        </p:spPr>
        <p:txBody>
          <a:bodyPr vert="horz" wrap="square" lIns="0" tIns="76200" rIns="0" bIns="0" rtlCol="0">
            <a:spAutoFit/>
          </a:bodyPr>
          <a:lstStyle/>
          <a:p>
            <a:pPr marL="91440" marR="187325">
              <a:lnSpc>
                <a:spcPts val="3460"/>
              </a:lnSpc>
              <a:spcBef>
                <a:spcPts val="600"/>
              </a:spcBef>
            </a:pPr>
            <a:r>
              <a:rPr sz="3200" b="1" spc="-5">
                <a:latin typeface="Microsoft JhengHei"/>
                <a:cs typeface="Microsoft JhengHei"/>
              </a:rPr>
              <a:t>《采莲曲》刻画人物主要运用了什么手法？有怎</a:t>
            </a:r>
            <a:r>
              <a:rPr sz="3200" b="1" spc="-10">
                <a:latin typeface="Microsoft JhengHei"/>
                <a:cs typeface="Microsoft JhengHei"/>
              </a:rPr>
              <a:t>样的艺术效果？</a:t>
            </a:r>
            <a:endParaRPr sz="3200">
              <a:latin typeface="Microsoft JhengHei"/>
              <a:cs typeface="Microsoft JhengHei"/>
            </a:endParaRPr>
          </a:p>
        </p:txBody>
      </p:sp>
      <p:sp>
        <p:nvSpPr>
          <p:cNvPr id="6" name="object 6"/>
          <p:cNvSpPr/>
          <p:nvPr/>
        </p:nvSpPr>
        <p:spPr>
          <a:xfrm>
            <a:off x="150812" y="4121150"/>
            <a:ext cx="8877300" cy="2397125"/>
          </a:xfrm>
          <a:custGeom>
            <a:rect l="l" t="t" r="r" b="b"/>
            <a:pathLst>
              <a:path w="8877300" h="2397125">
                <a:moveTo>
                  <a:pt x="8831580" y="45720"/>
                </a:moveTo>
                <a:lnTo>
                  <a:pt x="8820150" y="45720"/>
                </a:lnTo>
                <a:lnTo>
                  <a:pt x="8820150" y="57150"/>
                </a:lnTo>
                <a:lnTo>
                  <a:pt x="8820150" y="2339352"/>
                </a:lnTo>
                <a:lnTo>
                  <a:pt x="57150" y="2339352"/>
                </a:lnTo>
                <a:lnTo>
                  <a:pt x="57150" y="57150"/>
                </a:lnTo>
                <a:lnTo>
                  <a:pt x="8820150" y="57150"/>
                </a:lnTo>
                <a:lnTo>
                  <a:pt x="8820150" y="45720"/>
                </a:lnTo>
                <a:lnTo>
                  <a:pt x="45720" y="45720"/>
                </a:lnTo>
                <a:lnTo>
                  <a:pt x="45720" y="57150"/>
                </a:lnTo>
                <a:lnTo>
                  <a:pt x="45720" y="2339352"/>
                </a:lnTo>
                <a:lnTo>
                  <a:pt x="45720" y="2350770"/>
                </a:lnTo>
                <a:lnTo>
                  <a:pt x="8831580" y="2350770"/>
                </a:lnTo>
                <a:lnTo>
                  <a:pt x="8831580" y="2339975"/>
                </a:lnTo>
                <a:lnTo>
                  <a:pt x="8831580" y="2339352"/>
                </a:lnTo>
                <a:lnTo>
                  <a:pt x="8831580" y="57150"/>
                </a:lnTo>
                <a:lnTo>
                  <a:pt x="8831580" y="45720"/>
                </a:lnTo>
                <a:close/>
              </a:path>
              <a:path w="8877300" h="2397125">
                <a:moveTo>
                  <a:pt x="8877300" y="0"/>
                </a:moveTo>
                <a:lnTo>
                  <a:pt x="8843010" y="0"/>
                </a:lnTo>
                <a:lnTo>
                  <a:pt x="8843010" y="34302"/>
                </a:lnTo>
                <a:lnTo>
                  <a:pt x="8843010" y="2362200"/>
                </a:lnTo>
                <a:lnTo>
                  <a:pt x="34290" y="2362200"/>
                </a:lnTo>
                <a:lnTo>
                  <a:pt x="34290" y="34302"/>
                </a:lnTo>
                <a:lnTo>
                  <a:pt x="8843010" y="34302"/>
                </a:lnTo>
                <a:lnTo>
                  <a:pt x="8843010" y="0"/>
                </a:lnTo>
                <a:lnTo>
                  <a:pt x="0" y="0"/>
                </a:lnTo>
                <a:lnTo>
                  <a:pt x="0" y="34302"/>
                </a:lnTo>
                <a:lnTo>
                  <a:pt x="0" y="2362200"/>
                </a:lnTo>
                <a:lnTo>
                  <a:pt x="0" y="2396502"/>
                </a:lnTo>
                <a:lnTo>
                  <a:pt x="8877300" y="2396502"/>
                </a:lnTo>
                <a:lnTo>
                  <a:pt x="8877300" y="2362835"/>
                </a:lnTo>
                <a:lnTo>
                  <a:pt x="8877300" y="2362200"/>
                </a:lnTo>
                <a:lnTo>
                  <a:pt x="8877300" y="34302"/>
                </a:lnTo>
                <a:lnTo>
                  <a:pt x="8877300" y="0"/>
                </a:lnTo>
                <a:close/>
              </a:path>
            </a:pathLst>
          </a:custGeom>
          <a:solidFill>
            <a:srgbClr val="66FFFF"/>
          </a:solidFill>
        </p:spPr>
        <p:txBody>
          <a:bodyPr wrap="square" lIns="0" tIns="0" rIns="0" bIns="0" rtlCol="0"/>
          <a:lstStyle/>
          <a:p/>
        </p:txBody>
      </p:sp>
      <p:sp>
        <p:nvSpPr>
          <p:cNvPr id="7" name="object 7"/>
          <p:cNvSpPr txBox="1"/>
          <p:nvPr/>
        </p:nvSpPr>
        <p:spPr>
          <a:xfrm>
            <a:off x="258128" y="4158229"/>
            <a:ext cx="8966200" cy="2268855"/>
          </a:xfrm>
          <a:prstGeom prst="rect">
            <a:avLst/>
          </a:prstGeom>
        </p:spPr>
        <p:txBody>
          <a:bodyPr vert="horz" wrap="square" lIns="0" tIns="67310" rIns="0" bIns="0" rtlCol="0">
            <a:spAutoFit/>
          </a:bodyPr>
          <a:lstStyle/>
          <a:p>
            <a:pPr marL="12700" marR="5080">
              <a:lnSpc>
                <a:spcPts val="3460"/>
              </a:lnSpc>
              <a:spcBef>
                <a:spcPts val="530"/>
              </a:spcBef>
            </a:pPr>
            <a:r>
              <a:rPr sz="3200" b="1">
                <a:latin typeface="Microsoft JhengHei"/>
                <a:cs typeface="Microsoft JhengHei"/>
              </a:rPr>
              <a:t>这首诗歌运用了</a:t>
            </a:r>
            <a:r>
              <a:rPr sz="3200" b="1">
                <a:solidFill>
                  <a:srgbClr val="FF0000"/>
                </a:solidFill>
                <a:latin typeface="Microsoft JhengHei"/>
                <a:cs typeface="Microsoft JhengHei"/>
              </a:rPr>
              <a:t>衬托（烘托）</a:t>
            </a:r>
            <a:r>
              <a:rPr sz="3200" b="1" spc="-10">
                <a:latin typeface="Microsoft JhengHei"/>
                <a:cs typeface="Microsoft JhengHei"/>
              </a:rPr>
              <a:t>手法。将采莲少女</a:t>
            </a:r>
            <a:r>
              <a:rPr sz="3200" b="1" spc="-50">
                <a:latin typeface="Microsoft JhengHei"/>
                <a:cs typeface="Microsoft JhengHei"/>
              </a:rPr>
              <a:t> </a:t>
            </a:r>
            <a:r>
              <a:rPr sz="3200" b="1" spc="-160">
                <a:latin typeface="Microsoft JhengHei"/>
                <a:cs typeface="Microsoft JhengHei"/>
              </a:rPr>
              <a:t>和美丽的大自然融为一体，让少女的罗裙和</a:t>
            </a:r>
            <a:r>
              <a:rPr sz="3200" b="1" spc="-310">
                <a:latin typeface="Microsoft JhengHei"/>
                <a:cs typeface="Microsoft JhengHei"/>
              </a:rPr>
              <a:t>碧</a:t>
            </a:r>
            <a:r>
              <a:rPr sz="3200" b="1" spc="-50">
                <a:latin typeface="Microsoft JhengHei"/>
                <a:cs typeface="Microsoft JhengHei"/>
              </a:rPr>
              <a:t>绿 </a:t>
            </a:r>
            <a:r>
              <a:rPr sz="3200" b="1" spc="-5">
                <a:latin typeface="Microsoft JhengHei"/>
                <a:cs typeface="Microsoft JhengHei"/>
              </a:rPr>
              <a:t>的荷叶，粉嫩的脸庞与鲜艳的荷花互相映衬，衬</a:t>
            </a:r>
            <a:r>
              <a:rPr sz="3200" b="1" spc="-50">
                <a:latin typeface="Microsoft JhengHei"/>
                <a:cs typeface="Microsoft JhengHei"/>
              </a:rPr>
              <a:t> </a:t>
            </a:r>
            <a:r>
              <a:rPr sz="3200" b="1" spc="-5">
                <a:latin typeface="Microsoft JhengHei"/>
                <a:cs typeface="Microsoft JhengHei"/>
              </a:rPr>
              <a:t>托出少女的清新娇艳。少女形象在画中若隐若现，若有若无，留下悠然不尽的情味。</a:t>
            </a:r>
            <a:endParaRPr sz="3200">
              <a:latin typeface="Microsoft JhengHei"/>
              <a:cs typeface="Microsoft JhengHei"/>
            </a:endParaRP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13</a:t>
            </a:fld>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14</a:t>
            </a:fld>
          </a:p>
        </p:txBody>
      </p:sp>
      <p:sp>
        <p:nvSpPr>
          <p:cNvPr id="2" name="object 2"/>
          <p:cNvSpPr txBox="1"/>
          <p:nvPr/>
        </p:nvSpPr>
        <p:spPr>
          <a:xfrm>
            <a:off x="402590" y="207955"/>
            <a:ext cx="838200" cy="513080"/>
          </a:xfrm>
          <a:prstGeom prst="rect">
            <a:avLst/>
          </a:prstGeom>
        </p:spPr>
        <p:txBody>
          <a:bodyPr vert="horz" wrap="square" lIns="0" tIns="12700" rIns="0" bIns="0" rtlCol="0">
            <a:spAutoFit/>
          </a:bodyPr>
          <a:lstStyle/>
          <a:p>
            <a:pPr marL="12700">
              <a:lnSpc>
                <a:spcPct val="100000"/>
              </a:lnSpc>
              <a:spcBef>
                <a:spcPts val="100"/>
              </a:spcBef>
            </a:pPr>
            <a:r>
              <a:rPr sz="3200" b="1" spc="-25">
                <a:solidFill>
                  <a:srgbClr val="FF0000"/>
                </a:solidFill>
                <a:latin typeface="Microsoft JhengHei"/>
                <a:cs typeface="Microsoft JhengHei"/>
              </a:rPr>
              <a:t>对比</a:t>
            </a:r>
            <a:endParaRPr sz="3200">
              <a:latin typeface="Microsoft JhengHei"/>
              <a:cs typeface="Microsoft JhengHei"/>
            </a:endParaRPr>
          </a:p>
        </p:txBody>
      </p:sp>
      <p:sp>
        <p:nvSpPr>
          <p:cNvPr id="3" name="object 3"/>
          <p:cNvSpPr txBox="1">
            <a:spLocks noGrp="1"/>
          </p:cNvSpPr>
          <p:nvPr>
            <p:ph type="title"/>
          </p:nvPr>
        </p:nvSpPr>
        <p:spPr>
          <a:xfrm>
            <a:off x="3651250" y="1160296"/>
            <a:ext cx="2997200" cy="1122680"/>
          </a:xfrm>
          <a:prstGeom prst="rect">
            <a:avLst/>
          </a:prstGeom>
        </p:spPr>
        <p:txBody>
          <a:bodyPr vert="horz" wrap="square" lIns="0" tIns="12700" rIns="0" bIns="0" rtlCol="0">
            <a:spAutoFit/>
          </a:bodyPr>
          <a:lstStyle/>
          <a:p>
            <a:pPr marL="12700">
              <a:lnSpc>
                <a:spcPct val="100000"/>
              </a:lnSpc>
              <a:spcBef>
                <a:spcPts val="100"/>
              </a:spcBef>
            </a:pPr>
            <a:r>
              <a:rPr sz="3600" spc="-15">
                <a:solidFill>
                  <a:srgbClr val="000000"/>
                </a:solidFill>
              </a:rPr>
              <a:t>越中览古</a:t>
            </a:r>
            <a:endParaRPr sz="3600"/>
          </a:p>
          <a:p>
            <a:pPr marL="1612900">
              <a:lnSpc>
                <a:spcPct val="100000"/>
              </a:lnSpc>
              <a:tabLst>
                <a:tab pos="2526665"/>
              </a:tabLst>
            </a:pPr>
            <a:r>
              <a:rPr sz="3600" spc="-50">
                <a:solidFill>
                  <a:srgbClr val="000000"/>
                </a:solidFill>
              </a:rPr>
              <a:t>李</a:t>
            </a:r>
            <a:r>
              <a:rPr sz="3600">
                <a:solidFill>
                  <a:srgbClr val="000000"/>
                </a:solidFill>
              </a:rPr>
              <a:t>	</a:t>
            </a:r>
            <a:r>
              <a:rPr sz="3600" spc="-50">
                <a:solidFill>
                  <a:srgbClr val="000000"/>
                </a:solidFill>
              </a:rPr>
              <a:t>白</a:t>
            </a:r>
            <a:endParaRPr sz="3600"/>
          </a:p>
        </p:txBody>
      </p:sp>
      <p:sp>
        <p:nvSpPr>
          <p:cNvPr id="4" name="object 4"/>
          <p:cNvSpPr txBox="1"/>
          <p:nvPr/>
        </p:nvSpPr>
        <p:spPr>
          <a:xfrm>
            <a:off x="459740" y="2287588"/>
            <a:ext cx="8153400" cy="3194050"/>
          </a:xfrm>
          <a:prstGeom prst="rect">
            <a:avLst/>
          </a:prstGeom>
        </p:spPr>
        <p:txBody>
          <a:bodyPr vert="horz" wrap="square" lIns="0" tIns="12700" rIns="0" bIns="0" rtlCol="0">
            <a:spAutoFit/>
          </a:bodyPr>
          <a:lstStyle/>
          <a:p>
            <a:pPr marL="632460" marR="198755">
              <a:lnSpc>
                <a:spcPct val="100000"/>
              </a:lnSpc>
              <a:spcBef>
                <a:spcPts val="100"/>
              </a:spcBef>
            </a:pPr>
            <a:r>
              <a:rPr sz="3600" b="1" spc="-5">
                <a:latin typeface="Microsoft JhengHei"/>
                <a:cs typeface="Microsoft JhengHei"/>
              </a:rPr>
              <a:t>越王勾践破吴归，战士还家尽锦衣。宫女如花满春殿，只今惟有鹧鸪飞。</a:t>
            </a:r>
            <a:endParaRPr sz="3600">
              <a:latin typeface="Microsoft JhengHei"/>
              <a:cs typeface="Microsoft JhengHei"/>
            </a:endParaRPr>
          </a:p>
          <a:p>
            <a:pPr>
              <a:lnSpc>
                <a:spcPct val="100000"/>
              </a:lnSpc>
              <a:spcBef>
                <a:spcPts val="5"/>
              </a:spcBef>
            </a:pPr>
            <a:endParaRPr sz="2350">
              <a:latin typeface="Microsoft JhengHei"/>
              <a:cs typeface="Microsoft JhengHei"/>
            </a:endParaRPr>
          </a:p>
          <a:p>
            <a:pPr marL="12700" marR="5080" indent="914400">
              <a:lnSpc>
                <a:spcPct val="104000"/>
              </a:lnSpc>
            </a:pPr>
            <a:r>
              <a:rPr sz="3200" b="1" spc="-5">
                <a:solidFill>
                  <a:srgbClr val="FF0000"/>
                </a:solidFill>
                <a:latin typeface="Microsoft JhengHei"/>
                <a:cs typeface="Microsoft JhengHei"/>
              </a:rPr>
              <a:t>诗中前三句描写昔日繁荣和最后一句描写今日冷落荒凉形成强烈的对比，使读者感</a:t>
            </a:r>
            <a:r>
              <a:rPr sz="3200" b="1" spc="-50">
                <a:solidFill>
                  <a:srgbClr val="FF0000"/>
                </a:solidFill>
                <a:latin typeface="Microsoft JhengHei"/>
                <a:cs typeface="Microsoft JhengHei"/>
              </a:rPr>
              <a:t> </a:t>
            </a:r>
            <a:r>
              <a:rPr sz="3200" b="1" spc="-5">
                <a:solidFill>
                  <a:srgbClr val="FF0000"/>
                </a:solidFill>
                <a:latin typeface="Microsoft JhengHei"/>
                <a:cs typeface="Microsoft JhengHei"/>
              </a:rPr>
              <a:t>受到特别深切，蕴含了诗人深沉的历史思考。</a:t>
            </a:r>
            <a:endParaRPr sz="3200">
              <a:latin typeface="Microsoft JhengHei"/>
              <a:cs typeface="Microsoft JhengHei"/>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177800"/>
            <a:ext cx="9144000" cy="6680200"/>
            <a:chOff x="0" y="177800"/>
            <a:chExt cx="9144000" cy="6680200"/>
          </a:xfrm>
        </p:grpSpPr>
        <p:pic>
          <p:nvPicPr>
            <p:cNvPr id="3" name="object 3"/>
            <p:cNvPicPr/>
            <p:nvPr/>
          </p:nvPicPr>
          <p:blipFill>
            <a:blip r:embed="rId2"/>
            <a:stretch>
              <a:fillRect/>
            </a:stretch>
          </p:blipFill>
          <p:spPr>
            <a:xfrm>
              <a:off x="0" y="177800"/>
              <a:ext cx="9144000" cy="6680200"/>
            </a:xfrm>
            <a:prstGeom prst="rect">
              <a:avLst/>
            </a:prstGeom>
          </p:spPr>
        </p:pic>
        <p:sp>
          <p:nvSpPr>
            <p:cNvPr id="4" name="object 4"/>
            <p:cNvSpPr/>
            <p:nvPr/>
          </p:nvSpPr>
          <p:spPr>
            <a:xfrm>
              <a:off x="295275" y="303529"/>
              <a:ext cx="8555355" cy="5087620"/>
            </a:xfrm>
            <a:custGeom>
              <a:rect l="l" t="t" r="r" b="b"/>
              <a:pathLst>
                <a:path w="8555355" h="5087620">
                  <a:moveTo>
                    <a:pt x="8509317" y="45720"/>
                  </a:moveTo>
                  <a:lnTo>
                    <a:pt x="8497887" y="45720"/>
                  </a:lnTo>
                  <a:lnTo>
                    <a:pt x="8497887" y="57150"/>
                  </a:lnTo>
                  <a:lnTo>
                    <a:pt x="8497887" y="5030470"/>
                  </a:lnTo>
                  <a:lnTo>
                    <a:pt x="57137" y="5030470"/>
                  </a:lnTo>
                  <a:lnTo>
                    <a:pt x="57137" y="57150"/>
                  </a:lnTo>
                  <a:lnTo>
                    <a:pt x="8497887" y="57150"/>
                  </a:lnTo>
                  <a:lnTo>
                    <a:pt x="8497887" y="45720"/>
                  </a:lnTo>
                  <a:lnTo>
                    <a:pt x="45707" y="45720"/>
                  </a:lnTo>
                  <a:lnTo>
                    <a:pt x="45707" y="57150"/>
                  </a:lnTo>
                  <a:lnTo>
                    <a:pt x="45707" y="5030470"/>
                  </a:lnTo>
                  <a:lnTo>
                    <a:pt x="45707" y="5041912"/>
                  </a:lnTo>
                  <a:lnTo>
                    <a:pt x="8509317" y="5041912"/>
                  </a:lnTo>
                  <a:lnTo>
                    <a:pt x="8509317" y="5030482"/>
                  </a:lnTo>
                  <a:lnTo>
                    <a:pt x="8509317" y="57150"/>
                  </a:lnTo>
                  <a:lnTo>
                    <a:pt x="8509317" y="56845"/>
                  </a:lnTo>
                  <a:lnTo>
                    <a:pt x="8509317" y="45720"/>
                  </a:lnTo>
                  <a:close/>
                </a:path>
                <a:path w="8555355" h="5087620">
                  <a:moveTo>
                    <a:pt x="8555037" y="0"/>
                  </a:moveTo>
                  <a:lnTo>
                    <a:pt x="8520747" y="0"/>
                  </a:lnTo>
                  <a:lnTo>
                    <a:pt x="8520747" y="34290"/>
                  </a:lnTo>
                  <a:lnTo>
                    <a:pt x="8520747" y="5053330"/>
                  </a:lnTo>
                  <a:lnTo>
                    <a:pt x="34277" y="5053330"/>
                  </a:lnTo>
                  <a:lnTo>
                    <a:pt x="34277" y="34290"/>
                  </a:lnTo>
                  <a:lnTo>
                    <a:pt x="8520747" y="34290"/>
                  </a:lnTo>
                  <a:lnTo>
                    <a:pt x="8520747" y="0"/>
                  </a:lnTo>
                  <a:lnTo>
                    <a:pt x="0" y="0"/>
                  </a:lnTo>
                  <a:lnTo>
                    <a:pt x="0" y="34290"/>
                  </a:lnTo>
                  <a:lnTo>
                    <a:pt x="0" y="5053330"/>
                  </a:lnTo>
                  <a:lnTo>
                    <a:pt x="0" y="5087620"/>
                  </a:lnTo>
                  <a:lnTo>
                    <a:pt x="8555037" y="5087620"/>
                  </a:lnTo>
                  <a:lnTo>
                    <a:pt x="8555037" y="5053342"/>
                  </a:lnTo>
                  <a:lnTo>
                    <a:pt x="8555037" y="34290"/>
                  </a:lnTo>
                  <a:lnTo>
                    <a:pt x="8555037" y="33985"/>
                  </a:lnTo>
                  <a:lnTo>
                    <a:pt x="8555037" y="0"/>
                  </a:lnTo>
                  <a:close/>
                </a:path>
              </a:pathLst>
            </a:custGeom>
            <a:solidFill>
              <a:srgbClr val="66FFFF"/>
            </a:solidFill>
          </p:spPr>
          <p:txBody>
            <a:bodyPr wrap="square" lIns="0" tIns="0" rIns="0" bIns="0" rtlCol="0"/>
            <a:lstStyle/>
            <a:p/>
          </p:txBody>
        </p:sp>
      </p:grpSp>
      <p:sp>
        <p:nvSpPr>
          <p:cNvPr id="5" name="object 5"/>
          <p:cNvSpPr txBox="1">
            <a:spLocks noGrp="1"/>
          </p:cNvSpPr>
          <p:nvPr>
            <p:ph type="title"/>
          </p:nvPr>
        </p:nvSpPr>
        <p:spPr>
          <a:xfrm>
            <a:off x="402590" y="340292"/>
            <a:ext cx="4902200" cy="513080"/>
          </a:xfrm>
          <a:prstGeom prst="rect">
            <a:avLst/>
          </a:prstGeom>
        </p:spPr>
        <p:txBody>
          <a:bodyPr vert="horz" wrap="square" lIns="0" tIns="12700" rIns="0" bIns="0" rtlCol="0">
            <a:spAutoFit/>
          </a:bodyPr>
          <a:lstStyle/>
          <a:p>
            <a:pPr marL="12700">
              <a:lnSpc>
                <a:spcPct val="100000"/>
              </a:lnSpc>
              <a:spcBef>
                <a:spcPts val="100"/>
              </a:spcBef>
            </a:pPr>
            <a:r>
              <a:rPr sz="3200">
                <a:solidFill>
                  <a:srgbClr val="FF0000"/>
                </a:solidFill>
              </a:rPr>
              <a:t>衬托烘托</a:t>
            </a:r>
            <a:r>
              <a:rPr sz="3200">
                <a:solidFill>
                  <a:srgbClr val="000000"/>
                </a:solidFill>
              </a:rPr>
              <a:t>与</a:t>
            </a:r>
            <a:r>
              <a:rPr sz="3200">
                <a:solidFill>
                  <a:srgbClr val="FF0000"/>
                </a:solidFill>
              </a:rPr>
              <a:t>对比对照</a:t>
            </a:r>
            <a:r>
              <a:rPr sz="3200" spc="-20">
                <a:solidFill>
                  <a:srgbClr val="000000"/>
                </a:solidFill>
              </a:rPr>
              <a:t>的区别</a:t>
            </a:r>
            <a:endParaRPr sz="3200"/>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15</a:t>
            </a:fld>
          </a:p>
        </p:txBody>
      </p:sp>
      <p:sp>
        <p:nvSpPr>
          <p:cNvPr id="6" name="object 6"/>
          <p:cNvSpPr txBox="1"/>
          <p:nvPr/>
        </p:nvSpPr>
        <p:spPr>
          <a:xfrm>
            <a:off x="402590" y="1242569"/>
            <a:ext cx="8255000" cy="4030979"/>
          </a:xfrm>
          <a:prstGeom prst="rect">
            <a:avLst/>
          </a:prstGeom>
        </p:spPr>
        <p:txBody>
          <a:bodyPr vert="horz" wrap="square" lIns="0" tIns="53340" rIns="0" bIns="0" rtlCol="0">
            <a:spAutoFit/>
          </a:bodyPr>
          <a:lstStyle/>
          <a:p>
            <a:pPr marL="12700" marR="132080">
              <a:lnSpc>
                <a:spcPts val="4100"/>
              </a:lnSpc>
              <a:spcBef>
                <a:spcPts val="420"/>
              </a:spcBef>
            </a:pPr>
            <a:r>
              <a:rPr sz="3600" b="1">
                <a:latin typeface="Times New Roman"/>
                <a:cs typeface="Times New Roman"/>
              </a:rPr>
              <a:t>A</a:t>
            </a:r>
            <a:r>
              <a:rPr sz="3600" b="1">
                <a:latin typeface="Microsoft JhengHei"/>
                <a:cs typeface="Microsoft JhengHei"/>
              </a:rPr>
              <a:t>、对比是把</a:t>
            </a:r>
            <a:r>
              <a:rPr sz="3600" b="1" spc="-5">
                <a:solidFill>
                  <a:srgbClr val="FF0000"/>
                </a:solidFill>
                <a:latin typeface="Microsoft JhengHei"/>
                <a:cs typeface="Microsoft JhengHei"/>
              </a:rPr>
              <a:t>两种对立的事物或者同一事</a:t>
            </a:r>
            <a:r>
              <a:rPr sz="3600" b="1">
                <a:solidFill>
                  <a:srgbClr val="FF0000"/>
                </a:solidFill>
                <a:latin typeface="Microsoft JhengHei"/>
                <a:cs typeface="Microsoft JhengHei"/>
              </a:rPr>
              <a:t>物的两个不同方面</a:t>
            </a:r>
            <a:r>
              <a:rPr sz="3600" b="1" spc="-10">
                <a:latin typeface="Microsoft JhengHei"/>
                <a:cs typeface="Microsoft JhengHei"/>
              </a:rPr>
              <a:t>放在一起相互比较。</a:t>
            </a:r>
            <a:endParaRPr sz="3600">
              <a:latin typeface="Microsoft JhengHei"/>
              <a:cs typeface="Microsoft JhengHei"/>
            </a:endParaRPr>
          </a:p>
          <a:p>
            <a:pPr>
              <a:lnSpc>
                <a:spcPct val="100000"/>
              </a:lnSpc>
              <a:spcBef>
                <a:spcPts val="80"/>
              </a:spcBef>
            </a:pPr>
            <a:endParaRPr sz="1900">
              <a:latin typeface="Microsoft JhengHei"/>
              <a:cs typeface="Microsoft JhengHei"/>
            </a:endParaRPr>
          </a:p>
          <a:p>
            <a:pPr marL="12700" marR="5080">
              <a:lnSpc>
                <a:spcPct val="90000"/>
              </a:lnSpc>
            </a:pPr>
            <a:r>
              <a:rPr sz="3600" b="1">
                <a:latin typeface="Times New Roman"/>
                <a:cs typeface="Times New Roman"/>
              </a:rPr>
              <a:t>B</a:t>
            </a:r>
            <a:r>
              <a:rPr sz="3600" b="1">
                <a:latin typeface="Microsoft JhengHei"/>
                <a:cs typeface="Microsoft JhengHei"/>
              </a:rPr>
              <a:t>、衬托，也叫映衬，相形。为了</a:t>
            </a:r>
            <a:r>
              <a:rPr sz="3600" b="1" spc="-20">
                <a:solidFill>
                  <a:srgbClr val="FF0000"/>
                </a:solidFill>
                <a:latin typeface="Microsoft JhengHei"/>
                <a:cs typeface="Microsoft JhengHei"/>
              </a:rPr>
              <a:t>突出主</a:t>
            </a:r>
            <a:r>
              <a:rPr sz="3600" b="1">
                <a:solidFill>
                  <a:srgbClr val="FF0000"/>
                </a:solidFill>
                <a:latin typeface="Microsoft JhengHei"/>
                <a:cs typeface="Microsoft JhengHei"/>
              </a:rPr>
              <a:t>要事物，</a:t>
            </a:r>
            <a:r>
              <a:rPr sz="3600" b="1" spc="-5">
                <a:latin typeface="Microsoft JhengHei"/>
                <a:cs typeface="Microsoft JhengHei"/>
              </a:rPr>
              <a:t>用相似、相关、相反的事物作为背景，加以烘托。被烘托的事物叫主体，</a:t>
            </a:r>
            <a:r>
              <a:rPr sz="3600" b="1">
                <a:latin typeface="Microsoft JhengHei"/>
                <a:cs typeface="Microsoft JhengHei"/>
              </a:rPr>
              <a:t>用来作背景的事物叫衬体。衬托又分</a:t>
            </a:r>
            <a:r>
              <a:rPr sz="3600" b="1" spc="-25">
                <a:solidFill>
                  <a:srgbClr val="FF0000"/>
                </a:solidFill>
                <a:latin typeface="Microsoft JhengHei"/>
                <a:cs typeface="Microsoft JhengHei"/>
              </a:rPr>
              <a:t>正衬</a:t>
            </a:r>
            <a:r>
              <a:rPr sz="3600" b="1">
                <a:latin typeface="Microsoft JhengHei"/>
                <a:cs typeface="Microsoft JhengHei"/>
              </a:rPr>
              <a:t>和</a:t>
            </a:r>
            <a:r>
              <a:rPr sz="3600" b="1">
                <a:solidFill>
                  <a:srgbClr val="FF0000"/>
                </a:solidFill>
                <a:latin typeface="Microsoft JhengHei"/>
                <a:cs typeface="Microsoft JhengHei"/>
              </a:rPr>
              <a:t>反衬</a:t>
            </a:r>
            <a:r>
              <a:rPr sz="3600" b="1" spc="-50">
                <a:latin typeface="Microsoft JhengHei"/>
                <a:cs typeface="Microsoft JhengHei"/>
              </a:rPr>
              <a:t>。</a:t>
            </a:r>
            <a:endParaRPr sz="3600">
              <a:latin typeface="Microsoft JhengHei"/>
              <a:cs typeface="Microsoft JhengHei"/>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0"/>
            <a:ext cx="9144000" cy="5588000"/>
            <a:chExt cx="9144000" cy="5588000"/>
          </a:xfrm>
        </p:grpSpPr>
        <p:pic>
          <p:nvPicPr>
            <p:cNvPr id="3" name="object 3"/>
            <p:cNvPicPr/>
            <p:nvPr/>
          </p:nvPicPr>
          <p:blipFill>
            <a:blip r:embed="rId2"/>
            <a:stretch>
              <a:fillRect/>
            </a:stretch>
          </p:blipFill>
          <p:spPr>
            <a:xfrm>
              <a:off x="0" y="0"/>
              <a:ext cx="9144000" cy="5588000"/>
            </a:xfrm>
            <a:prstGeom prst="rect">
              <a:avLst/>
            </a:prstGeom>
          </p:spPr>
        </p:pic>
        <p:sp>
          <p:nvSpPr>
            <p:cNvPr id="4" name="object 4"/>
            <p:cNvSpPr/>
            <p:nvPr/>
          </p:nvSpPr>
          <p:spPr>
            <a:xfrm>
              <a:off x="79375" y="78739"/>
              <a:ext cx="8771255" cy="3384550"/>
            </a:xfrm>
            <a:custGeom>
              <a:rect l="l" t="t" r="r" b="b"/>
              <a:pathLst>
                <a:path w="8771255" h="3384550">
                  <a:moveTo>
                    <a:pt x="8725217" y="45720"/>
                  </a:moveTo>
                  <a:lnTo>
                    <a:pt x="45707" y="45720"/>
                  </a:lnTo>
                  <a:lnTo>
                    <a:pt x="45707" y="57150"/>
                  </a:lnTo>
                  <a:lnTo>
                    <a:pt x="45707" y="3327400"/>
                  </a:lnTo>
                  <a:lnTo>
                    <a:pt x="45707" y="3338830"/>
                  </a:lnTo>
                  <a:lnTo>
                    <a:pt x="8725217" y="3338830"/>
                  </a:lnTo>
                  <a:lnTo>
                    <a:pt x="8725217" y="3328035"/>
                  </a:lnTo>
                  <a:lnTo>
                    <a:pt x="8725217" y="3327400"/>
                  </a:lnTo>
                  <a:lnTo>
                    <a:pt x="8725217" y="57785"/>
                  </a:lnTo>
                  <a:lnTo>
                    <a:pt x="8713787" y="57785"/>
                  </a:lnTo>
                  <a:lnTo>
                    <a:pt x="8713787" y="3327400"/>
                  </a:lnTo>
                  <a:lnTo>
                    <a:pt x="57150" y="3327400"/>
                  </a:lnTo>
                  <a:lnTo>
                    <a:pt x="57150" y="57150"/>
                  </a:lnTo>
                  <a:lnTo>
                    <a:pt x="8725217" y="57150"/>
                  </a:lnTo>
                  <a:lnTo>
                    <a:pt x="8725217" y="45720"/>
                  </a:lnTo>
                  <a:close/>
                </a:path>
                <a:path w="8771255" h="3384550">
                  <a:moveTo>
                    <a:pt x="8770937" y="0"/>
                  </a:moveTo>
                  <a:lnTo>
                    <a:pt x="0" y="0"/>
                  </a:lnTo>
                  <a:lnTo>
                    <a:pt x="0" y="34290"/>
                  </a:lnTo>
                  <a:lnTo>
                    <a:pt x="0" y="3350260"/>
                  </a:lnTo>
                  <a:lnTo>
                    <a:pt x="0" y="3384550"/>
                  </a:lnTo>
                  <a:lnTo>
                    <a:pt x="8770937" y="3384550"/>
                  </a:lnTo>
                  <a:lnTo>
                    <a:pt x="8770937" y="3350895"/>
                  </a:lnTo>
                  <a:lnTo>
                    <a:pt x="8770937" y="3350260"/>
                  </a:lnTo>
                  <a:lnTo>
                    <a:pt x="8770937" y="34925"/>
                  </a:lnTo>
                  <a:lnTo>
                    <a:pt x="8736647" y="34925"/>
                  </a:lnTo>
                  <a:lnTo>
                    <a:pt x="8736647" y="3350260"/>
                  </a:lnTo>
                  <a:lnTo>
                    <a:pt x="34277" y="3350260"/>
                  </a:lnTo>
                  <a:lnTo>
                    <a:pt x="34277" y="34290"/>
                  </a:lnTo>
                  <a:lnTo>
                    <a:pt x="8770937" y="34290"/>
                  </a:lnTo>
                  <a:lnTo>
                    <a:pt x="8770937" y="0"/>
                  </a:lnTo>
                  <a:close/>
                </a:path>
              </a:pathLst>
            </a:custGeom>
            <a:solidFill>
              <a:srgbClr val="66FFFF"/>
            </a:solidFill>
          </p:spPr>
          <p:txBody>
            <a:bodyPr wrap="square" lIns="0" tIns="0" rIns="0" bIns="0" rtlCol="0"/>
            <a:lstStyle/>
            <a:p/>
          </p:txBody>
        </p:sp>
      </p:grpSp>
      <p:sp>
        <p:nvSpPr>
          <p:cNvPr id="5" name="object 5"/>
          <p:cNvSpPr txBox="1">
            <a:spLocks noGrp="1"/>
          </p:cNvSpPr>
          <p:nvPr>
            <p:ph type="title"/>
          </p:nvPr>
        </p:nvSpPr>
        <p:spPr>
          <a:xfrm>
            <a:off x="3040881" y="83073"/>
            <a:ext cx="2847975" cy="635000"/>
          </a:xfrm>
          <a:prstGeom prst="rect">
            <a:avLst/>
          </a:prstGeom>
        </p:spPr>
        <p:txBody>
          <a:bodyPr vert="horz" wrap="square" lIns="0" tIns="12700" rIns="0" bIns="0" rtlCol="0">
            <a:spAutoFit/>
          </a:bodyPr>
          <a:lstStyle/>
          <a:p>
            <a:pPr marL="12700">
              <a:lnSpc>
                <a:spcPct val="100000"/>
              </a:lnSpc>
              <a:spcBef>
                <a:spcPts val="100"/>
              </a:spcBef>
            </a:pPr>
            <a:r>
              <a:rPr sz="4000">
                <a:solidFill>
                  <a:srgbClr val="FF0000"/>
                </a:solidFill>
                <a:latin typeface="Arial"/>
                <a:cs typeface="Arial"/>
              </a:rPr>
              <a:t>6</a:t>
            </a:r>
            <a:r>
              <a:rPr sz="4000" spc="-10">
                <a:solidFill>
                  <a:srgbClr val="FF0000"/>
                </a:solidFill>
              </a:rPr>
              <a:t>、动静结合</a:t>
            </a:r>
            <a:endParaRPr sz="4000">
              <a:latin typeface="Arial"/>
              <a:cs typeface="Arial"/>
            </a:endParaRP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16</a:t>
            </a:fld>
          </a:p>
        </p:txBody>
      </p:sp>
      <p:sp>
        <p:nvSpPr>
          <p:cNvPr id="6" name="object 6"/>
          <p:cNvSpPr txBox="1"/>
          <p:nvPr/>
        </p:nvSpPr>
        <p:spPr>
          <a:xfrm>
            <a:off x="2013744" y="665093"/>
            <a:ext cx="5003800" cy="2707640"/>
          </a:xfrm>
          <a:prstGeom prst="rect">
            <a:avLst/>
          </a:prstGeom>
        </p:spPr>
        <p:txBody>
          <a:bodyPr vert="horz" wrap="square" lIns="0" tIns="12700" rIns="0" bIns="0" rtlCol="0">
            <a:spAutoFit/>
          </a:bodyPr>
          <a:lstStyle/>
          <a:p>
            <a:pPr marR="93980" algn="ctr">
              <a:lnSpc>
                <a:spcPts val="3570"/>
              </a:lnSpc>
              <a:spcBef>
                <a:spcPts val="100"/>
              </a:spcBef>
            </a:pPr>
            <a:r>
              <a:rPr sz="3200" b="1">
                <a:latin typeface="Microsoft JhengHei"/>
                <a:cs typeface="Microsoft JhengHei"/>
              </a:rPr>
              <a:t>鹿 柴 （王维</a:t>
            </a:r>
            <a:r>
              <a:rPr sz="3200" b="1" spc="-50">
                <a:latin typeface="Microsoft JhengHei"/>
                <a:cs typeface="Microsoft JhengHei"/>
              </a:rPr>
              <a:t>）</a:t>
            </a:r>
            <a:endParaRPr sz="3200">
              <a:latin typeface="Microsoft JhengHei"/>
              <a:cs typeface="Microsoft JhengHei"/>
            </a:endParaRPr>
          </a:p>
          <a:p>
            <a:pPr marL="113664" marR="5080" algn="ctr">
              <a:lnSpc>
                <a:spcPct val="92000"/>
              </a:lnSpc>
              <a:spcBef>
                <a:spcPts val="35"/>
              </a:spcBef>
            </a:pPr>
            <a:r>
              <a:rPr sz="3200" b="1" spc="-5">
                <a:latin typeface="Microsoft JhengHei"/>
                <a:cs typeface="Microsoft JhengHei"/>
              </a:rPr>
              <a:t>空山不见人，但闻人语响。返景入深林，复照青苔上。</a:t>
            </a:r>
            <a:r>
              <a:rPr sz="3200" b="1">
                <a:latin typeface="Microsoft JhengHei"/>
                <a:cs typeface="Microsoft JhengHei"/>
              </a:rPr>
              <a:t>鸟鸣涧（王维</a:t>
            </a:r>
            <a:r>
              <a:rPr sz="3200" b="1" spc="-50">
                <a:latin typeface="Microsoft JhengHei"/>
                <a:cs typeface="Microsoft JhengHei"/>
              </a:rPr>
              <a:t>）</a:t>
            </a:r>
            <a:endParaRPr sz="3200">
              <a:latin typeface="Microsoft JhengHei"/>
              <a:cs typeface="Microsoft JhengHei"/>
            </a:endParaRPr>
          </a:p>
          <a:p>
            <a:pPr marL="63500">
              <a:lnSpc>
                <a:spcPts val="3170"/>
              </a:lnSpc>
            </a:pPr>
            <a:r>
              <a:rPr sz="3200" b="1" spc="-5">
                <a:latin typeface="Microsoft JhengHei"/>
                <a:cs typeface="Microsoft JhengHei"/>
              </a:rPr>
              <a:t>人闲桂花落，夜静春山空。</a:t>
            </a:r>
            <a:endParaRPr sz="3200">
              <a:latin typeface="Microsoft JhengHei"/>
              <a:cs typeface="Microsoft JhengHei"/>
            </a:endParaRPr>
          </a:p>
          <a:p>
            <a:pPr marL="12700">
              <a:lnSpc>
                <a:spcPts val="3745"/>
              </a:lnSpc>
            </a:pPr>
            <a:r>
              <a:rPr sz="3200" b="1" spc="-5">
                <a:latin typeface="Microsoft JhengHei"/>
                <a:cs typeface="Microsoft JhengHei"/>
              </a:rPr>
              <a:t>月出惊山鸟，时鸣春涧中。</a:t>
            </a:r>
            <a:endParaRPr sz="3200">
              <a:latin typeface="Microsoft JhengHei"/>
              <a:cs typeface="Microsoft JhengHei"/>
            </a:endParaRPr>
          </a:p>
        </p:txBody>
      </p:sp>
      <p:sp>
        <p:nvSpPr>
          <p:cNvPr id="7" name="object 7"/>
          <p:cNvSpPr txBox="1"/>
          <p:nvPr/>
        </p:nvSpPr>
        <p:spPr>
          <a:xfrm>
            <a:off x="179387" y="3536315"/>
            <a:ext cx="8820150" cy="2124710"/>
          </a:xfrm>
          <a:prstGeom prst="rect">
            <a:avLst/>
          </a:prstGeom>
          <a:ln w="57150">
            <a:solidFill>
              <a:srgbClr val="66FFFF"/>
            </a:solidFill>
          </a:ln>
        </p:spPr>
        <p:txBody>
          <a:bodyPr vert="horz" wrap="square" lIns="0" tIns="74930" rIns="0" bIns="0" rtlCol="0">
            <a:spAutoFit/>
          </a:bodyPr>
          <a:lstStyle/>
          <a:p>
            <a:pPr marL="91440" marR="85725" indent="812800" algn="just">
              <a:lnSpc>
                <a:spcPct val="93700"/>
              </a:lnSpc>
              <a:spcBef>
                <a:spcPts val="590"/>
              </a:spcBef>
            </a:pPr>
            <a:r>
              <a:rPr sz="2800" b="1" spc="-5">
                <a:latin typeface="Microsoft JhengHei"/>
                <a:cs typeface="Microsoft JhengHei"/>
              </a:rPr>
              <a:t>前一首写黄昏时候，山林不见人影，寂寥、空阔。</a:t>
            </a:r>
            <a:r>
              <a:rPr sz="2800" b="1">
                <a:latin typeface="Microsoft JhengHei"/>
                <a:cs typeface="Microsoft JhengHei"/>
              </a:rPr>
              <a:t>偶尔听到</a:t>
            </a:r>
            <a:r>
              <a:rPr sz="2800" b="1">
                <a:solidFill>
                  <a:srgbClr val="FF0000"/>
                </a:solidFill>
                <a:latin typeface="Microsoft JhengHei"/>
                <a:cs typeface="Microsoft JhengHei"/>
              </a:rPr>
              <a:t>几点人说话的声音</a:t>
            </a:r>
            <a:r>
              <a:rPr sz="2800" b="1" spc="-5">
                <a:latin typeface="Microsoft JhengHei"/>
                <a:cs typeface="Microsoft JhengHei"/>
              </a:rPr>
              <a:t>，非但没有打破山之空，反</a:t>
            </a:r>
            <a:r>
              <a:rPr sz="2800" b="1" spc="-10">
                <a:latin typeface="Microsoft JhengHei"/>
                <a:cs typeface="Microsoft JhengHei"/>
              </a:rPr>
              <a:t>而更显得山之静。</a:t>
            </a:r>
            <a:endParaRPr sz="2800">
              <a:latin typeface="Microsoft JhengHei"/>
              <a:cs typeface="Microsoft JhengHei"/>
            </a:endParaRPr>
          </a:p>
          <a:p>
            <a:pPr marL="802640">
              <a:lnSpc>
                <a:spcPts val="2770"/>
              </a:lnSpc>
            </a:pPr>
            <a:r>
              <a:rPr sz="2800" b="1">
                <a:latin typeface="Microsoft JhengHei"/>
                <a:cs typeface="Microsoft JhengHei"/>
              </a:rPr>
              <a:t>后一首以动衬静，通过</a:t>
            </a:r>
            <a:r>
              <a:rPr sz="2800" b="1">
                <a:solidFill>
                  <a:srgbClr val="FF0000"/>
                </a:solidFill>
                <a:latin typeface="Microsoft JhengHei"/>
                <a:cs typeface="Microsoft JhengHei"/>
              </a:rPr>
              <a:t>落花、月出、鸟鸣</a:t>
            </a:r>
            <a:r>
              <a:rPr sz="2800" b="1" spc="-15">
                <a:latin typeface="Microsoft JhengHei"/>
                <a:cs typeface="Microsoft JhengHei"/>
              </a:rPr>
              <a:t>把山的幽</a:t>
            </a:r>
            <a:endParaRPr sz="2800">
              <a:latin typeface="Microsoft JhengHei"/>
              <a:cs typeface="Microsoft JhengHei"/>
            </a:endParaRPr>
          </a:p>
          <a:p>
            <a:pPr marL="91440">
              <a:lnSpc>
                <a:spcPts val="3275"/>
              </a:lnSpc>
            </a:pPr>
            <a:r>
              <a:rPr sz="2800" b="1" spc="-5">
                <a:latin typeface="Microsoft JhengHei"/>
                <a:cs typeface="Microsoft JhengHei"/>
              </a:rPr>
              <a:t>静突现出来，以动衬静。</a:t>
            </a:r>
            <a:endParaRPr sz="2800">
              <a:latin typeface="Microsoft JhengHei"/>
              <a:cs typeface="Microsoft JhengHei"/>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616700"/>
          </a:xfrm>
          <a:prstGeom prst="rect">
            <a:avLst/>
          </a:prstGeom>
        </p:spPr>
      </p:pic>
      <p:sp>
        <p:nvSpPr>
          <p:cNvPr id="3" name="object 3"/>
          <p:cNvSpPr txBox="1">
            <a:spLocks noGrp="1"/>
          </p:cNvSpPr>
          <p:nvPr>
            <p:ph type="title"/>
          </p:nvPr>
        </p:nvSpPr>
        <p:spPr>
          <a:xfrm>
            <a:off x="228600" y="417512"/>
            <a:ext cx="8763000" cy="608330"/>
          </a:xfrm>
          <a:prstGeom prst="rect">
            <a:avLst/>
          </a:prstGeom>
          <a:ln w="28575">
            <a:solidFill>
              <a:srgbClr val="66FFFF"/>
            </a:solidFill>
          </a:ln>
        </p:spPr>
        <p:txBody>
          <a:bodyPr vert="horz" wrap="square" lIns="0" tIns="31750" rIns="0" bIns="0" rtlCol="0">
            <a:spAutoFit/>
          </a:bodyPr>
          <a:lstStyle/>
          <a:p>
            <a:pPr marL="193040">
              <a:lnSpc>
                <a:spcPct val="100000"/>
              </a:lnSpc>
              <a:spcBef>
                <a:spcPts val="250"/>
              </a:spcBef>
            </a:pPr>
            <a:r>
              <a:rPr sz="3200">
                <a:solidFill>
                  <a:srgbClr val="FF0000"/>
                </a:solidFill>
                <a:latin typeface="Times New Roman"/>
                <a:cs typeface="Times New Roman"/>
              </a:rPr>
              <a:t>7</a:t>
            </a:r>
            <a:r>
              <a:rPr sz="3200" spc="-10">
                <a:solidFill>
                  <a:srgbClr val="FF0000"/>
                </a:solidFill>
              </a:rPr>
              <a:t>、虚实结合</a:t>
            </a:r>
            <a:endParaRPr sz="3200">
              <a:latin typeface="Times New Roman"/>
              <a:cs typeface="Times New Roman"/>
            </a:endParaRPr>
          </a:p>
        </p:txBody>
      </p:sp>
      <p:sp>
        <p:nvSpPr>
          <p:cNvPr id="4" name="object 4"/>
          <p:cNvSpPr/>
          <p:nvPr/>
        </p:nvSpPr>
        <p:spPr>
          <a:xfrm>
            <a:off x="179387" y="1125537"/>
            <a:ext cx="8763000" cy="3273425"/>
          </a:xfrm>
          <a:custGeom>
            <a:rect l="l" t="t" r="r" b="b"/>
            <a:pathLst>
              <a:path w="8763000" h="3273425">
                <a:moveTo>
                  <a:pt x="0" y="0"/>
                </a:moveTo>
                <a:lnTo>
                  <a:pt x="8763000" y="0"/>
                </a:lnTo>
                <a:lnTo>
                  <a:pt x="8763000" y="1828800"/>
                </a:lnTo>
                <a:lnTo>
                  <a:pt x="0" y="1828800"/>
                </a:lnTo>
                <a:lnTo>
                  <a:pt x="0" y="0"/>
                </a:lnTo>
                <a:close/>
              </a:path>
              <a:path w="8763000" h="3273425">
                <a:moveTo>
                  <a:pt x="0" y="1871661"/>
                </a:moveTo>
                <a:lnTo>
                  <a:pt x="8763000" y="1871661"/>
                </a:lnTo>
                <a:lnTo>
                  <a:pt x="8763000" y="3273423"/>
                </a:lnTo>
                <a:lnTo>
                  <a:pt x="0" y="3273423"/>
                </a:lnTo>
                <a:lnTo>
                  <a:pt x="0" y="1871661"/>
                </a:lnTo>
                <a:close/>
              </a:path>
            </a:pathLst>
          </a:custGeom>
          <a:ln w="28575">
            <a:solidFill>
              <a:srgbClr val="66FFFF"/>
            </a:solidFill>
          </a:ln>
        </p:spPr>
        <p:txBody>
          <a:bodyPr wrap="square" lIns="0" tIns="0" rIns="0" bIns="0" rtlCol="0"/>
          <a:lstStyle/>
          <a:p/>
        </p:txBody>
      </p:sp>
      <p:sp>
        <p:nvSpPr>
          <p:cNvPr id="5" name="object 5"/>
          <p:cNvSpPr txBox="1"/>
          <p:nvPr/>
        </p:nvSpPr>
        <p:spPr>
          <a:xfrm>
            <a:off x="258128" y="1146328"/>
            <a:ext cx="8915400" cy="232410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诗歌中的</a:t>
            </a:r>
            <a:r>
              <a:rPr sz="2800" b="1">
                <a:latin typeface="Times New Roman"/>
                <a:cs typeface="Times New Roman"/>
              </a:rPr>
              <a:t>“</a:t>
            </a:r>
            <a:r>
              <a:rPr sz="2800" b="1">
                <a:latin typeface="Microsoft JhengHei"/>
                <a:cs typeface="Microsoft JhengHei"/>
              </a:rPr>
              <a:t>虚</a:t>
            </a:r>
            <a:r>
              <a:rPr sz="2800" b="1">
                <a:latin typeface="Times New Roman"/>
                <a:cs typeface="Times New Roman"/>
              </a:rPr>
              <a:t>”</a:t>
            </a:r>
            <a:r>
              <a:rPr sz="2800" b="1" spc="-10">
                <a:latin typeface="Microsoft JhengHei"/>
                <a:cs typeface="Microsoft JhengHei"/>
              </a:rPr>
              <a:t>包括以下三类：</a:t>
            </a:r>
            <a:endParaRPr sz="2800">
              <a:latin typeface="Microsoft JhengHei"/>
              <a:cs typeface="Microsoft JhengHei"/>
            </a:endParaRPr>
          </a:p>
          <a:p>
            <a:pPr marL="12700" marR="1377315">
              <a:lnSpc>
                <a:spcPct val="100000"/>
              </a:lnSpc>
            </a:pPr>
            <a:r>
              <a:rPr sz="2800" b="1">
                <a:latin typeface="Times New Roman"/>
                <a:cs typeface="Times New Roman"/>
              </a:rPr>
              <a:t>a</a:t>
            </a:r>
            <a:r>
              <a:rPr sz="2800" b="1" spc="-5">
                <a:latin typeface="Microsoft JhengHei"/>
                <a:cs typeface="Microsoft JhengHei"/>
              </a:rPr>
              <a:t>、神仙鬼怪世界和梦境。《梦游天姥吟留别》</a:t>
            </a:r>
            <a:r>
              <a:rPr sz="2800" b="1" spc="-50">
                <a:latin typeface="Microsoft JhengHei"/>
                <a:cs typeface="Microsoft JhengHei"/>
              </a:rPr>
              <a:t> </a:t>
            </a:r>
            <a:r>
              <a:rPr sz="2800" b="1">
                <a:latin typeface="Times New Roman"/>
                <a:cs typeface="Times New Roman"/>
              </a:rPr>
              <a:t>b</a:t>
            </a:r>
            <a:r>
              <a:rPr sz="2800" b="1">
                <a:latin typeface="Microsoft JhengHei"/>
                <a:cs typeface="Microsoft JhengHei"/>
              </a:rPr>
              <a:t>、已逝之景之境。 《虞美人</a:t>
            </a:r>
            <a:r>
              <a:rPr sz="2800" b="1">
                <a:latin typeface="Times New Roman"/>
                <a:cs typeface="Times New Roman"/>
              </a:rPr>
              <a:t>·</a:t>
            </a:r>
            <a:r>
              <a:rPr sz="2800" b="1" spc="-10">
                <a:latin typeface="Microsoft JhengHei"/>
                <a:cs typeface="Microsoft JhengHei"/>
              </a:rPr>
              <a:t>春花秋月何时了》</a:t>
            </a:r>
            <a:r>
              <a:rPr sz="2800" b="1" spc="-50">
                <a:latin typeface="Microsoft JhengHei"/>
                <a:cs typeface="Microsoft JhengHei"/>
              </a:rPr>
              <a:t> </a:t>
            </a:r>
            <a:r>
              <a:rPr sz="2800" b="1">
                <a:latin typeface="Times New Roman"/>
                <a:cs typeface="Times New Roman"/>
              </a:rPr>
              <a:t>c</a:t>
            </a:r>
            <a:r>
              <a:rPr sz="2800" b="1" spc="-5">
                <a:latin typeface="Microsoft JhengHei"/>
                <a:cs typeface="Microsoft JhengHei"/>
              </a:rPr>
              <a:t>、设想的未来之境。 《雨霖铃》</a:t>
            </a:r>
            <a:endParaRPr sz="2800">
              <a:latin typeface="Microsoft JhengHei"/>
              <a:cs typeface="Microsoft JhengHei"/>
            </a:endParaRPr>
          </a:p>
          <a:p>
            <a:pPr marL="12700">
              <a:lnSpc>
                <a:spcPct val="100000"/>
              </a:lnSpc>
              <a:spcBef>
                <a:spcPts val="1295"/>
              </a:spcBef>
            </a:pPr>
            <a:r>
              <a:rPr sz="2800" b="1">
                <a:latin typeface="Microsoft JhengHei"/>
                <a:cs typeface="Microsoft JhengHei"/>
              </a:rPr>
              <a:t>诗歌中，</a:t>
            </a:r>
            <a:r>
              <a:rPr sz="2800" b="1">
                <a:latin typeface="Times New Roman"/>
                <a:cs typeface="Times New Roman"/>
              </a:rPr>
              <a:t>“</a:t>
            </a:r>
            <a:r>
              <a:rPr sz="2800" b="1">
                <a:latin typeface="Microsoft JhengHei"/>
                <a:cs typeface="Microsoft JhengHei"/>
              </a:rPr>
              <a:t>实</a:t>
            </a:r>
            <a:r>
              <a:rPr sz="2800" b="1">
                <a:latin typeface="Times New Roman"/>
                <a:cs typeface="Times New Roman"/>
              </a:rPr>
              <a:t>”</a:t>
            </a:r>
            <a:r>
              <a:rPr sz="2800" b="1">
                <a:latin typeface="Microsoft JhengHei"/>
                <a:cs typeface="Microsoft JhengHei"/>
              </a:rPr>
              <a:t>是指客观世界中存在的</a:t>
            </a:r>
            <a:r>
              <a:rPr sz="2800" b="1" spc="-10">
                <a:solidFill>
                  <a:srgbClr val="FF0000"/>
                </a:solidFill>
                <a:latin typeface="Microsoft JhengHei"/>
                <a:cs typeface="Microsoft JhengHei"/>
              </a:rPr>
              <a:t>实象、实事、实景。</a:t>
            </a:r>
            <a:endParaRPr sz="2800">
              <a:latin typeface="Microsoft JhengHei"/>
              <a:cs typeface="Microsoft JhengHei"/>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17</a:t>
            </a:fld>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0"/>
            <a:ext cx="9144000" cy="5588000"/>
            <a:chExt cx="9144000" cy="5588000"/>
          </a:xfrm>
        </p:grpSpPr>
        <p:pic>
          <p:nvPicPr>
            <p:cNvPr id="3" name="object 3"/>
            <p:cNvPicPr/>
            <p:nvPr/>
          </p:nvPicPr>
          <p:blipFill>
            <a:blip r:embed="rId2"/>
            <a:stretch>
              <a:fillRect/>
            </a:stretch>
          </p:blipFill>
          <p:spPr>
            <a:xfrm>
              <a:off x="0" y="0"/>
              <a:ext cx="9144000" cy="5588000"/>
            </a:xfrm>
            <a:prstGeom prst="rect">
              <a:avLst/>
            </a:prstGeom>
          </p:spPr>
        </p:pic>
        <p:sp>
          <p:nvSpPr>
            <p:cNvPr id="4" name="object 4"/>
            <p:cNvSpPr/>
            <p:nvPr/>
          </p:nvSpPr>
          <p:spPr>
            <a:xfrm>
              <a:off x="79375" y="78739"/>
              <a:ext cx="8771255" cy="2946400"/>
            </a:xfrm>
            <a:custGeom>
              <a:rect l="l" t="t" r="r" b="b"/>
              <a:pathLst>
                <a:path w="8771255" h="2946400">
                  <a:moveTo>
                    <a:pt x="8725217" y="45720"/>
                  </a:moveTo>
                  <a:lnTo>
                    <a:pt x="45707" y="45720"/>
                  </a:lnTo>
                  <a:lnTo>
                    <a:pt x="45707" y="57150"/>
                  </a:lnTo>
                  <a:lnTo>
                    <a:pt x="45707" y="2889250"/>
                  </a:lnTo>
                  <a:lnTo>
                    <a:pt x="45707" y="2900680"/>
                  </a:lnTo>
                  <a:lnTo>
                    <a:pt x="8725217" y="2900680"/>
                  </a:lnTo>
                  <a:lnTo>
                    <a:pt x="8725217" y="2889885"/>
                  </a:lnTo>
                  <a:lnTo>
                    <a:pt x="8725217" y="2889250"/>
                  </a:lnTo>
                  <a:lnTo>
                    <a:pt x="8725217" y="57785"/>
                  </a:lnTo>
                  <a:lnTo>
                    <a:pt x="8713787" y="57785"/>
                  </a:lnTo>
                  <a:lnTo>
                    <a:pt x="8713787" y="2889250"/>
                  </a:lnTo>
                  <a:lnTo>
                    <a:pt x="57150" y="2889250"/>
                  </a:lnTo>
                  <a:lnTo>
                    <a:pt x="57150" y="57150"/>
                  </a:lnTo>
                  <a:lnTo>
                    <a:pt x="8725217" y="57150"/>
                  </a:lnTo>
                  <a:lnTo>
                    <a:pt x="8725217" y="45720"/>
                  </a:lnTo>
                  <a:close/>
                </a:path>
                <a:path w="8771255" h="2946400">
                  <a:moveTo>
                    <a:pt x="8770937" y="0"/>
                  </a:moveTo>
                  <a:lnTo>
                    <a:pt x="0" y="0"/>
                  </a:lnTo>
                  <a:lnTo>
                    <a:pt x="0" y="34290"/>
                  </a:lnTo>
                  <a:lnTo>
                    <a:pt x="0" y="2912110"/>
                  </a:lnTo>
                  <a:lnTo>
                    <a:pt x="0" y="2946400"/>
                  </a:lnTo>
                  <a:lnTo>
                    <a:pt x="8770937" y="2946400"/>
                  </a:lnTo>
                  <a:lnTo>
                    <a:pt x="8770937" y="2912745"/>
                  </a:lnTo>
                  <a:lnTo>
                    <a:pt x="8770937" y="2912110"/>
                  </a:lnTo>
                  <a:lnTo>
                    <a:pt x="8770937" y="34925"/>
                  </a:lnTo>
                  <a:lnTo>
                    <a:pt x="8736647" y="34925"/>
                  </a:lnTo>
                  <a:lnTo>
                    <a:pt x="8736647" y="2912110"/>
                  </a:lnTo>
                  <a:lnTo>
                    <a:pt x="34277" y="2912110"/>
                  </a:lnTo>
                  <a:lnTo>
                    <a:pt x="34277" y="34290"/>
                  </a:lnTo>
                  <a:lnTo>
                    <a:pt x="8770937" y="34290"/>
                  </a:lnTo>
                  <a:lnTo>
                    <a:pt x="8770937" y="0"/>
                  </a:lnTo>
                  <a:close/>
                </a:path>
              </a:pathLst>
            </a:custGeom>
            <a:solidFill>
              <a:srgbClr val="66FFFF"/>
            </a:solidFill>
          </p:spPr>
          <p:txBody>
            <a:bodyPr wrap="square" lIns="0" tIns="0" rIns="0" bIns="0" rtlCol="0"/>
            <a:lstStyle/>
            <a:p/>
          </p:txBody>
        </p:sp>
      </p:grpSp>
      <p:sp>
        <p:nvSpPr>
          <p:cNvPr id="5" name="object 5"/>
          <p:cNvSpPr txBox="1">
            <a:spLocks noGrp="1"/>
          </p:cNvSpPr>
          <p:nvPr>
            <p:ph type="title"/>
          </p:nvPr>
        </p:nvSpPr>
        <p:spPr>
          <a:xfrm>
            <a:off x="2623344" y="113389"/>
            <a:ext cx="3683000" cy="574040"/>
          </a:xfrm>
          <a:prstGeom prst="rect">
            <a:avLst/>
          </a:prstGeom>
        </p:spPr>
        <p:txBody>
          <a:bodyPr vert="horz" wrap="square" lIns="0" tIns="12700" rIns="0" bIns="0" rtlCol="0">
            <a:spAutoFit/>
          </a:bodyPr>
          <a:lstStyle/>
          <a:p>
            <a:pPr marL="12700">
              <a:lnSpc>
                <a:spcPct val="100000"/>
              </a:lnSpc>
              <a:spcBef>
                <a:spcPts val="100"/>
              </a:spcBef>
            </a:pPr>
            <a:r>
              <a:rPr sz="3600">
                <a:solidFill>
                  <a:srgbClr val="000000"/>
                </a:solidFill>
              </a:rPr>
              <a:t>踏莎行（欧阳修</a:t>
            </a:r>
            <a:r>
              <a:rPr sz="3600" spc="-50">
                <a:solidFill>
                  <a:srgbClr val="000000"/>
                </a:solidFill>
              </a:rPr>
              <a:t>）</a:t>
            </a:r>
            <a:endParaRPr sz="3600"/>
          </a:p>
        </p:txBody>
      </p:sp>
      <p:sp>
        <p:nvSpPr>
          <p:cNvPr id="6" name="object 6"/>
          <p:cNvSpPr/>
          <p:nvPr/>
        </p:nvSpPr>
        <p:spPr>
          <a:xfrm>
            <a:off x="150812" y="2942589"/>
            <a:ext cx="8877300" cy="2676525"/>
          </a:xfrm>
          <a:custGeom>
            <a:rect l="l" t="t" r="r" b="b"/>
            <a:pathLst>
              <a:path w="8877300" h="2676525">
                <a:moveTo>
                  <a:pt x="8831580" y="57785"/>
                </a:moveTo>
                <a:lnTo>
                  <a:pt x="8820150" y="57785"/>
                </a:lnTo>
                <a:lnTo>
                  <a:pt x="8820150" y="2618435"/>
                </a:lnTo>
                <a:lnTo>
                  <a:pt x="8831580" y="2618435"/>
                </a:lnTo>
                <a:lnTo>
                  <a:pt x="8831580" y="57785"/>
                </a:lnTo>
                <a:close/>
              </a:path>
              <a:path w="8877300" h="2676525">
                <a:moveTo>
                  <a:pt x="8831580" y="45720"/>
                </a:moveTo>
                <a:lnTo>
                  <a:pt x="45720" y="45720"/>
                </a:lnTo>
                <a:lnTo>
                  <a:pt x="45720" y="57150"/>
                </a:lnTo>
                <a:lnTo>
                  <a:pt x="45720" y="2618752"/>
                </a:lnTo>
                <a:lnTo>
                  <a:pt x="45720" y="2630170"/>
                </a:lnTo>
                <a:lnTo>
                  <a:pt x="8831580" y="2630170"/>
                </a:lnTo>
                <a:lnTo>
                  <a:pt x="8831580" y="2618752"/>
                </a:lnTo>
                <a:lnTo>
                  <a:pt x="57150" y="2618752"/>
                </a:lnTo>
                <a:lnTo>
                  <a:pt x="57150" y="57150"/>
                </a:lnTo>
                <a:lnTo>
                  <a:pt x="8831580" y="57150"/>
                </a:lnTo>
                <a:lnTo>
                  <a:pt x="8831580" y="45720"/>
                </a:lnTo>
                <a:close/>
              </a:path>
              <a:path w="8877300" h="2676525">
                <a:moveTo>
                  <a:pt x="8877300" y="34925"/>
                </a:moveTo>
                <a:lnTo>
                  <a:pt x="8843010" y="34925"/>
                </a:lnTo>
                <a:lnTo>
                  <a:pt x="8843010" y="2641295"/>
                </a:lnTo>
                <a:lnTo>
                  <a:pt x="8877300" y="2641295"/>
                </a:lnTo>
                <a:lnTo>
                  <a:pt x="8877300" y="34925"/>
                </a:lnTo>
                <a:close/>
              </a:path>
              <a:path w="8877300" h="2676525">
                <a:moveTo>
                  <a:pt x="8877300" y="0"/>
                </a:moveTo>
                <a:lnTo>
                  <a:pt x="0" y="0"/>
                </a:lnTo>
                <a:lnTo>
                  <a:pt x="0" y="34290"/>
                </a:lnTo>
                <a:lnTo>
                  <a:pt x="0" y="2641612"/>
                </a:lnTo>
                <a:lnTo>
                  <a:pt x="0" y="2675902"/>
                </a:lnTo>
                <a:lnTo>
                  <a:pt x="8877300" y="2675902"/>
                </a:lnTo>
                <a:lnTo>
                  <a:pt x="8877300" y="2641612"/>
                </a:lnTo>
                <a:lnTo>
                  <a:pt x="34290" y="2641612"/>
                </a:lnTo>
                <a:lnTo>
                  <a:pt x="34290" y="34290"/>
                </a:lnTo>
                <a:lnTo>
                  <a:pt x="8877300" y="34290"/>
                </a:lnTo>
                <a:lnTo>
                  <a:pt x="8877300" y="0"/>
                </a:lnTo>
                <a:close/>
              </a:path>
            </a:pathLst>
          </a:custGeom>
          <a:solidFill>
            <a:srgbClr val="66FFFF"/>
          </a:solidFill>
        </p:spPr>
        <p:txBody>
          <a:bodyPr wrap="square" lIns="0" tIns="0" rIns="0" bIns="0" rtlCol="0"/>
          <a:lstStyle/>
          <a:p/>
        </p:txBody>
      </p:sp>
      <p:sp>
        <p:nvSpPr>
          <p:cNvPr id="7" name="object 7"/>
          <p:cNvSpPr txBox="1"/>
          <p:nvPr/>
        </p:nvSpPr>
        <p:spPr>
          <a:xfrm>
            <a:off x="186690" y="630619"/>
            <a:ext cx="8682355" cy="4895850"/>
          </a:xfrm>
          <a:prstGeom prst="rect">
            <a:avLst/>
          </a:prstGeom>
        </p:spPr>
        <p:txBody>
          <a:bodyPr vert="horz" wrap="square" lIns="0" tIns="40005" rIns="0" bIns="0" rtlCol="0">
            <a:spAutoFit/>
          </a:bodyPr>
          <a:lstStyle/>
          <a:p>
            <a:pPr marL="12700" marR="431800" indent="914400">
              <a:lnSpc>
                <a:spcPts val="3729"/>
              </a:lnSpc>
              <a:spcBef>
                <a:spcPts val="315"/>
              </a:spcBef>
            </a:pPr>
            <a:r>
              <a:rPr sz="3200" b="1" spc="-5">
                <a:latin typeface="Microsoft JhengHei"/>
                <a:cs typeface="Microsoft JhengHei"/>
              </a:rPr>
              <a:t>候馆梅残，溪桥柳细，草熏风暖摇征辔。离愁渐远渐无穷，迢迢不断如春水。</a:t>
            </a:r>
            <a:endParaRPr sz="3200">
              <a:latin typeface="Microsoft JhengHei"/>
              <a:cs typeface="Microsoft JhengHei"/>
            </a:endParaRPr>
          </a:p>
          <a:p>
            <a:pPr marL="824865">
              <a:lnSpc>
                <a:spcPts val="3000"/>
              </a:lnSpc>
            </a:pPr>
            <a:r>
              <a:rPr sz="3200" b="1" spc="-5">
                <a:latin typeface="Microsoft JhengHei"/>
                <a:cs typeface="Microsoft JhengHei"/>
              </a:rPr>
              <a:t>寸寸柔肠，盈盈粉泪，楼高莫近危阑倚。</a:t>
            </a:r>
            <a:endParaRPr sz="3200">
              <a:latin typeface="Microsoft JhengHei"/>
              <a:cs typeface="Microsoft JhengHei"/>
            </a:endParaRPr>
          </a:p>
          <a:p>
            <a:pPr marL="12700">
              <a:lnSpc>
                <a:spcPts val="3650"/>
              </a:lnSpc>
            </a:pPr>
            <a:r>
              <a:rPr sz="3200" b="1" spc="-5">
                <a:latin typeface="Microsoft JhengHei"/>
                <a:cs typeface="Microsoft JhengHei"/>
              </a:rPr>
              <a:t>平芜尽处是春山，行人更在春山外。</a:t>
            </a:r>
            <a:endParaRPr sz="3200">
              <a:latin typeface="Microsoft JhengHei"/>
              <a:cs typeface="Microsoft JhengHei"/>
            </a:endParaRPr>
          </a:p>
          <a:p>
            <a:pPr>
              <a:lnSpc>
                <a:spcPct val="100000"/>
              </a:lnSpc>
              <a:spcBef>
                <a:spcPts val="90"/>
              </a:spcBef>
            </a:pPr>
            <a:endParaRPr sz="2300">
              <a:latin typeface="Microsoft JhengHei"/>
              <a:cs typeface="Microsoft JhengHei"/>
            </a:endParaRPr>
          </a:p>
          <a:p>
            <a:pPr marL="83820" marR="5080" indent="812800">
              <a:lnSpc>
                <a:spcPct val="91200"/>
              </a:lnSpc>
            </a:pPr>
            <a:r>
              <a:rPr sz="3600" b="1">
                <a:solidFill>
                  <a:srgbClr val="FF0000"/>
                </a:solidFill>
                <a:latin typeface="Microsoft JhengHei"/>
                <a:cs typeface="Microsoft JhengHei"/>
              </a:rPr>
              <a:t>上阙写实</a:t>
            </a:r>
            <a:r>
              <a:rPr sz="3600" b="1">
                <a:latin typeface="Microsoft JhengHei"/>
                <a:cs typeface="Microsoft JhengHei"/>
              </a:rPr>
              <a:t>，通过初春景象反衬</a:t>
            </a:r>
            <a:r>
              <a:rPr sz="3600" b="1">
                <a:latin typeface="Times New Roman"/>
                <a:cs typeface="Times New Roman"/>
              </a:rPr>
              <a:t>“</a:t>
            </a:r>
            <a:r>
              <a:rPr sz="3600" b="1">
                <a:latin typeface="Microsoft JhengHei"/>
                <a:cs typeface="Microsoft JhengHei"/>
              </a:rPr>
              <a:t>行人</a:t>
            </a:r>
            <a:r>
              <a:rPr sz="3600" b="1">
                <a:latin typeface="Times New Roman"/>
                <a:cs typeface="Times New Roman"/>
              </a:rPr>
              <a:t>”</a:t>
            </a:r>
            <a:r>
              <a:rPr sz="3600" b="1" spc="-50">
                <a:latin typeface="Microsoft JhengHei"/>
                <a:cs typeface="Microsoft JhengHei"/>
              </a:rPr>
              <a:t>的</a:t>
            </a:r>
            <a:r>
              <a:rPr sz="3600" b="1">
                <a:latin typeface="Microsoft JhengHei"/>
                <a:cs typeface="Microsoft JhengHei"/>
              </a:rPr>
              <a:t>离愁别绪。下阙</a:t>
            </a:r>
            <a:r>
              <a:rPr sz="3600" b="1">
                <a:solidFill>
                  <a:srgbClr val="FF0000"/>
                </a:solidFill>
                <a:latin typeface="Microsoft JhengHei"/>
                <a:cs typeface="Microsoft JhengHei"/>
              </a:rPr>
              <a:t>虚实结合</a:t>
            </a:r>
            <a:r>
              <a:rPr sz="3600" b="1">
                <a:latin typeface="Microsoft JhengHei"/>
                <a:cs typeface="Microsoft JhengHei"/>
              </a:rPr>
              <a:t>。通过设想</a:t>
            </a:r>
            <a:r>
              <a:rPr sz="3600" b="1">
                <a:latin typeface="Times New Roman"/>
                <a:cs typeface="Times New Roman"/>
              </a:rPr>
              <a:t>“</a:t>
            </a:r>
            <a:r>
              <a:rPr sz="3600" b="1" spc="-25">
                <a:latin typeface="Microsoft JhengHei"/>
                <a:cs typeface="Microsoft JhengHei"/>
              </a:rPr>
              <a:t>行人</a:t>
            </a:r>
            <a:r>
              <a:rPr sz="3600" b="1" spc="-50">
                <a:latin typeface="Microsoft JhengHei"/>
                <a:cs typeface="Microsoft JhengHei"/>
              </a:rPr>
              <a:t> </a:t>
            </a:r>
            <a:r>
              <a:rPr sz="3600" b="1" spc="-20">
                <a:latin typeface="Times New Roman"/>
                <a:cs typeface="Times New Roman"/>
              </a:rPr>
              <a:t>” </a:t>
            </a:r>
            <a:r>
              <a:rPr sz="3600" b="1">
                <a:latin typeface="Microsoft JhengHei"/>
                <a:cs typeface="Microsoft JhengHei"/>
              </a:rPr>
              <a:t>妻子凭栏远望，思念</a:t>
            </a:r>
            <a:r>
              <a:rPr sz="3600" b="1">
                <a:latin typeface="Times New Roman"/>
                <a:cs typeface="Times New Roman"/>
              </a:rPr>
              <a:t>“</a:t>
            </a:r>
            <a:r>
              <a:rPr sz="3600" b="1">
                <a:latin typeface="Microsoft JhengHei"/>
                <a:cs typeface="Microsoft JhengHei"/>
              </a:rPr>
              <a:t>行人</a:t>
            </a:r>
            <a:r>
              <a:rPr sz="3600" b="1">
                <a:latin typeface="Times New Roman"/>
                <a:cs typeface="Times New Roman"/>
              </a:rPr>
              <a:t>”</a:t>
            </a:r>
            <a:r>
              <a:rPr sz="3600" b="1" spc="-10">
                <a:latin typeface="Microsoft JhengHei"/>
                <a:cs typeface="Microsoft JhengHei"/>
              </a:rPr>
              <a:t>的愁苦之象，</a:t>
            </a:r>
            <a:r>
              <a:rPr sz="3600" b="1" spc="-5">
                <a:latin typeface="Microsoft JhengHei"/>
                <a:cs typeface="Microsoft JhengHei"/>
              </a:rPr>
              <a:t>来写愁思。妻思夫，夫想妻。虚实相生，从而将离愁别绪抒发得淋漓尽致。</a:t>
            </a:r>
            <a:endParaRPr sz="3600">
              <a:latin typeface="Microsoft JhengHei"/>
              <a:cs typeface="Microsoft JhengHei"/>
            </a:endParaRP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18</a:t>
            </a:fld>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19</a:t>
            </a:fld>
          </a:p>
        </p:txBody>
      </p:sp>
      <p:sp>
        <p:nvSpPr>
          <p:cNvPr id="2" name="object 2"/>
          <p:cNvSpPr txBox="1"/>
          <p:nvPr/>
        </p:nvSpPr>
        <p:spPr>
          <a:xfrm>
            <a:off x="421640" y="2060788"/>
            <a:ext cx="8039100" cy="3865879"/>
          </a:xfrm>
          <a:prstGeom prst="rect">
            <a:avLst/>
          </a:prstGeom>
        </p:spPr>
        <p:txBody>
          <a:bodyPr vert="horz" wrap="square" lIns="0" tIns="94615" rIns="0" bIns="0" rtlCol="0">
            <a:spAutoFit/>
          </a:bodyPr>
          <a:lstStyle/>
          <a:p>
            <a:pPr marL="12700" marR="132715" indent="419100" algn="just">
              <a:lnSpc>
                <a:spcPts val="2690"/>
              </a:lnSpc>
              <a:spcBef>
                <a:spcPts val="745"/>
              </a:spcBef>
            </a:pPr>
            <a:r>
              <a:rPr sz="2800" b="1" spc="-5">
                <a:solidFill>
                  <a:srgbClr val="3333CC"/>
                </a:solidFill>
                <a:latin typeface="Microsoft JhengHei"/>
                <a:cs typeface="Microsoft JhengHei"/>
              </a:rPr>
              <a:t>在褒贬人、事、物的时候，为了使人信服，或预先防止别人的反驳，常对要褒的先写其不足，对要贬的先写其长处，这种手法就是抑扬。</a:t>
            </a:r>
            <a:endParaRPr sz="2800">
              <a:latin typeface="Microsoft JhengHei"/>
              <a:cs typeface="Microsoft JhengHei"/>
            </a:endParaRPr>
          </a:p>
          <a:p>
            <a:pPr marL="2603500">
              <a:lnSpc>
                <a:spcPct val="100000"/>
              </a:lnSpc>
              <a:spcBef>
                <a:spcPts val="20"/>
              </a:spcBef>
            </a:pPr>
            <a:r>
              <a:rPr sz="2800" b="1" spc="-10">
                <a:solidFill>
                  <a:srgbClr val="3333CC"/>
                </a:solidFill>
                <a:latin typeface="Microsoft JhengHei"/>
                <a:cs typeface="Microsoft JhengHei"/>
              </a:rPr>
              <a:t>王昌龄《闺怨》</a:t>
            </a:r>
            <a:endParaRPr sz="2800">
              <a:latin typeface="Microsoft JhengHei"/>
              <a:cs typeface="Microsoft JhengHei"/>
            </a:endParaRPr>
          </a:p>
          <a:p>
            <a:pPr marL="826135" marR="1160780" indent="355600">
              <a:lnSpc>
                <a:spcPct val="100000"/>
              </a:lnSpc>
            </a:pPr>
            <a:r>
              <a:rPr sz="2800" b="1" spc="-5">
                <a:solidFill>
                  <a:srgbClr val="3333CC"/>
                </a:solidFill>
                <a:latin typeface="Microsoft JhengHei"/>
                <a:cs typeface="Microsoft JhengHei"/>
              </a:rPr>
              <a:t>闺中少妇不知愁，春日凝妆上高楼。忽见陌头杨柳色，悔教夫婿觅封侯。”</a:t>
            </a:r>
            <a:endParaRPr sz="2800">
              <a:latin typeface="Microsoft JhengHei"/>
              <a:cs typeface="Microsoft JhengHei"/>
            </a:endParaRPr>
          </a:p>
          <a:p>
            <a:pPr marL="12700" marR="5080" indent="546100">
              <a:lnSpc>
                <a:spcPct val="81200"/>
              </a:lnSpc>
              <a:spcBef>
                <a:spcPts val="505"/>
              </a:spcBef>
            </a:pPr>
            <a:r>
              <a:rPr sz="2800" b="1">
                <a:solidFill>
                  <a:srgbClr val="3333CC"/>
                </a:solidFill>
                <a:latin typeface="Microsoft JhengHei"/>
                <a:cs typeface="Microsoft JhengHei"/>
              </a:rPr>
              <a:t>这首诗采用</a:t>
            </a:r>
            <a:r>
              <a:rPr sz="2800" b="1">
                <a:solidFill>
                  <a:srgbClr val="FF0000"/>
                </a:solidFill>
                <a:latin typeface="Microsoft JhengHei"/>
                <a:cs typeface="Microsoft JhengHei"/>
              </a:rPr>
              <a:t>欲抑先扬</a:t>
            </a:r>
            <a:r>
              <a:rPr sz="2800" b="1" spc="-5">
                <a:solidFill>
                  <a:srgbClr val="3333CC"/>
                </a:solidFill>
                <a:latin typeface="Microsoft JhengHei"/>
                <a:cs typeface="Microsoft JhengHei"/>
              </a:rPr>
              <a:t>的手法，先写少妇“不知愁</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”，后面才说她“悔”，通过对少妇情绪微妙变化的刻画，深刻表现了少妇因触景而产生的感伤和哀</a:t>
            </a:r>
            <a:r>
              <a:rPr sz="2800" b="1">
                <a:solidFill>
                  <a:srgbClr val="3333CC"/>
                </a:solidFill>
                <a:latin typeface="Microsoft JhengHei"/>
                <a:cs typeface="Microsoft JhengHei"/>
              </a:rPr>
              <a:t>怨的情绪，突出了“</a:t>
            </a:r>
            <a:r>
              <a:rPr sz="2800" b="1">
                <a:solidFill>
                  <a:srgbClr val="FF0000"/>
                </a:solidFill>
                <a:latin typeface="Microsoft JhengHei"/>
                <a:cs typeface="Microsoft JhengHei"/>
              </a:rPr>
              <a:t>闺怨</a:t>
            </a:r>
            <a:r>
              <a:rPr sz="2800" b="1" spc="-10">
                <a:solidFill>
                  <a:srgbClr val="3333CC"/>
                </a:solidFill>
                <a:latin typeface="Microsoft JhengHei"/>
                <a:cs typeface="Microsoft JhengHei"/>
              </a:rPr>
              <a:t>”的主题。</a:t>
            </a:r>
            <a:endParaRPr sz="2800">
              <a:latin typeface="Microsoft JhengHei"/>
              <a:cs typeface="Microsoft JhengHei"/>
            </a:endParaRPr>
          </a:p>
        </p:txBody>
      </p:sp>
      <p:sp>
        <p:nvSpPr>
          <p:cNvPr id="3" name="object 3"/>
          <p:cNvSpPr txBox="1">
            <a:spLocks noGrp="1"/>
          </p:cNvSpPr>
          <p:nvPr>
            <p:ph type="title"/>
          </p:nvPr>
        </p:nvSpPr>
        <p:spPr>
          <a:xfrm>
            <a:off x="916939" y="985519"/>
            <a:ext cx="6426200" cy="574040"/>
          </a:xfrm>
          <a:prstGeom prst="rect">
            <a:avLst/>
          </a:prstGeom>
        </p:spPr>
        <p:txBody>
          <a:bodyPr vert="horz" wrap="square" lIns="0" tIns="12700" rIns="0" bIns="0" rtlCol="0">
            <a:spAutoFit/>
          </a:bodyPr>
          <a:lstStyle/>
          <a:p>
            <a:pPr marL="12700">
              <a:lnSpc>
                <a:spcPct val="100000"/>
              </a:lnSpc>
              <a:spcBef>
                <a:spcPts val="100"/>
              </a:spcBef>
              <a:tabLst>
                <a:tab pos="4126865"/>
              </a:tabLst>
            </a:pPr>
            <a:r>
              <a:rPr sz="3600" spc="-190">
                <a:solidFill>
                  <a:srgbClr val="FF0000"/>
                </a:solidFill>
              </a:rPr>
              <a:t>8．</a:t>
            </a:r>
            <a:r>
              <a:rPr sz="3600">
                <a:solidFill>
                  <a:srgbClr val="FF0000"/>
                </a:solidFill>
              </a:rPr>
              <a:t>抑扬</a:t>
            </a:r>
            <a:r>
              <a:rPr sz="3600" spc="530">
                <a:solidFill>
                  <a:srgbClr val="FF0000"/>
                </a:solidFill>
              </a:rPr>
              <a:t>[</a:t>
            </a:r>
            <a:r>
              <a:rPr sz="3600">
                <a:solidFill>
                  <a:srgbClr val="FF0000"/>
                </a:solidFill>
              </a:rPr>
              <a:t>欲扬先抑</a:t>
            </a:r>
            <a:r>
              <a:rPr sz="3600" spc="480">
                <a:solidFill>
                  <a:srgbClr val="FF0000"/>
                </a:solidFill>
              </a:rPr>
              <a:t>]</a:t>
            </a:r>
            <a:r>
              <a:rPr sz="3600">
                <a:solidFill>
                  <a:srgbClr val="FF0000"/>
                </a:solidFill>
              </a:rPr>
              <a:t>	</a:t>
            </a:r>
            <a:r>
              <a:rPr sz="3600" spc="530">
                <a:solidFill>
                  <a:srgbClr val="FF0000"/>
                </a:solidFill>
              </a:rPr>
              <a:t>[</a:t>
            </a:r>
            <a:r>
              <a:rPr sz="3600">
                <a:solidFill>
                  <a:srgbClr val="FF0000"/>
                </a:solidFill>
              </a:rPr>
              <a:t>欲抑先扬</a:t>
            </a:r>
            <a:r>
              <a:rPr sz="3600" spc="480">
                <a:solidFill>
                  <a:srgbClr val="FF0000"/>
                </a:solidFill>
              </a:rPr>
              <a:t>]</a:t>
            </a:r>
            <a:endParaRPr sz="36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https://d.book118.com/287121005012006031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20</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20</vt:i4>
      </vt:variant>
    </vt:vector>
  </HeadingPairs>
  <TitlesOfParts>
    <vt:vector baseType="lpstr" size="25">
      <vt:lpstr>Arial</vt:lpstr>
      <vt:lpstr>Calibri</vt:lpstr>
      <vt:lpstr>Microsoft JhengHei</vt:lpstr>
      <vt:lpstr>Times New Roman</vt:lpstr>
      <vt:lpstr>Office Theme</vt:lpstr>
      <vt:lpstr>提	醒</vt:lpstr>
      <vt:lpstr>PowerPoint Presentation</vt:lpstr>
      <vt:lpstr>表达技巧（艺术手法）包括……
①表现手法：如对比、渲染、烘托、白描、象征、用典、托物言志 、抑扬、照应、联想想象、以小见大、赋比兴等。</vt:lpstr>
      <vt:lpstr>一、试题传真：08年诗歌鉴赏题</vt:lpstr>
      <vt:lpstr>参考答案及评分标准：</vt:lpstr>
      <vt:lpstr>二、结论：鉴赏诗歌表现手法通常分三步走</vt:lpstr>
      <vt:lpstr>表现手法</vt:lpstr>
      <vt:lpstr>PowerPoint Presentation</vt:lpstr>
      <vt:lpstr>PowerPoint Presentation</vt:lpstr>
      <vt:lpstr>PowerPoint Presentation</vt:lpstr>
      <vt:lpstr>托物言志：是作者借助物的象征义来表达个人胸怀心志的一种艺术手法，又叫感物抒怀。 托物言志诗，又叫写物诗。</vt:lpstr>
      <vt:lpstr>托物言志与借景抒情的区别
A、托物言志常常借助于某物的一些特</vt:lpstr>
      <vt:lpstr>PowerPoint Presentation</vt:lpstr>
      <vt:lpstr>越中览古
李	白</vt:lpstr>
      <vt:lpstr>衬托烘托与对比对照的区别</vt:lpstr>
      <vt:lpstr>6、动静结合</vt:lpstr>
      <vt:lpstr>7、虚实结合</vt:lpstr>
      <vt:lpstr>踏莎行（欧阳修）</vt:lpstr>
      <vt:lpstr>8．抑扬[欲扬先抑]	[欲抑先扬]</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2024-09-03T01:07:43.565</cp:lastPrinted>
  <dcterms:created xsi:type="dcterms:W3CDTF">2024-09-02T17:07:43Z</dcterms:created>
  <dcterms:modified xsi:type="dcterms:W3CDTF">2024-09-02T17:07:44Z</dcterms:modified>
</cp:coreProperties>
</file>