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D7C0EFA6-1873-487E-A440-F2B205B05A5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F621784-5195-497C-BAD1-5F7CD551054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AFB74E8F-B3C8-4C0A-B968-198A901E965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12E01606-351D-42BB-BAAF-EC172E952AD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ACFBDC04-C91C-422B-BC9F-3EDD8706B281}"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68EF6559-658B-41E1-9813-06EADC25A836}"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1802248D-E5C3-4149-A57A-7AF1CC39EF10}"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B2DC9EA-80CF-4024-ACBC-34F939964D6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B773BFC-6BD2-4573-A165-EF5B6EF4D8D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F4E411F-1979-4E51-8A9E-085FB8A8703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C56E94E-B6A1-44B8-B211-4B17BFAC6B6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8713116211600605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4" name="TextBox 4"/>
          <p:cNvSpPr txBox="1"/>
          <p:nvPr/>
        </p:nvSpPr>
        <p:spPr>
          <a:xfrm>
            <a:off x="2555329" y="2833333"/>
            <a:ext cx="7082543" cy="7772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4050" b="1">
                <a:solidFill>
                  <a:schemeClr val="accent1">
                    <a:alpha val="100000"/>
                  </a:schemeClr>
                </a:solidFill>
                <a:latin typeface="Microsoft Yahei"/>
                <a:ea typeface="Microsoft Yahei"/>
                <a:cs typeface="Microsoft Yahei"/>
              </a:rPr>
              <a:t>胺碘酮对新生儿心动过缓的治疗效果研究</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1464298" y="2626609"/>
            <a:ext cx="2243613" cy="2243613"/>
          </a:xfrm>
          <a:prstGeom prst="ellipse">
            <a:avLst/>
          </a:prstGeom>
          <a:solidFill>
            <a:schemeClr val="accent1">
              <a:lumMod val="20000"/>
              <a:lumOff val="80000"/>
              <a:alpha val="4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46965" y="1811983"/>
            <a:ext cx="1478280" cy="38728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ts val="375"/>
              </a:spcBef>
            </a:pPr>
            <a:r>
              <a:rPr lang="en-US" sz="8400" b="1">
                <a:solidFill>
                  <a:schemeClr val="accent1">
                    <a:alpha val="100000"/>
                  </a:schemeClr>
                </a:solidFill>
                <a:latin typeface="Microsoft Yahei"/>
                <a:ea typeface="Microsoft Yahei"/>
                <a:cs typeface="Microsoft Yahei"/>
              </a:rPr>
              <a:t>目</a:t>
            </a:r>
          </a:p>
          <a:p>
            <a:pPr algn="ctr">
              <a:lnSpc>
                <a:spcPct val="140000"/>
              </a:lnSpc>
              <a:spcBef>
                <a:spcPts val="375"/>
              </a:spcBef>
            </a:pPr>
            <a:r>
              <a:rPr lang="en-US" sz="8400" b="1">
                <a:solidFill>
                  <a:schemeClr val="accent1">
                    <a:alpha val="100000"/>
                  </a:schemeClr>
                </a:solidFill>
                <a:latin typeface="Microsoft Yahei"/>
                <a:ea typeface="Microsoft Yahei"/>
                <a:cs typeface="Microsoft Yahei"/>
              </a:rPr>
              <a:t>录</a:t>
            </a:r>
          </a:p>
        </p:txBody>
      </p:sp>
      <p:sp>
        <p:nvSpPr>
          <p:cNvPr id="5" name="TextBox 5"/>
          <p:cNvSpPr txBox="1"/>
          <p:nvPr/>
        </p:nvSpPr>
        <p:spPr>
          <a:xfrm>
            <a:off x="1582772" y="3569345"/>
            <a:ext cx="2049780" cy="60579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575">
                <a:solidFill>
                  <a:schemeClr val="accent1">
                    <a:lumMod val="40000"/>
                    <a:lumOff val="60000"/>
                    <a:alpha val="100000"/>
                  </a:schemeClr>
                </a:solidFill>
                <a:latin typeface="Microsoft Yahei"/>
                <a:ea typeface="Microsoft Yahei"/>
                <a:cs typeface="Microsoft Yahei"/>
              </a:rPr>
              <a:t>CONTENCT</a:t>
            </a:r>
          </a:p>
        </p:txBody>
      </p:sp>
      <p:sp>
        <p:nvSpPr>
          <p:cNvPr id="6" name="AutoShape 6"/>
          <p:cNvSpPr/>
          <p:nvPr/>
        </p:nvSpPr>
        <p:spPr>
          <a:xfrm>
            <a:off x="5638202" y="1238250"/>
            <a:ext cx="5117446" cy="5118431"/>
          </a:xfrm>
          <a:prstGeom prst="rect">
            <a:avLst/>
          </a:prstGeom>
          <a:noFill/>
        </p:spPr>
        <p:txBody>
          <a:bodyPr vert="horz" wrap="square" lIns="85725" tIns="85725" rIns="47625" bIns="85725"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40000"/>
              </a:lnSpc>
              <a:spcBef>
                <a:spcPts val="375"/>
              </a:spcBef>
              <a:buFont typeface="Arial"/>
              <a:buChar char="•"/>
              <a:defRPr/>
            </a:pPr>
            <a:r>
              <a:rPr lang="en-US" sz="2400" b="1">
                <a:solidFill>
                  <a:schemeClr val="accent1">
                    <a:alpha val="100000"/>
                  </a:schemeClr>
                </a:solidFill>
                <a:latin typeface="Microsoft Yahei"/>
                <a:ea typeface="Microsoft Yahei"/>
                <a:cs typeface="Microsoft Yahei"/>
              </a:rPr>
              <a:t>研究背景与目的</a:t>
            </a:r>
            <a:endParaRPr lang="en-US" sz="1100"/>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研究方法与材料</a:t>
            </a:r>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治疗效果分析</a:t>
            </a:r>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影响因素及作用机制探讨</a:t>
            </a:r>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结论与展望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303421" y="3671349"/>
            <a:ext cx="718185"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303421" y="4038634"/>
            <a:ext cx="743585"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303421" y="2549736"/>
            <a:ext cx="4145173" cy="823690"/>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4950" b="1">
                <a:solidFill>
                  <a:schemeClr val="accent3">
                    <a:alpha val="100000"/>
                  </a:schemeClr>
                </a:solidFill>
                <a:latin typeface="Microsoft Yahei"/>
                <a:ea typeface="Microsoft Yahei"/>
                <a:cs typeface="Microsoft Yahei"/>
              </a:rPr>
              <a:t>01</a:t>
            </a:r>
          </a:p>
        </p:txBody>
      </p:sp>
      <p:sp>
        <p:nvSpPr>
          <p:cNvPr id="5" name="TextBox 5"/>
          <p:cNvSpPr txBox="1"/>
          <p:nvPr/>
        </p:nvSpPr>
        <p:spPr>
          <a:xfrm>
            <a:off x="1303421" y="3463324"/>
            <a:ext cx="9764382" cy="701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rgbClr val="000000">
                    <a:alpha val="100000"/>
                  </a:srgbClr>
                </a:solidFill>
                <a:latin typeface="Microsoft Yahei"/>
                <a:ea typeface="Microsoft Yahei"/>
                <a:cs typeface="Microsoft Yahei"/>
              </a:rPr>
              <a:t>研究背景与目的</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5012267" y="3720618"/>
            <a:ext cx="2167467" cy="2120348"/>
          </a:xfrm>
          <a:custGeom>
            <a:rect l="l" t="t" r="r" b="b"/>
            <a:pathLst>
              <a:path w="1905000" h="1905000">
                <a:moveTo>
                  <a:pt x="0" y="0"/>
                </a:moveTo>
                <a:lnTo>
                  <a:pt x="952500" y="1647825"/>
                </a:lnTo>
                <a:lnTo>
                  <a:pt x="1905000" y="0"/>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249697"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776918"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012267" y="171109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5743787" y="3022600"/>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rot="7259206">
            <a:off x="6589098" y="4674355"/>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7221168">
            <a:off x="4910864" y="4658432"/>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6818377" y="3284051"/>
            <a:ext cx="4107349"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0" name="AutoShape 10"/>
          <p:cNvSpPr/>
          <p:nvPr/>
        </p:nvSpPr>
        <p:spPr>
          <a:xfrm>
            <a:off x="10897278" y="3216317"/>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6996324" y="1208023"/>
            <a:ext cx="3900955"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心动过缓对新生儿的影响</a:t>
            </a:r>
          </a:p>
        </p:txBody>
      </p:sp>
      <p:sp>
        <p:nvSpPr>
          <p:cNvPr id="12" name="TextBox 12"/>
          <p:cNvSpPr txBox="1"/>
          <p:nvPr/>
        </p:nvSpPr>
        <p:spPr>
          <a:xfrm>
            <a:off x="6996324" y="2047219"/>
            <a:ext cx="405267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可能导致心脏输出量减少，影响全身器官灌注，严重时甚至导致心力衰竭、休克等。</a:t>
            </a:r>
          </a:p>
        </p:txBody>
      </p:sp>
      <p:sp>
        <p:nvSpPr>
          <p:cNvPr id="13" name="TextBox 13"/>
          <p:cNvSpPr txBox="1"/>
          <p:nvPr/>
        </p:nvSpPr>
        <p:spPr>
          <a:xfrm>
            <a:off x="8129334" y="3502152"/>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心动过缓的原因</a:t>
            </a:r>
          </a:p>
        </p:txBody>
      </p:sp>
      <p:sp>
        <p:nvSpPr>
          <p:cNvPr id="14" name="TextBox 14"/>
          <p:cNvSpPr txBox="1"/>
          <p:nvPr/>
        </p:nvSpPr>
        <p:spPr>
          <a:xfrm>
            <a:off x="8141526" y="4429391"/>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包括先天性心脏传导系统异常、心肌炎、电解质紊乱等。</a:t>
            </a:r>
          </a:p>
        </p:txBody>
      </p:sp>
      <p:cxnSp>
        <p:nvCxnSpPr>
          <p:cNvPr id="15" name="Connector 15"/>
          <p:cNvCxnSpPr/>
          <p:nvPr/>
        </p:nvCxnSpPr>
        <p:spPr>
          <a:xfrm>
            <a:off x="7345623" y="5627624"/>
            <a:ext cx="4107349"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6" name="AutoShape 16"/>
          <p:cNvSpPr/>
          <p:nvPr/>
        </p:nvSpPr>
        <p:spPr>
          <a:xfrm>
            <a:off x="11424524" y="5559891"/>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7" name="Connector 17"/>
          <p:cNvCxnSpPr/>
          <p:nvPr/>
        </p:nvCxnSpPr>
        <p:spPr>
          <a:xfrm>
            <a:off x="904945" y="4589949"/>
            <a:ext cx="3793067"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8" name="AutoShape 18"/>
          <p:cNvSpPr/>
          <p:nvPr/>
        </p:nvSpPr>
        <p:spPr>
          <a:xfrm>
            <a:off x="904945" y="4510024"/>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TextBox 19"/>
          <p:cNvSpPr txBox="1"/>
          <p:nvPr/>
        </p:nvSpPr>
        <p:spPr>
          <a:xfrm>
            <a:off x="869006" y="2296376"/>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新生儿心动过缓定义</a:t>
            </a:r>
          </a:p>
        </p:txBody>
      </p:sp>
      <p:sp>
        <p:nvSpPr>
          <p:cNvPr id="20" name="TextBox 20"/>
          <p:cNvSpPr txBox="1"/>
          <p:nvPr/>
        </p:nvSpPr>
        <p:spPr>
          <a:xfrm>
            <a:off x="869006" y="3223615"/>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新生儿心率持续低于正常范围，通常为每分钟心率少于100次。</a:t>
            </a:r>
          </a:p>
        </p:txBody>
      </p:sp>
      <p:sp>
        <p:nvSpPr>
          <p:cNvPr id="21" name="Freeform 21"/>
          <p:cNvSpPr/>
          <p:nvPr/>
        </p:nvSpPr>
        <p:spPr>
          <a:xfrm>
            <a:off x="5786411" y="3999944"/>
            <a:ext cx="661803" cy="661803"/>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新生儿心动过缓现状及影响</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5659243" y="3119345"/>
            <a:ext cx="5783287" cy="1160526"/>
            <a:chOff x="5659243" y="3119345"/>
            <a:chExt cx="5783287" cy="1160526"/>
          </a:xfrm>
        </p:grpSpPr>
        <p:sp>
          <p:nvSpPr>
            <p:cNvPr id="3" name="TextBox 3"/>
            <p:cNvSpPr txBox="1"/>
            <p:nvPr/>
          </p:nvSpPr>
          <p:spPr>
            <a:xfrm>
              <a:off x="5659243" y="3119345"/>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胺碘酮在新生儿中的应用</a:t>
              </a:r>
            </a:p>
          </p:txBody>
        </p:sp>
        <p:sp>
          <p:nvSpPr>
            <p:cNvPr id="4" name="TextBox 4"/>
            <p:cNvSpPr txBox="1"/>
            <p:nvPr/>
          </p:nvSpPr>
          <p:spPr>
            <a:xfrm>
              <a:off x="5659243" y="3577688"/>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由于新生儿心脏电生理发育不成熟，胺碘酮在新生儿中的应用需谨慎评估风险和收益。</a:t>
              </a:r>
            </a:p>
          </p:txBody>
        </p:sp>
      </p:grpSp>
      <p:grpSp>
        <p:nvGrpSpPr>
          <p:cNvPr id="5" name="Group 5"/>
          <p:cNvGrpSpPr/>
          <p:nvPr/>
        </p:nvGrpSpPr>
        <p:grpSpPr>
          <a:xfrm>
            <a:off x="5659243" y="4772000"/>
            <a:ext cx="5783287" cy="1160526"/>
            <a:chOff x="5659243" y="4772000"/>
            <a:chExt cx="5783287" cy="1160526"/>
          </a:xfrm>
        </p:grpSpPr>
        <p:sp>
          <p:nvSpPr>
            <p:cNvPr id="6" name="TextBox 6"/>
            <p:cNvSpPr txBox="1"/>
            <p:nvPr/>
          </p:nvSpPr>
          <p:spPr>
            <a:xfrm>
              <a:off x="5659243" y="477200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胺碘酮的副作用</a:t>
              </a:r>
            </a:p>
          </p:txBody>
        </p:sp>
        <p:sp>
          <p:nvSpPr>
            <p:cNvPr id="7" name="TextBox 7"/>
            <p:cNvSpPr txBox="1"/>
            <p:nvPr/>
          </p:nvSpPr>
          <p:spPr>
            <a:xfrm>
              <a:off x="5659243" y="5230343"/>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可能导致甲状腺功能异常、肝功能损害、肺部炎症等。</a:t>
              </a:r>
            </a:p>
          </p:txBody>
        </p:sp>
      </p:grpSp>
      <p:sp>
        <p:nvSpPr>
          <p:cNvPr id="8" name="AutoShape 8"/>
          <p:cNvSpPr/>
          <p:nvPr/>
        </p:nvSpPr>
        <p:spPr>
          <a:xfrm>
            <a:off x="4482093" y="4861535"/>
            <a:ext cx="810236" cy="810236"/>
          </a:xfrm>
          <a:prstGeom prst="ellipse">
            <a:avLst/>
          </a:pr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5659243" y="1470704"/>
            <a:ext cx="5783287" cy="1160526"/>
            <a:chOff x="5659243" y="1470704"/>
            <a:chExt cx="5783287" cy="1160526"/>
          </a:xfrm>
        </p:grpSpPr>
        <p:sp>
          <p:nvSpPr>
            <p:cNvPr id="10" name="TextBox 10"/>
            <p:cNvSpPr txBox="1"/>
            <p:nvPr/>
          </p:nvSpPr>
          <p:spPr>
            <a:xfrm>
              <a:off x="5659243" y="14707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胺碘酮的药理作用</a:t>
              </a:r>
            </a:p>
          </p:txBody>
        </p:sp>
        <p:sp>
          <p:nvSpPr>
            <p:cNvPr id="11" name="TextBox 11"/>
            <p:cNvSpPr txBox="1"/>
            <p:nvPr/>
          </p:nvSpPr>
          <p:spPr>
            <a:xfrm>
              <a:off x="5659243" y="19290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胺碘酮是一种广谱抗心律失常药物，能够延长心肌细胞动作电位时程和有效不应期，减少异位节律点的自律性。</a:t>
              </a:r>
            </a:p>
          </p:txBody>
        </p:sp>
      </p:grpSp>
      <p:sp>
        <p:nvSpPr>
          <p:cNvPr id="12" name="Freeform 12"/>
          <p:cNvSpPr/>
          <p:nvPr/>
        </p:nvSpPr>
        <p:spPr>
          <a:xfrm>
            <a:off x="4610240" y="4989683"/>
            <a:ext cx="553940" cy="553940"/>
          </a:xfrm>
          <a:custGeom>
            <a:rect l="l" t="t" r="r" b="b"/>
            <a:pathLst>
              <a:path w="304800" h="304800">
                <a:moveTo>
                  <a:pt x="190033" y="152400"/>
                </a:moveTo>
                <a:cubicBezTo>
                  <a:pt x="190033" y="90992"/>
                  <a:pt x="221771" y="56493"/>
                  <a:pt x="221771" y="56493"/>
                </a:cubicBezTo>
                <a:cubicBezTo>
                  <a:pt x="221771" y="56493"/>
                  <a:pt x="193758" y="33766"/>
                  <a:pt x="151924" y="33766"/>
                </a:cubicBezTo>
                <a:cubicBezTo>
                  <a:pt x="110090" y="33766"/>
                  <a:pt x="82067" y="56512"/>
                  <a:pt x="82067" y="56512"/>
                </a:cubicBezTo>
                <a:cubicBezTo>
                  <a:pt x="82067" y="56512"/>
                  <a:pt x="114376" y="82753"/>
                  <a:pt x="114376" y="152400"/>
                </a:cubicBezTo>
                <a:cubicBezTo>
                  <a:pt x="114376" y="219608"/>
                  <a:pt x="81858" y="248145"/>
                  <a:pt x="81858" y="248145"/>
                </a:cubicBezTo>
                <a:cubicBezTo>
                  <a:pt x="81858" y="248145"/>
                  <a:pt x="115662" y="271034"/>
                  <a:pt x="151924" y="271034"/>
                </a:cubicBezTo>
                <a:cubicBezTo>
                  <a:pt x="189043" y="271034"/>
                  <a:pt x="221799" y="248269"/>
                  <a:pt x="221799" y="248269"/>
                </a:cubicBezTo>
                <a:cubicBezTo>
                  <a:pt x="221799" y="248269"/>
                  <a:pt x="190033" y="218503"/>
                  <a:pt x="190033" y="152400"/>
                </a:cubicBezTo>
                <a:close/>
                <a:moveTo>
                  <a:pt x="74095" y="62789"/>
                </a:moveTo>
                <a:cubicBezTo>
                  <a:pt x="74095" y="62789"/>
                  <a:pt x="34633" y="86839"/>
                  <a:pt x="34633" y="152800"/>
                </a:cubicBezTo>
                <a:cubicBezTo>
                  <a:pt x="34633" y="218751"/>
                  <a:pt x="74533" y="240335"/>
                  <a:pt x="74533" y="240335"/>
                </a:cubicBezTo>
                <a:cubicBezTo>
                  <a:pt x="74533" y="240335"/>
                  <a:pt x="103613" y="218742"/>
                  <a:pt x="103613" y="152800"/>
                </a:cubicBezTo>
                <a:cubicBezTo>
                  <a:pt x="103613" y="86839"/>
                  <a:pt x="74095" y="62789"/>
                  <a:pt x="74095" y="62789"/>
                </a:cubicBezTo>
                <a:close/>
                <a:moveTo>
                  <a:pt x="229753" y="64570"/>
                </a:moveTo>
                <a:cubicBezTo>
                  <a:pt x="229753" y="64570"/>
                  <a:pt x="200244" y="86839"/>
                  <a:pt x="200244" y="152800"/>
                </a:cubicBezTo>
                <a:cubicBezTo>
                  <a:pt x="200244" y="218751"/>
                  <a:pt x="229305" y="240335"/>
                  <a:pt x="229305" y="240335"/>
                </a:cubicBezTo>
                <a:cubicBezTo>
                  <a:pt x="229305" y="240335"/>
                  <a:pt x="270158" y="218742"/>
                  <a:pt x="270158" y="152800"/>
                </a:cubicBezTo>
                <a:cubicBezTo>
                  <a:pt x="270158" y="86839"/>
                  <a:pt x="229753" y="64570"/>
                  <a:pt x="229753" y="6457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482093" y="3221072"/>
            <a:ext cx="810236" cy="8102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482093" y="1560135"/>
            <a:ext cx="810236" cy="8102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666510" y="1762961"/>
            <a:ext cx="405314" cy="405314"/>
          </a:xfrm>
          <a:custGeom>
            <a:rect l="l" t="t" r="r" b="b"/>
            <a:pathLst>
              <a:path w="304800" h="304800">
                <a:moveTo>
                  <a:pt x="173841" y="122930"/>
                </a:moveTo>
                <a:cubicBezTo>
                  <a:pt x="179718" y="102937"/>
                  <a:pt x="177232" y="81020"/>
                  <a:pt x="166392" y="62665"/>
                </a:cubicBezTo>
                <a:cubicBezTo>
                  <a:pt x="166630" y="62998"/>
                  <a:pt x="62770" y="167697"/>
                  <a:pt x="62027" y="167040"/>
                </a:cubicBezTo>
                <a:cubicBezTo>
                  <a:pt x="80077" y="177698"/>
                  <a:pt x="101994" y="180699"/>
                  <a:pt x="121720" y="175193"/>
                </a:cubicBezTo>
                <a:cubicBezTo>
                  <a:pt x="121577" y="174689"/>
                  <a:pt x="173422" y="122853"/>
                  <a:pt x="173841" y="122930"/>
                </a:cubicBezTo>
                <a:close/>
                <a:moveTo>
                  <a:pt x="155315" y="45968"/>
                </a:moveTo>
                <a:cubicBezTo>
                  <a:pt x="141322" y="32175"/>
                  <a:pt x="121301" y="22822"/>
                  <a:pt x="100127" y="22822"/>
                </a:cubicBezTo>
                <a:cubicBezTo>
                  <a:pt x="57331" y="22822"/>
                  <a:pt x="22631" y="57607"/>
                  <a:pt x="22631" y="100508"/>
                </a:cubicBezTo>
                <a:cubicBezTo>
                  <a:pt x="22631" y="121444"/>
                  <a:pt x="32156" y="141713"/>
                  <a:pt x="45587" y="155686"/>
                </a:cubicBezTo>
                <a:cubicBezTo>
                  <a:pt x="45615" y="155686"/>
                  <a:pt x="154657" y="46863"/>
                  <a:pt x="155315" y="45968"/>
                </a:cubicBezTo>
                <a:close/>
                <a:moveTo>
                  <a:pt x="264909" y="252089"/>
                </a:moveTo>
                <a:cubicBezTo>
                  <a:pt x="264909" y="252089"/>
                  <a:pt x="267443" y="230200"/>
                  <a:pt x="261128" y="223885"/>
                </a:cubicBezTo>
                <a:cubicBezTo>
                  <a:pt x="260709" y="223466"/>
                  <a:pt x="188300" y="135065"/>
                  <a:pt x="188300" y="135065"/>
                </a:cubicBezTo>
                <a:lnTo>
                  <a:pt x="134417" y="188947"/>
                </a:lnTo>
                <a:lnTo>
                  <a:pt x="222818" y="262185"/>
                </a:lnTo>
                <a:cubicBezTo>
                  <a:pt x="228714" y="268919"/>
                  <a:pt x="251441" y="265557"/>
                  <a:pt x="251441" y="265557"/>
                </a:cubicBezTo>
                <a:lnTo>
                  <a:pt x="269538" y="281978"/>
                </a:lnTo>
                <a:lnTo>
                  <a:pt x="282169" y="269348"/>
                </a:lnTo>
                <a:lnTo>
                  <a:pt x="264909" y="25208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4678702" y="3406734"/>
            <a:ext cx="424244" cy="424244"/>
          </a:xfrm>
          <a:custGeom>
            <a:rect l="l" t="t" r="r" b="b"/>
            <a:pathLst>
              <a:path w="304800" h="304800">
                <a:moveTo>
                  <a:pt x="167640" y="106680"/>
                </a:moveTo>
                <a:lnTo>
                  <a:pt x="189586" y="139598"/>
                </a:lnTo>
                <a:cubicBezTo>
                  <a:pt x="194310" y="146761"/>
                  <a:pt x="204978" y="152400"/>
                  <a:pt x="213512" y="152400"/>
                </a:cubicBezTo>
                <a:lnTo>
                  <a:pt x="259080" y="152400"/>
                </a:lnTo>
                <a:lnTo>
                  <a:pt x="259080" y="121920"/>
                </a:lnTo>
                <a:lnTo>
                  <a:pt x="213360" y="121920"/>
                </a:lnTo>
                <a:lnTo>
                  <a:pt x="191414" y="89002"/>
                </a:lnTo>
                <a:cubicBezTo>
                  <a:pt x="185452" y="80686"/>
                  <a:pt x="178394" y="73628"/>
                  <a:pt x="170345" y="67847"/>
                </a:cubicBezTo>
                <a:lnTo>
                  <a:pt x="170069" y="67666"/>
                </a:lnTo>
                <a:lnTo>
                  <a:pt x="149952" y="54254"/>
                </a:lnTo>
                <a:cubicBezTo>
                  <a:pt x="146104" y="51911"/>
                  <a:pt x="141446" y="50521"/>
                  <a:pt x="136465" y="50521"/>
                </a:cubicBezTo>
                <a:cubicBezTo>
                  <a:pt x="131912" y="50521"/>
                  <a:pt x="127635" y="51683"/>
                  <a:pt x="123911" y="53721"/>
                </a:cubicBezTo>
                <a:lnTo>
                  <a:pt x="124044" y="53654"/>
                </a:lnTo>
                <a:lnTo>
                  <a:pt x="60950" y="91450"/>
                </a:lnTo>
                <a:lnTo>
                  <a:pt x="60950" y="167650"/>
                </a:lnTo>
                <a:lnTo>
                  <a:pt x="91430" y="167650"/>
                </a:lnTo>
                <a:lnTo>
                  <a:pt x="91430" y="106690"/>
                </a:lnTo>
                <a:lnTo>
                  <a:pt x="121910" y="91450"/>
                </a:lnTo>
                <a:lnTo>
                  <a:pt x="76190" y="304810"/>
                </a:lnTo>
                <a:lnTo>
                  <a:pt x="106670" y="304810"/>
                </a:lnTo>
                <a:lnTo>
                  <a:pt x="142484" y="188224"/>
                </a:lnTo>
                <a:lnTo>
                  <a:pt x="167630" y="213370"/>
                </a:lnTo>
                <a:lnTo>
                  <a:pt x="167630" y="304810"/>
                </a:lnTo>
                <a:lnTo>
                  <a:pt x="198110" y="304810"/>
                </a:lnTo>
                <a:lnTo>
                  <a:pt x="198110" y="182890"/>
                </a:lnTo>
                <a:lnTo>
                  <a:pt x="156962" y="141742"/>
                </a:lnTo>
                <a:lnTo>
                  <a:pt x="167630" y="106690"/>
                </a:lnTo>
                <a:close/>
                <a:moveTo>
                  <a:pt x="182880" y="60960"/>
                </a:moveTo>
                <a:cubicBezTo>
                  <a:pt x="199711" y="60960"/>
                  <a:pt x="213360" y="47311"/>
                  <a:pt x="213360" y="30480"/>
                </a:cubicBezTo>
                <a:cubicBezTo>
                  <a:pt x="213360" y="13649"/>
                  <a:pt x="199711" y="0"/>
                  <a:pt x="182880" y="0"/>
                </a:cubicBezTo>
                <a:lnTo>
                  <a:pt x="182880" y="0"/>
                </a:lnTo>
                <a:cubicBezTo>
                  <a:pt x="166049" y="0"/>
                  <a:pt x="152400" y="13649"/>
                  <a:pt x="152400" y="30480"/>
                </a:cubicBezTo>
                <a:cubicBezTo>
                  <a:pt x="152400" y="47311"/>
                  <a:pt x="166049" y="60960"/>
                  <a:pt x="182880" y="60960"/>
                </a:cubicBezTo>
                <a:lnTo>
                  <a:pt x="182880" y="609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970539" y="2236546"/>
            <a:ext cx="2648574" cy="2933980"/>
          </a:xfrm>
          <a:custGeom>
            <a:rect l="l" t="t" r="r" b="b"/>
            <a:pathLst>
              <a:path w="1905000" h="1905000">
                <a:moveTo>
                  <a:pt x="0" y="952500"/>
                </a:moveTo>
                <a:lnTo>
                  <a:pt x="476250" y="190500"/>
                </a:lnTo>
                <a:lnTo>
                  <a:pt x="1428750" y="190500"/>
                </a:lnTo>
                <a:lnTo>
                  <a:pt x="1905000" y="952500"/>
                </a:lnTo>
                <a:lnTo>
                  <a:pt x="1428750" y="1714500"/>
                </a:lnTo>
                <a:lnTo>
                  <a:pt x="476250" y="1714500"/>
                </a:lnTo>
                <a:close/>
              </a:path>
            </a:pathLst>
          </a:custGeom>
          <a:solidFill>
            <a:schemeClr val="lt1">
              <a:alpha val="100000"/>
            </a:schemeClr>
          </a:solidFill>
          <a:ln w="7620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18" name="Freeform 18"/>
          <p:cNvSpPr/>
          <p:nvPr/>
        </p:nvSpPr>
        <p:spPr>
          <a:xfrm>
            <a:off x="1655515" y="3001353"/>
            <a:ext cx="1278622" cy="119519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胺碘酮药物特性与作用机制</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103852" y="4838783"/>
            <a:ext cx="10266726" cy="1333500"/>
            <a:chOff x="1103852" y="4838783"/>
            <a:chExt cx="10266726" cy="1333500"/>
          </a:xfrm>
        </p:grpSpPr>
        <p:sp>
          <p:nvSpPr>
            <p:cNvPr id="3" name="AutoShape 3"/>
            <p:cNvSpPr/>
            <p:nvPr/>
          </p:nvSpPr>
          <p:spPr>
            <a:xfrm>
              <a:off x="2377205" y="4838783"/>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rot="10800000">
              <a:off x="1103852" y="4838783"/>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rot="10800000">
              <a:off x="9159730" y="4838783"/>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1031730" y="3081147"/>
            <a:ext cx="10266726" cy="1333500"/>
            <a:chOff x="1031730" y="3081147"/>
            <a:chExt cx="10266726" cy="1333500"/>
          </a:xfrm>
        </p:grpSpPr>
        <p:sp>
          <p:nvSpPr>
            <p:cNvPr id="7" name="AutoShape 7"/>
            <p:cNvSpPr/>
            <p:nvPr/>
          </p:nvSpPr>
          <p:spPr>
            <a:xfrm>
              <a:off x="2305083" y="3081147"/>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10800000">
              <a:off x="1031730" y="3081147"/>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rot="10800000">
              <a:off x="9087608" y="3081147"/>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1103852" y="1348302"/>
            <a:ext cx="10266726" cy="1333500"/>
            <a:chOff x="1103852" y="1348302"/>
            <a:chExt cx="10266726" cy="1333500"/>
          </a:xfrm>
        </p:grpSpPr>
        <p:sp>
          <p:nvSpPr>
            <p:cNvPr id="11" name="AutoShape 11"/>
            <p:cNvSpPr/>
            <p:nvPr/>
          </p:nvSpPr>
          <p:spPr>
            <a:xfrm>
              <a:off x="2377205" y="1348302"/>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rot="10800000">
              <a:off x="1103852" y="1348302"/>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rot="10800000">
              <a:off x="9159730" y="1348302"/>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 name="Group 14"/>
          <p:cNvGrpSpPr/>
          <p:nvPr/>
        </p:nvGrpSpPr>
        <p:grpSpPr>
          <a:xfrm>
            <a:off x="9997333" y="3400044"/>
            <a:ext cx="685705" cy="695706"/>
            <a:chOff x="9997333" y="3400044"/>
            <a:chExt cx="685705" cy="695706"/>
          </a:xfrm>
        </p:grpSpPr>
        <p:sp>
          <p:nvSpPr>
            <p:cNvPr id="15" name="Freeform 15"/>
            <p:cNvSpPr/>
            <p:nvPr/>
          </p:nvSpPr>
          <p:spPr>
            <a:xfrm>
              <a:off x="10034290" y="3847243"/>
              <a:ext cx="87725" cy="163068"/>
            </a:xfrm>
            <a:custGeom>
              <a:rect l="l" t="t"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10177260" y="3757422"/>
              <a:ext cx="87725" cy="252984"/>
            </a:xfrm>
            <a:custGeom>
              <a:rect l="l" t="t"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10320231" y="3757422"/>
              <a:ext cx="87725" cy="252984"/>
            </a:xfrm>
            <a:custGeom>
              <a:rect l="l" t="t"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10459962" y="3670840"/>
              <a:ext cx="94202" cy="342805"/>
            </a:xfrm>
            <a:custGeom>
              <a:rect l="l" t="t" r="r" b="b"/>
              <a:pathLst>
                <a:path w="125"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10011525" y="3517678"/>
              <a:ext cx="536162" cy="342805"/>
            </a:xfrm>
            <a:custGeom>
              <a:rect l="l" t="t"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9997333" y="3400044"/>
              <a:ext cx="685705" cy="695706"/>
            </a:xfrm>
            <a:custGeom>
              <a:rect l="l" t="t"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1" name="Freeform 21"/>
          <p:cNvSpPr/>
          <p:nvPr/>
        </p:nvSpPr>
        <p:spPr>
          <a:xfrm>
            <a:off x="1935480" y="1646434"/>
            <a:ext cx="719895" cy="555403"/>
          </a:xfrm>
          <a:custGeom>
            <a:rect l="l" t="t" r="r" b="b"/>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1975414" y="5261363"/>
            <a:ext cx="613870" cy="61387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研究目的与意义</a:t>
              </a:r>
            </a:p>
          </p:txBody>
        </p:sp>
      </p:grpSp>
      <p:sp>
        <p:nvSpPr>
          <p:cNvPr id="45" name="TextBox 45"/>
          <p:cNvSpPr txBox="1"/>
          <p:nvPr/>
        </p:nvSpPr>
        <p:spPr>
          <a:xfrm>
            <a:off x="3314700" y="5303594"/>
            <a:ext cx="7382690" cy="863070"/>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6000"/>
              </a:lnSpc>
            </a:pPr>
            <a:r>
              <a:rPr lang="en-US" sz="1500">
                <a:solidFill>
                  <a:srgbClr val="000000">
                    <a:alpha val="100000"/>
                  </a:srgbClr>
                </a:solidFill>
                <a:latin typeface="Microsoft Yahei"/>
                <a:ea typeface="Microsoft Yahei"/>
                <a:cs typeface="Microsoft Yahei"/>
              </a:rPr>
              <a:t>目前针对新生儿心动过缓的治疗手段有限，本研究有望为新生儿心动过缓的治疗提供新的有效药物选择。</a:t>
            </a:r>
          </a:p>
        </p:txBody>
      </p:sp>
      <p:sp>
        <p:nvSpPr>
          <p:cNvPr id="46" name="TextBox 46"/>
          <p:cNvSpPr txBox="1"/>
          <p:nvPr/>
        </p:nvSpPr>
        <p:spPr>
          <a:xfrm>
            <a:off x="3314700" y="4838783"/>
            <a:ext cx="7382690" cy="490334"/>
          </a:xfrm>
          <a:prstGeom prst="rect">
            <a:avLst/>
          </a:prstGeom>
        </p:spPr>
        <p:txBody>
          <a:bodyPr vert="horz" wrap="square" lIns="66008" tIns="33052" rIns="66008" bIns="33052" rtlCol="0" anchor="b"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为新生儿心动过缓的治疗提供新的选择</a:t>
            </a:r>
          </a:p>
        </p:txBody>
      </p:sp>
      <p:sp>
        <p:nvSpPr>
          <p:cNvPr id="47" name="TextBox 47"/>
          <p:cNvSpPr txBox="1"/>
          <p:nvPr/>
        </p:nvSpPr>
        <p:spPr>
          <a:xfrm>
            <a:off x="3456760" y="1771107"/>
            <a:ext cx="7382690" cy="863070"/>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6000"/>
              </a:lnSpc>
            </a:pPr>
            <a:r>
              <a:rPr lang="en-US" sz="1500">
                <a:solidFill>
                  <a:srgbClr val="000000">
                    <a:alpha val="100000"/>
                  </a:srgbClr>
                </a:solidFill>
                <a:latin typeface="Microsoft Yahei"/>
                <a:ea typeface="Microsoft Yahei"/>
                <a:cs typeface="Microsoft Yahei"/>
              </a:rPr>
              <a:t>通过临床研究，观察胺碘酮对新生儿心动过缓的治疗效果，为临床用药提供依据。</a:t>
            </a:r>
          </a:p>
        </p:txBody>
      </p:sp>
      <p:sp>
        <p:nvSpPr>
          <p:cNvPr id="48" name="TextBox 48"/>
          <p:cNvSpPr txBox="1"/>
          <p:nvPr/>
        </p:nvSpPr>
        <p:spPr>
          <a:xfrm>
            <a:off x="3456760" y="1395927"/>
            <a:ext cx="7293402" cy="490334"/>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评估胺碘酮对新生儿心动过缓的治疗效果</a:t>
            </a:r>
          </a:p>
        </p:txBody>
      </p:sp>
      <p:sp>
        <p:nvSpPr>
          <p:cNvPr id="49" name="TextBox 49"/>
          <p:cNvSpPr txBox="1"/>
          <p:nvPr/>
        </p:nvSpPr>
        <p:spPr>
          <a:xfrm>
            <a:off x="1704918" y="3545958"/>
            <a:ext cx="7382690" cy="863070"/>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6000"/>
              </a:lnSpc>
            </a:pPr>
            <a:r>
              <a:rPr lang="en-US" sz="1500">
                <a:solidFill>
                  <a:srgbClr val="000000">
                    <a:alpha val="100000"/>
                  </a:srgbClr>
                </a:solidFill>
                <a:latin typeface="Microsoft Yahei"/>
                <a:ea typeface="Microsoft Yahei"/>
                <a:cs typeface="Microsoft Yahei"/>
              </a:rPr>
              <a:t>针对新生儿的特殊生理特点，探索胺碘酮在新生儿中的最佳用药剂量和方案，提高用药安全性。</a:t>
            </a:r>
          </a:p>
        </p:txBody>
      </p:sp>
      <p:sp>
        <p:nvSpPr>
          <p:cNvPr id="50" name="TextBox 50"/>
          <p:cNvSpPr txBox="1"/>
          <p:nvPr/>
        </p:nvSpPr>
        <p:spPr>
          <a:xfrm>
            <a:off x="1704918" y="3081147"/>
            <a:ext cx="7382690" cy="490334"/>
          </a:xfrm>
          <a:prstGeom prst="rect">
            <a:avLst/>
          </a:prstGeom>
        </p:spPr>
        <p:txBody>
          <a:bodyPr vert="horz" wrap="square" lIns="66008" tIns="33052" rIns="66008" bIns="33052" rtlCol="0" anchor="b"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探索胺碘酮在新生儿中的安全用药剂量和方案</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43534" y="1338101"/>
            <a:ext cx="3333658" cy="4817902"/>
          </a:xfrm>
          <a:prstGeom prst="rect">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43534" y="1338101"/>
            <a:ext cx="3333658" cy="1268015"/>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938867" y="1440614"/>
            <a:ext cx="2995145" cy="104851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国内研究现状</a:t>
            </a:r>
          </a:p>
        </p:txBody>
      </p:sp>
      <p:sp>
        <p:nvSpPr>
          <p:cNvPr id="5" name="TextBox 5"/>
          <p:cNvSpPr txBox="1"/>
          <p:nvPr/>
        </p:nvSpPr>
        <p:spPr>
          <a:xfrm>
            <a:off x="912791" y="2963397"/>
            <a:ext cx="2995145"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国内针对胺碘酮治疗新生儿心动过缓的研究较少，且样本量较小，缺乏大规模、多中心的临床研究。</a:t>
            </a:r>
          </a:p>
        </p:txBody>
      </p:sp>
      <p:sp>
        <p:nvSpPr>
          <p:cNvPr id="6" name="AutoShape 6"/>
          <p:cNvSpPr/>
          <p:nvPr/>
        </p:nvSpPr>
        <p:spPr>
          <a:xfrm>
            <a:off x="4429171" y="1338101"/>
            <a:ext cx="3333658" cy="4817902"/>
          </a:xfrm>
          <a:prstGeom prst="rect">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4429171" y="1338101"/>
            <a:ext cx="3333658" cy="1268015"/>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4624504" y="1440614"/>
            <a:ext cx="2995145" cy="104851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国外研究现状</a:t>
            </a:r>
          </a:p>
        </p:txBody>
      </p:sp>
      <p:sp>
        <p:nvSpPr>
          <p:cNvPr id="9" name="TextBox 9"/>
          <p:cNvSpPr txBox="1"/>
          <p:nvPr/>
        </p:nvSpPr>
        <p:spPr>
          <a:xfrm>
            <a:off x="4624504" y="2963397"/>
            <a:ext cx="2995145"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国外针对胺碘酮治疗新生儿心动过缓的研究相对较多，但结论存在争议，部分研究认为胺碘酮可以有效改善新生儿心动过缓症状，但也有研究指出其潜在的副作用风险。</a:t>
            </a:r>
          </a:p>
        </p:txBody>
      </p:sp>
      <p:sp>
        <p:nvSpPr>
          <p:cNvPr id="10" name="AutoShape 10"/>
          <p:cNvSpPr/>
          <p:nvPr/>
        </p:nvSpPr>
        <p:spPr>
          <a:xfrm>
            <a:off x="8118788" y="1338101"/>
            <a:ext cx="3333658" cy="4817902"/>
          </a:xfrm>
          <a:prstGeom prst="rect">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8118788" y="1338101"/>
            <a:ext cx="3333658" cy="1268015"/>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8314120" y="1440614"/>
            <a:ext cx="2995145" cy="104851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发展趋势</a:t>
            </a:r>
          </a:p>
        </p:txBody>
      </p:sp>
      <p:sp>
        <p:nvSpPr>
          <p:cNvPr id="13" name="TextBox 13"/>
          <p:cNvSpPr txBox="1"/>
          <p:nvPr/>
        </p:nvSpPr>
        <p:spPr>
          <a:xfrm>
            <a:off x="8314120" y="2963397"/>
            <a:ext cx="2995145"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未来针对胺碘酮治疗新生儿心动过缓的研究将更加注重用药安全性和有效性的平衡，同时探索更加个性化的用药方案。此外，随着基因测序等技术的发展，未来有望从基因层面预测新生儿对胺碘酮的敏感性和耐受性，为临床用药提供更加精准的指导。</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国内外研究现状及发展趋势</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303421" y="3671349"/>
            <a:ext cx="718185"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303421" y="4038634"/>
            <a:ext cx="743585"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303421" y="2549736"/>
            <a:ext cx="4145173" cy="823690"/>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4950" b="1">
                <a:solidFill>
                  <a:schemeClr val="accent3">
                    <a:alpha val="100000"/>
                  </a:schemeClr>
                </a:solidFill>
                <a:latin typeface="Microsoft Yahei"/>
                <a:ea typeface="Microsoft Yahei"/>
                <a:cs typeface="Microsoft Yahei"/>
              </a:rPr>
              <a:t>02</a:t>
            </a:r>
          </a:p>
        </p:txBody>
      </p:sp>
      <p:sp>
        <p:nvSpPr>
          <p:cNvPr id="5" name="TextBox 5"/>
          <p:cNvSpPr txBox="1"/>
          <p:nvPr/>
        </p:nvSpPr>
        <p:spPr>
          <a:xfrm>
            <a:off x="1303421" y="3463324"/>
            <a:ext cx="9764382" cy="701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rgbClr val="000000">
                    <a:alpha val="100000"/>
                  </a:srgbClr>
                </a:solidFill>
                <a:latin typeface="Microsoft Yahei"/>
                <a:ea typeface="Microsoft Yahei"/>
                <a:cs typeface="Microsoft Yahei"/>
              </a:rPr>
              <a:t>研究方法与材料</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948881" y="2203706"/>
            <a:ext cx="1313497" cy="2082451"/>
          </a:xfrm>
          <a:custGeom>
            <a:rect l="l" t="t" r="r" b="b"/>
            <a:pathLst>
              <a:path w="81" h="128">
                <a:moveTo>
                  <a:pt x="3" y="103"/>
                </a:moveTo>
                <a:cubicBezTo>
                  <a:pt x="10" y="118"/>
                  <a:pt x="24" y="128"/>
                  <a:pt x="41" y="128"/>
                </a:cubicBezTo>
                <a:cubicBezTo>
                  <a:pt x="57" y="128"/>
                  <a:pt x="70" y="118"/>
                  <a:pt x="78" y="104"/>
                </a:cubicBezTo>
                <a:cubicBezTo>
                  <a:pt x="81" y="98"/>
                  <a:pt x="81" y="95"/>
                  <a:pt x="79" y="89"/>
                </a:cubicBezTo>
                <a:cubicBezTo>
                  <a:pt x="46" y="4"/>
                  <a:pt x="46" y="4"/>
                  <a:pt x="46" y="4"/>
                </a:cubicBezTo>
                <a:cubicBezTo>
                  <a:pt x="46" y="2"/>
                  <a:pt x="45" y="1"/>
                  <a:pt x="43" y="0"/>
                </a:cubicBezTo>
                <a:cubicBezTo>
                  <a:pt x="41" y="0"/>
                  <a:pt x="38" y="1"/>
                  <a:pt x="37" y="3"/>
                </a:cubicBezTo>
                <a:cubicBezTo>
                  <a:pt x="37" y="3"/>
                  <a:pt x="37" y="3"/>
                  <a:pt x="37" y="3"/>
                </a:cubicBezTo>
                <a:cubicBezTo>
                  <a:pt x="25" y="37"/>
                  <a:pt x="14" y="56"/>
                  <a:pt x="2" y="89"/>
                </a:cubicBezTo>
                <a:cubicBezTo>
                  <a:pt x="0" y="95"/>
                  <a:pt x="0" y="98"/>
                  <a:pt x="3" y="103"/>
                </a:cubicBezTo>
                <a:close/>
                <a:moveTo>
                  <a:pt x="10" y="96"/>
                </a:moveTo>
                <a:cubicBezTo>
                  <a:pt x="41" y="20"/>
                  <a:pt x="41" y="20"/>
                  <a:pt x="41" y="20"/>
                </a:cubicBezTo>
                <a:cubicBezTo>
                  <a:pt x="71" y="96"/>
                  <a:pt x="71" y="96"/>
                  <a:pt x="71" y="96"/>
                </a:cubicBezTo>
                <a:lnTo>
                  <a:pt x="10" y="9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4058508" y="2203706"/>
            <a:ext cx="1313497" cy="2082451"/>
          </a:xfrm>
          <a:custGeom>
            <a:rect l="l" t="t" r="r" b="b"/>
            <a:pathLst>
              <a:path w="81" h="128">
                <a:moveTo>
                  <a:pt x="3" y="103"/>
                </a:moveTo>
                <a:cubicBezTo>
                  <a:pt x="11" y="118"/>
                  <a:pt x="24" y="128"/>
                  <a:pt x="41" y="128"/>
                </a:cubicBezTo>
                <a:cubicBezTo>
                  <a:pt x="57" y="128"/>
                  <a:pt x="71" y="118"/>
                  <a:pt x="78" y="104"/>
                </a:cubicBezTo>
                <a:cubicBezTo>
                  <a:pt x="81" y="98"/>
                  <a:pt x="81" y="95"/>
                  <a:pt x="79" y="89"/>
                </a:cubicBezTo>
                <a:cubicBezTo>
                  <a:pt x="47" y="4"/>
                  <a:pt x="47" y="4"/>
                  <a:pt x="47" y="4"/>
                </a:cubicBezTo>
                <a:cubicBezTo>
                  <a:pt x="46" y="2"/>
                  <a:pt x="45" y="1"/>
                  <a:pt x="43" y="0"/>
                </a:cubicBezTo>
                <a:cubicBezTo>
                  <a:pt x="41" y="0"/>
                  <a:pt x="38" y="1"/>
                  <a:pt x="37" y="3"/>
                </a:cubicBezTo>
                <a:cubicBezTo>
                  <a:pt x="37" y="3"/>
                  <a:pt x="37" y="3"/>
                  <a:pt x="37" y="3"/>
                </a:cubicBezTo>
                <a:cubicBezTo>
                  <a:pt x="26" y="37"/>
                  <a:pt x="14" y="56"/>
                  <a:pt x="2" y="89"/>
                </a:cubicBezTo>
                <a:cubicBezTo>
                  <a:pt x="0" y="95"/>
                  <a:pt x="0" y="98"/>
                  <a:pt x="3" y="103"/>
                </a:cubicBezTo>
                <a:close/>
                <a:moveTo>
                  <a:pt x="10" y="96"/>
                </a:moveTo>
                <a:cubicBezTo>
                  <a:pt x="42" y="20"/>
                  <a:pt x="42" y="20"/>
                  <a:pt x="42" y="20"/>
                </a:cubicBezTo>
                <a:cubicBezTo>
                  <a:pt x="71" y="96"/>
                  <a:pt x="71" y="96"/>
                  <a:pt x="71" y="96"/>
                </a:cubicBezTo>
                <a:lnTo>
                  <a:pt x="10" y="9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1547717" y="2211136"/>
            <a:ext cx="3266694" cy="115729"/>
          </a:xfrm>
          <a:custGeom>
            <a:rect l="l" t="t" r="r" b="b"/>
            <a:pathLst>
              <a:path w="201" h="7">
                <a:moveTo>
                  <a:pt x="3" y="0"/>
                </a:moveTo>
                <a:cubicBezTo>
                  <a:pt x="198" y="0"/>
                  <a:pt x="198" y="0"/>
                  <a:pt x="198" y="0"/>
                </a:cubicBezTo>
                <a:cubicBezTo>
                  <a:pt x="200" y="0"/>
                  <a:pt x="201" y="2"/>
                  <a:pt x="201" y="4"/>
                </a:cubicBezTo>
                <a:cubicBezTo>
                  <a:pt x="201" y="4"/>
                  <a:pt x="201" y="4"/>
                  <a:pt x="201" y="4"/>
                </a:cubicBezTo>
                <a:cubicBezTo>
                  <a:pt x="201" y="6"/>
                  <a:pt x="200" y="7"/>
                  <a:pt x="198" y="7"/>
                </a:cubicBezTo>
                <a:cubicBezTo>
                  <a:pt x="3" y="7"/>
                  <a:pt x="3" y="7"/>
                  <a:pt x="3" y="7"/>
                </a:cubicBezTo>
                <a:cubicBezTo>
                  <a:pt x="1" y="7"/>
                  <a:pt x="0" y="6"/>
                  <a:pt x="0" y="4"/>
                </a:cubicBezTo>
                <a:cubicBezTo>
                  <a:pt x="0" y="4"/>
                  <a:pt x="0" y="4"/>
                  <a:pt x="0" y="4"/>
                </a:cubicBezTo>
                <a:cubicBezTo>
                  <a:pt x="0" y="2"/>
                  <a:pt x="1" y="0"/>
                  <a:pt x="3"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2330387" y="2081786"/>
            <a:ext cx="1701355" cy="3225832"/>
          </a:xfrm>
          <a:custGeom>
            <a:rect l="l" t="t" r="r" b="b"/>
            <a:pathLst>
              <a:path w="105" h="198">
                <a:moveTo>
                  <a:pt x="62" y="176"/>
                </a:moveTo>
                <a:cubicBezTo>
                  <a:pt x="79" y="178"/>
                  <a:pt x="94" y="186"/>
                  <a:pt x="105" y="198"/>
                </a:cubicBezTo>
                <a:cubicBezTo>
                  <a:pt x="0" y="198"/>
                  <a:pt x="0" y="198"/>
                  <a:pt x="0" y="198"/>
                </a:cubicBezTo>
                <a:cubicBezTo>
                  <a:pt x="11" y="186"/>
                  <a:pt x="26" y="178"/>
                  <a:pt x="43" y="176"/>
                </a:cubicBezTo>
                <a:cubicBezTo>
                  <a:pt x="43" y="26"/>
                  <a:pt x="43" y="26"/>
                  <a:pt x="43" y="26"/>
                </a:cubicBezTo>
                <a:cubicBezTo>
                  <a:pt x="40" y="23"/>
                  <a:pt x="38" y="19"/>
                  <a:pt x="38" y="15"/>
                </a:cubicBezTo>
                <a:cubicBezTo>
                  <a:pt x="38" y="7"/>
                  <a:pt x="44" y="0"/>
                  <a:pt x="52" y="0"/>
                </a:cubicBezTo>
                <a:cubicBezTo>
                  <a:pt x="60" y="0"/>
                  <a:pt x="67" y="7"/>
                  <a:pt x="67" y="15"/>
                </a:cubicBezTo>
                <a:cubicBezTo>
                  <a:pt x="67" y="19"/>
                  <a:pt x="65" y="23"/>
                  <a:pt x="62" y="26"/>
                </a:cubicBezTo>
                <a:lnTo>
                  <a:pt x="62" y="17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05582" y="1797228"/>
            <a:ext cx="2709482"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805582" y="4037128"/>
            <a:ext cx="2709482"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6458495" y="1389081"/>
            <a:ext cx="5076825"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1">
                    <a:alpha val="100000"/>
                  </a:schemeClr>
                </a:solidFill>
                <a:latin typeface="Microsoft Yahei"/>
                <a:ea typeface="Microsoft Yahei"/>
                <a:cs typeface="Microsoft Yahei"/>
              </a:rPr>
              <a:t>研究对象</a:t>
            </a:r>
          </a:p>
        </p:txBody>
      </p:sp>
      <p:sp>
        <p:nvSpPr>
          <p:cNvPr id="9" name="TextBox 9"/>
          <p:cNvSpPr txBox="1"/>
          <p:nvPr/>
        </p:nvSpPr>
        <p:spPr>
          <a:xfrm>
            <a:off x="6458495" y="4046529"/>
            <a:ext cx="507682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4">
                    <a:alpha val="100000"/>
                  </a:schemeClr>
                </a:solidFill>
                <a:latin typeface="Microsoft Yahei"/>
                <a:ea typeface="Microsoft Yahei"/>
                <a:cs typeface="Microsoft Yahei"/>
              </a:rPr>
              <a:t>分组方法</a:t>
            </a:r>
          </a:p>
        </p:txBody>
      </p: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研究对象选择与分组</a:t>
              </a:r>
            </a:p>
          </p:txBody>
        </p:sp>
      </p:grpSp>
      <p:sp>
        <p:nvSpPr>
          <p:cNvPr id="32" name="AutoShape 32"/>
          <p:cNvSpPr/>
          <p:nvPr/>
        </p:nvSpPr>
        <p:spPr>
          <a:xfrm>
            <a:off x="6830551" y="2047294"/>
            <a:ext cx="2709482"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30551" y="4287194"/>
            <a:ext cx="2709482"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6458495" y="1716941"/>
            <a:ext cx="5076825" cy="20288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选取心动过缓的新生儿患者作为研究对象，符合相关诊断标准。</a:t>
            </a:r>
          </a:p>
        </p:txBody>
      </p:sp>
      <p:sp>
        <p:nvSpPr>
          <p:cNvPr id="35" name="TextBox 35"/>
          <p:cNvSpPr txBox="1"/>
          <p:nvPr/>
        </p:nvSpPr>
        <p:spPr>
          <a:xfrm>
            <a:off x="6458495" y="4396703"/>
            <a:ext cx="5076825" cy="1990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将患者随机分为实验组和对照组，确保两组患者在年龄、性别、病情等方面具有可比性。</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胺碘酮治疗方案</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根据患者病情和体重等因素，制定个性化的胺碘酮治疗方案，包括药物剂量、给药途径、治疗周期等。</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实施过程</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严格按照治疗方案执行，确保药物使用安全、有效，同时密切观察患者病情变化，及时调整治疗方案。</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胺碘酮治疗方案及实施过程</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疗效评价指标与方法</a:t>
              </a:r>
            </a:p>
          </p:txBody>
        </p:sp>
      </p:grpSp>
      <p:sp>
        <p:nvSpPr>
          <p:cNvPr id="43" name="TextBox 43"/>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疗效评价指标</a:t>
            </a:r>
          </a:p>
        </p:txBody>
      </p:sp>
      <p:sp>
        <p:nvSpPr>
          <p:cNvPr id="44" name="TextBox 44"/>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主要评价患者心率恢复情况、症状改善程度、总有效率等指标。</a:t>
            </a:r>
          </a:p>
        </p:txBody>
      </p:sp>
      <p:sp>
        <p:nvSpPr>
          <p:cNvPr id="45" name="TextBox 45"/>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评价方法</a:t>
            </a:r>
          </a:p>
        </p:txBody>
      </p:sp>
      <p:sp>
        <p:nvSpPr>
          <p:cNvPr id="46" name="TextBox 46"/>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采用心电图监测、临床症状观察等方法进行评价，确保评价结果客观、准确。</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185766" y="1751287"/>
            <a:ext cx="5242663" cy="4234459"/>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63571" y="1751287"/>
            <a:ext cx="5242663" cy="423445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530718" y="2430558"/>
            <a:ext cx="3130564" cy="3130564"/>
          </a:xfrm>
          <a:prstGeom prst="ellipse">
            <a:avLst/>
          </a:prstGeom>
          <a:solidFill>
            <a:srgbClr val="FFFFFF">
              <a:alpha val="5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721546" y="2621386"/>
            <a:ext cx="2748908" cy="2748908"/>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879259" y="2959520"/>
            <a:ext cx="225395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7650" b="1">
                <a:solidFill>
                  <a:srgbClr val="FFFFFF">
                    <a:alpha val="100000"/>
                  </a:srgbClr>
                </a:solidFill>
                <a:latin typeface="Microsoft Yahei"/>
                <a:ea typeface="Microsoft Yahei"/>
                <a:cs typeface="Microsoft Yahei"/>
              </a:rPr>
              <a:t>VS</a:t>
            </a:r>
          </a:p>
        </p:txBody>
      </p:sp>
      <p:cxnSp>
        <p:nvCxnSpPr>
          <p:cNvPr id="7" name="Connector 7"/>
          <p:cNvCxnSpPr/>
          <p:nvPr/>
        </p:nvCxnSpPr>
        <p:spPr>
          <a:xfrm>
            <a:off x="1214515" y="2855191"/>
            <a:ext cx="2856056"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1085072" y="2931894"/>
            <a:ext cx="3263018"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详细记录患者基本信息、治疗方案、疗效评价等数据，确保数据完整、准确。</a:t>
            </a:r>
          </a:p>
        </p:txBody>
      </p:sp>
      <p:sp>
        <p:nvSpPr>
          <p:cNvPr id="9" name="TextBox 9"/>
          <p:cNvSpPr txBox="1"/>
          <p:nvPr/>
        </p:nvSpPr>
        <p:spPr>
          <a:xfrm>
            <a:off x="6389233" y="2064798"/>
            <a:ext cx="4714875"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014" b="1">
                <a:solidFill>
                  <a:schemeClr val="accent1">
                    <a:alpha val="100000"/>
                  </a:schemeClr>
                </a:solidFill>
                <a:latin typeface="Microsoft Yahei"/>
                <a:ea typeface="Microsoft Yahei"/>
                <a:cs typeface="Microsoft Yahei"/>
              </a:rPr>
              <a:t>统计分析方法</a:t>
            </a:r>
          </a:p>
        </p:txBody>
      </p:sp>
      <p:cxnSp>
        <p:nvCxnSpPr>
          <p:cNvPr id="10" name="Connector 10"/>
          <p:cNvCxnSpPr/>
          <p:nvPr/>
        </p:nvCxnSpPr>
        <p:spPr>
          <a:xfrm>
            <a:off x="8117660" y="2855191"/>
            <a:ext cx="2856056" cy="0"/>
          </a:xfrm>
          <a:prstGeom prst="line">
            <a:avLst/>
          </a:prstGeom>
          <a:ln w="9525">
            <a:solidFill>
              <a:schemeClr val="accent1"/>
            </a:solidFill>
            <a:prstDash val="solid"/>
            <a:headEnd type="none"/>
            <a:tailEnd type="oval"/>
          </a:ln>
        </p:spPr>
        <p:style>
          <a:lnRef idx="0">
            <a:schemeClr val="accent1"/>
          </a:lnRef>
          <a:fillRef idx="1">
            <a:schemeClr val="accent1"/>
          </a:fillRef>
          <a:effectRef idx="0">
            <a:schemeClr val="accent1"/>
          </a:effectRef>
          <a:fontRef idx="minor">
            <a:schemeClr val="lt1"/>
          </a:fontRef>
        </p:style>
      </p:cxnSp>
      <p:sp>
        <p:nvSpPr>
          <p:cNvPr id="11" name="TextBox 11"/>
          <p:cNvSpPr txBox="1"/>
          <p:nvPr/>
        </p:nvSpPr>
        <p:spPr>
          <a:xfrm>
            <a:off x="7817683" y="2931894"/>
            <a:ext cx="3286125" cy="2819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lumMod val="50000"/>
                    <a:alpha val="100000"/>
                  </a:schemeClr>
                </a:solidFill>
                <a:latin typeface="Microsoft Yahei"/>
                <a:ea typeface="Microsoft Yahei"/>
                <a:cs typeface="Microsoft Yahei"/>
              </a:rPr>
              <a:t>采用SPSS等统计软件对数据进行分析处理，包括描述性统计、t检验、卡方检验等方法，以探讨胺碘酮对新生儿心动过缓的治疗效果及可能的影响因素。</a:t>
            </a:r>
          </a:p>
        </p:txBody>
      </p:sp>
      <p:sp>
        <p:nvSpPr>
          <p:cNvPr id="12" name="TextBox 12"/>
          <p:cNvSpPr txBox="1"/>
          <p:nvPr/>
        </p:nvSpPr>
        <p:spPr>
          <a:xfrm>
            <a:off x="1085072" y="2064798"/>
            <a:ext cx="4150786"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数据收集</a:t>
            </a:r>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数据收集与统计分析方法</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303421" y="3671349"/>
            <a:ext cx="718185"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303421" y="4038634"/>
            <a:ext cx="743585"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303421" y="2549736"/>
            <a:ext cx="4145173" cy="823690"/>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4950" b="1">
                <a:solidFill>
                  <a:schemeClr val="accent3">
                    <a:alpha val="100000"/>
                  </a:schemeClr>
                </a:solidFill>
                <a:latin typeface="Microsoft Yahei"/>
                <a:ea typeface="Microsoft Yahei"/>
                <a:cs typeface="Microsoft Yahei"/>
              </a:rPr>
              <a:t>03</a:t>
            </a:r>
          </a:p>
        </p:txBody>
      </p:sp>
      <p:sp>
        <p:nvSpPr>
          <p:cNvPr id="5" name="TextBox 5"/>
          <p:cNvSpPr txBox="1"/>
          <p:nvPr/>
        </p:nvSpPr>
        <p:spPr>
          <a:xfrm>
            <a:off x="1303421" y="3463324"/>
            <a:ext cx="9764382" cy="701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rgbClr val="000000">
                    <a:alpha val="100000"/>
                  </a:srgbClr>
                </a:solidFill>
                <a:latin typeface="Microsoft Yahei"/>
                <a:ea typeface="Microsoft Yahei"/>
                <a:cs typeface="Microsoft Yahei"/>
              </a:rPr>
              <a:t>治疗效果分析</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417731" y="2063687"/>
            <a:ext cx="1240346" cy="962406"/>
            <a:chOff x="2417731" y="2063687"/>
            <a:chExt cx="1240346" cy="962406"/>
          </a:xfrm>
        </p:grpSpPr>
        <p:sp>
          <p:nvSpPr>
            <p:cNvPr id="3" name="Freeform 3"/>
            <p:cNvSpPr/>
            <p:nvPr/>
          </p:nvSpPr>
          <p:spPr>
            <a:xfrm>
              <a:off x="2995231" y="2619756"/>
              <a:ext cx="399288" cy="154495"/>
            </a:xfrm>
            <a:custGeom>
              <a:rect l="l" t="t" r="r" b="b"/>
              <a:pathLst>
                <a:path w="21216" h="20708">
                  <a:moveTo>
                    <a:pt x="1330" y="19753"/>
                  </a:moveTo>
                  <a:cubicBezTo>
                    <a:pt x="2564" y="21600"/>
                    <a:pt x="4162" y="20692"/>
                    <a:pt x="4961" y="17693"/>
                  </a:cubicBezTo>
                  <a:lnTo>
                    <a:pt x="5011" y="17511"/>
                  </a:lnTo>
                  <a:lnTo>
                    <a:pt x="21216" y="4080"/>
                  </a:lnTo>
                  <a:lnTo>
                    <a:pt x="20841" y="0"/>
                  </a:lnTo>
                  <a:lnTo>
                    <a:pt x="4098" y="7952"/>
                  </a:lnTo>
                  <a:cubicBezTo>
                    <a:pt x="2812" y="6028"/>
                    <a:pt x="1144" y="7103"/>
                    <a:pt x="382" y="10348"/>
                  </a:cubicBezTo>
                  <a:cubicBezTo>
                    <a:pt x="-384" y="13604"/>
                    <a:pt x="39" y="17822"/>
                    <a:pt x="1330" y="19753"/>
                  </a:cubicBezTo>
                  <a:cubicBezTo>
                    <a:pt x="1330" y="19753"/>
                    <a:pt x="1330" y="19753"/>
                    <a:pt x="1330" y="1975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2417731" y="2063687"/>
              <a:ext cx="1240346" cy="962406"/>
            </a:xfrm>
            <a:custGeom>
              <a:rect l="l" t="t" r="r" b="b"/>
              <a:pathLst>
                <a:path w="21600" h="21600">
                  <a:moveTo>
                    <a:pt x="10801" y="0"/>
                  </a:moveTo>
                  <a:cubicBezTo>
                    <a:pt x="4845" y="0"/>
                    <a:pt x="0" y="6244"/>
                    <a:pt x="0" y="13917"/>
                  </a:cubicBezTo>
                  <a:cubicBezTo>
                    <a:pt x="0" y="16592"/>
                    <a:pt x="592" y="19193"/>
                    <a:pt x="1714" y="21439"/>
                  </a:cubicBezTo>
                  <a:lnTo>
                    <a:pt x="1794" y="21600"/>
                  </a:lnTo>
                  <a:lnTo>
                    <a:pt x="3127" y="21600"/>
                  </a:lnTo>
                  <a:lnTo>
                    <a:pt x="4906" y="19306"/>
                  </a:lnTo>
                  <a:lnTo>
                    <a:pt x="4061" y="18215"/>
                  </a:lnTo>
                  <a:lnTo>
                    <a:pt x="2388" y="20369"/>
                  </a:lnTo>
                  <a:lnTo>
                    <a:pt x="2326" y="20233"/>
                  </a:lnTo>
                  <a:cubicBezTo>
                    <a:pt x="1460" y="18314"/>
                    <a:pt x="1004" y="16131"/>
                    <a:pt x="1004" y="13917"/>
                  </a:cubicBezTo>
                  <a:cubicBezTo>
                    <a:pt x="1004" y="13853"/>
                    <a:pt x="1005" y="13791"/>
                    <a:pt x="1009" y="13726"/>
                  </a:cubicBezTo>
                  <a:lnTo>
                    <a:pt x="1018" y="13477"/>
                  </a:lnTo>
                  <a:lnTo>
                    <a:pt x="3260" y="13477"/>
                  </a:lnTo>
                  <a:lnTo>
                    <a:pt x="3260" y="11934"/>
                  </a:lnTo>
                  <a:lnTo>
                    <a:pt x="1134" y="11932"/>
                  </a:lnTo>
                  <a:lnTo>
                    <a:pt x="1152" y="11789"/>
                  </a:lnTo>
                  <a:cubicBezTo>
                    <a:pt x="1424" y="9725"/>
                    <a:pt x="2099" y="7766"/>
                    <a:pt x="3102" y="6124"/>
                  </a:cubicBezTo>
                  <a:lnTo>
                    <a:pt x="3168" y="6015"/>
                  </a:lnTo>
                  <a:lnTo>
                    <a:pt x="4705" y="8001"/>
                  </a:lnTo>
                  <a:lnTo>
                    <a:pt x="5553" y="6910"/>
                  </a:lnTo>
                  <a:lnTo>
                    <a:pt x="3975" y="4872"/>
                  </a:lnTo>
                  <a:lnTo>
                    <a:pt x="4043" y="4787"/>
                  </a:lnTo>
                  <a:cubicBezTo>
                    <a:pt x="5749" y="2693"/>
                    <a:pt x="7985" y="1462"/>
                    <a:pt x="10343" y="1321"/>
                  </a:cubicBezTo>
                  <a:lnTo>
                    <a:pt x="10440" y="1314"/>
                  </a:lnTo>
                  <a:lnTo>
                    <a:pt x="10440" y="4558"/>
                  </a:lnTo>
                  <a:lnTo>
                    <a:pt x="11636" y="4558"/>
                  </a:lnTo>
                  <a:lnTo>
                    <a:pt x="11638" y="1339"/>
                  </a:lnTo>
                  <a:lnTo>
                    <a:pt x="11740" y="1353"/>
                  </a:lnTo>
                  <a:cubicBezTo>
                    <a:pt x="13868" y="1614"/>
                    <a:pt x="15830" y="2746"/>
                    <a:pt x="17421" y="4630"/>
                  </a:cubicBezTo>
                  <a:lnTo>
                    <a:pt x="17492" y="4715"/>
                  </a:lnTo>
                  <a:lnTo>
                    <a:pt x="15950" y="6705"/>
                  </a:lnTo>
                  <a:lnTo>
                    <a:pt x="16799" y="7793"/>
                  </a:lnTo>
                  <a:lnTo>
                    <a:pt x="18323" y="5832"/>
                  </a:lnTo>
                  <a:lnTo>
                    <a:pt x="18388" y="5935"/>
                  </a:lnTo>
                  <a:cubicBezTo>
                    <a:pt x="19451" y="7613"/>
                    <a:pt x="20163" y="9638"/>
                    <a:pt x="20448" y="11789"/>
                  </a:cubicBezTo>
                  <a:lnTo>
                    <a:pt x="20466" y="11932"/>
                  </a:lnTo>
                  <a:lnTo>
                    <a:pt x="18419" y="11932"/>
                  </a:lnTo>
                  <a:lnTo>
                    <a:pt x="18419" y="13475"/>
                  </a:lnTo>
                  <a:lnTo>
                    <a:pt x="20582" y="13477"/>
                  </a:lnTo>
                  <a:lnTo>
                    <a:pt x="20589" y="13710"/>
                  </a:lnTo>
                  <a:cubicBezTo>
                    <a:pt x="20595" y="13791"/>
                    <a:pt x="20596" y="13853"/>
                    <a:pt x="20596" y="13917"/>
                  </a:cubicBezTo>
                  <a:cubicBezTo>
                    <a:pt x="20596" y="16138"/>
                    <a:pt x="20135" y="18333"/>
                    <a:pt x="19260" y="20260"/>
                  </a:cubicBezTo>
                  <a:lnTo>
                    <a:pt x="19203" y="20385"/>
                  </a:lnTo>
                  <a:lnTo>
                    <a:pt x="17426" y="18388"/>
                  </a:lnTo>
                  <a:lnTo>
                    <a:pt x="16641" y="19550"/>
                  </a:lnTo>
                  <a:lnTo>
                    <a:pt x="18460" y="21600"/>
                  </a:lnTo>
                  <a:lnTo>
                    <a:pt x="19804" y="21600"/>
                  </a:lnTo>
                  <a:lnTo>
                    <a:pt x="19886" y="21439"/>
                  </a:lnTo>
                  <a:cubicBezTo>
                    <a:pt x="21008" y="19197"/>
                    <a:pt x="21600" y="16594"/>
                    <a:pt x="21600" y="13917"/>
                  </a:cubicBezTo>
                  <a:cubicBezTo>
                    <a:pt x="21600" y="6244"/>
                    <a:pt x="16755" y="0"/>
                    <a:pt x="10801" y="0"/>
                  </a:cubicBezTo>
                  <a:cubicBezTo>
                    <a:pt x="10801" y="0"/>
                    <a:pt x="10801" y="0"/>
                    <a:pt x="10801"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5" name="TextBox 5"/>
          <p:cNvSpPr txBox="1"/>
          <p:nvPr/>
        </p:nvSpPr>
        <p:spPr>
          <a:xfrm>
            <a:off x="2591991" y="2965418"/>
            <a:ext cx="906780" cy="39624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1800" b="1">
                <a:solidFill>
                  <a:schemeClr val="accent1">
                    <a:alpha val="100000"/>
                  </a:schemeClr>
                </a:solidFill>
                <a:latin typeface="Microsoft Yahei"/>
                <a:ea typeface="Microsoft Yahei"/>
                <a:cs typeface="Microsoft Yahei"/>
              </a:rPr>
              <a:t>80%</a:t>
            </a:r>
          </a:p>
        </p:txBody>
      </p:sp>
      <p:grpSp>
        <p:nvGrpSpPr>
          <p:cNvPr id="6" name="Group 6"/>
          <p:cNvGrpSpPr/>
          <p:nvPr/>
        </p:nvGrpSpPr>
        <p:grpSpPr>
          <a:xfrm>
            <a:off x="8595360" y="2063687"/>
            <a:ext cx="1240346" cy="962406"/>
            <a:chOff x="8595360" y="2063687"/>
            <a:chExt cx="1240346" cy="962406"/>
          </a:xfrm>
        </p:grpSpPr>
        <p:sp>
          <p:nvSpPr>
            <p:cNvPr id="7" name="Freeform 7"/>
            <p:cNvSpPr/>
            <p:nvPr/>
          </p:nvSpPr>
          <p:spPr>
            <a:xfrm>
              <a:off x="9172766" y="2619756"/>
              <a:ext cx="399288" cy="154495"/>
            </a:xfrm>
            <a:custGeom>
              <a:rect l="l" t="t" r="r" b="b"/>
              <a:pathLst>
                <a:path w="21216" h="20708">
                  <a:moveTo>
                    <a:pt x="1330" y="19753"/>
                  </a:moveTo>
                  <a:cubicBezTo>
                    <a:pt x="2564" y="21600"/>
                    <a:pt x="4162" y="20692"/>
                    <a:pt x="4961" y="17693"/>
                  </a:cubicBezTo>
                  <a:lnTo>
                    <a:pt x="5011" y="17511"/>
                  </a:lnTo>
                  <a:lnTo>
                    <a:pt x="21216" y="4080"/>
                  </a:lnTo>
                  <a:lnTo>
                    <a:pt x="20841" y="0"/>
                  </a:lnTo>
                  <a:lnTo>
                    <a:pt x="4098" y="7952"/>
                  </a:lnTo>
                  <a:cubicBezTo>
                    <a:pt x="2812" y="6028"/>
                    <a:pt x="1144" y="7103"/>
                    <a:pt x="382" y="10348"/>
                  </a:cubicBezTo>
                  <a:cubicBezTo>
                    <a:pt x="-384" y="13604"/>
                    <a:pt x="39" y="17822"/>
                    <a:pt x="1330" y="19753"/>
                  </a:cubicBezTo>
                  <a:cubicBezTo>
                    <a:pt x="1330" y="19753"/>
                    <a:pt x="1330" y="19753"/>
                    <a:pt x="1330" y="19753"/>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8595360" y="2063687"/>
              <a:ext cx="1240346" cy="962406"/>
            </a:xfrm>
            <a:custGeom>
              <a:rect l="l" t="t" r="r" b="b"/>
              <a:pathLst>
                <a:path w="21600" h="21600">
                  <a:moveTo>
                    <a:pt x="10801" y="0"/>
                  </a:moveTo>
                  <a:cubicBezTo>
                    <a:pt x="4845" y="0"/>
                    <a:pt x="0" y="6244"/>
                    <a:pt x="0" y="13917"/>
                  </a:cubicBezTo>
                  <a:cubicBezTo>
                    <a:pt x="0" y="16592"/>
                    <a:pt x="592" y="19193"/>
                    <a:pt x="1714" y="21439"/>
                  </a:cubicBezTo>
                  <a:lnTo>
                    <a:pt x="1794" y="21600"/>
                  </a:lnTo>
                  <a:lnTo>
                    <a:pt x="3127" y="21600"/>
                  </a:lnTo>
                  <a:lnTo>
                    <a:pt x="4906" y="19306"/>
                  </a:lnTo>
                  <a:lnTo>
                    <a:pt x="4061" y="18215"/>
                  </a:lnTo>
                  <a:lnTo>
                    <a:pt x="2388" y="20369"/>
                  </a:lnTo>
                  <a:lnTo>
                    <a:pt x="2326" y="20233"/>
                  </a:lnTo>
                  <a:cubicBezTo>
                    <a:pt x="1460" y="18314"/>
                    <a:pt x="1004" y="16131"/>
                    <a:pt x="1004" y="13917"/>
                  </a:cubicBezTo>
                  <a:cubicBezTo>
                    <a:pt x="1004" y="13853"/>
                    <a:pt x="1005" y="13791"/>
                    <a:pt x="1009" y="13726"/>
                  </a:cubicBezTo>
                  <a:lnTo>
                    <a:pt x="1018" y="13477"/>
                  </a:lnTo>
                  <a:lnTo>
                    <a:pt x="3260" y="13477"/>
                  </a:lnTo>
                  <a:lnTo>
                    <a:pt x="3260" y="11934"/>
                  </a:lnTo>
                  <a:lnTo>
                    <a:pt x="1134" y="11932"/>
                  </a:lnTo>
                  <a:lnTo>
                    <a:pt x="1152" y="11789"/>
                  </a:lnTo>
                  <a:cubicBezTo>
                    <a:pt x="1424" y="9725"/>
                    <a:pt x="2099" y="7766"/>
                    <a:pt x="3102" y="6124"/>
                  </a:cubicBezTo>
                  <a:lnTo>
                    <a:pt x="3168" y="6015"/>
                  </a:lnTo>
                  <a:lnTo>
                    <a:pt x="4705" y="8001"/>
                  </a:lnTo>
                  <a:lnTo>
                    <a:pt x="5553" y="6910"/>
                  </a:lnTo>
                  <a:lnTo>
                    <a:pt x="3975" y="4872"/>
                  </a:lnTo>
                  <a:lnTo>
                    <a:pt x="4043" y="4787"/>
                  </a:lnTo>
                  <a:cubicBezTo>
                    <a:pt x="5749" y="2693"/>
                    <a:pt x="7985" y="1462"/>
                    <a:pt x="10343" y="1321"/>
                  </a:cubicBezTo>
                  <a:lnTo>
                    <a:pt x="10440" y="1314"/>
                  </a:lnTo>
                  <a:lnTo>
                    <a:pt x="10440" y="4558"/>
                  </a:lnTo>
                  <a:lnTo>
                    <a:pt x="11636" y="4558"/>
                  </a:lnTo>
                  <a:lnTo>
                    <a:pt x="11638" y="1339"/>
                  </a:lnTo>
                  <a:lnTo>
                    <a:pt x="11740" y="1353"/>
                  </a:lnTo>
                  <a:cubicBezTo>
                    <a:pt x="13868" y="1614"/>
                    <a:pt x="15830" y="2746"/>
                    <a:pt x="17421" y="4630"/>
                  </a:cubicBezTo>
                  <a:lnTo>
                    <a:pt x="17492" y="4715"/>
                  </a:lnTo>
                  <a:lnTo>
                    <a:pt x="15950" y="6705"/>
                  </a:lnTo>
                  <a:lnTo>
                    <a:pt x="16799" y="7793"/>
                  </a:lnTo>
                  <a:lnTo>
                    <a:pt x="18323" y="5832"/>
                  </a:lnTo>
                  <a:lnTo>
                    <a:pt x="18388" y="5935"/>
                  </a:lnTo>
                  <a:cubicBezTo>
                    <a:pt x="19451" y="7613"/>
                    <a:pt x="20163" y="9638"/>
                    <a:pt x="20448" y="11789"/>
                  </a:cubicBezTo>
                  <a:lnTo>
                    <a:pt x="20466" y="11932"/>
                  </a:lnTo>
                  <a:lnTo>
                    <a:pt x="18419" y="11932"/>
                  </a:lnTo>
                  <a:lnTo>
                    <a:pt x="18419" y="13475"/>
                  </a:lnTo>
                  <a:lnTo>
                    <a:pt x="20582" y="13477"/>
                  </a:lnTo>
                  <a:lnTo>
                    <a:pt x="20589" y="13710"/>
                  </a:lnTo>
                  <a:cubicBezTo>
                    <a:pt x="20595" y="13791"/>
                    <a:pt x="20596" y="13853"/>
                    <a:pt x="20596" y="13917"/>
                  </a:cubicBezTo>
                  <a:cubicBezTo>
                    <a:pt x="20596" y="16138"/>
                    <a:pt x="20135" y="18333"/>
                    <a:pt x="19260" y="20260"/>
                  </a:cubicBezTo>
                  <a:lnTo>
                    <a:pt x="19203" y="20385"/>
                  </a:lnTo>
                  <a:lnTo>
                    <a:pt x="17426" y="18388"/>
                  </a:lnTo>
                  <a:lnTo>
                    <a:pt x="16641" y="19550"/>
                  </a:lnTo>
                  <a:lnTo>
                    <a:pt x="18460" y="21600"/>
                  </a:lnTo>
                  <a:lnTo>
                    <a:pt x="19804" y="21600"/>
                  </a:lnTo>
                  <a:lnTo>
                    <a:pt x="19886" y="21439"/>
                  </a:lnTo>
                  <a:cubicBezTo>
                    <a:pt x="21008" y="19197"/>
                    <a:pt x="21600" y="16594"/>
                    <a:pt x="21600" y="13917"/>
                  </a:cubicBezTo>
                  <a:cubicBezTo>
                    <a:pt x="21600" y="6244"/>
                    <a:pt x="16755" y="0"/>
                    <a:pt x="10801" y="0"/>
                  </a:cubicBezTo>
                  <a:cubicBezTo>
                    <a:pt x="10801" y="0"/>
                    <a:pt x="10801" y="0"/>
                    <a:pt x="10801" y="0"/>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9" name="TextBox 9"/>
          <p:cNvSpPr txBox="1"/>
          <p:nvPr/>
        </p:nvSpPr>
        <p:spPr>
          <a:xfrm>
            <a:off x="8769620" y="2965418"/>
            <a:ext cx="906780" cy="39624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1800" b="1">
                <a:solidFill>
                  <a:schemeClr val="accent3">
                    <a:alpha val="100000"/>
                  </a:schemeClr>
                </a:solidFill>
                <a:latin typeface="Microsoft Yahei"/>
                <a:ea typeface="Microsoft Yahei"/>
                <a:cs typeface="Microsoft Yahei"/>
              </a:rPr>
              <a:t>80%</a:t>
            </a:r>
          </a:p>
        </p:txBody>
      </p:sp>
      <p:grpSp>
        <p:nvGrpSpPr>
          <p:cNvPr id="10" name="Group 10"/>
          <p:cNvGrpSpPr/>
          <p:nvPr/>
        </p:nvGrpSpPr>
        <p:grpSpPr>
          <a:xfrm>
            <a:off x="5258181" y="1559433"/>
            <a:ext cx="1600105" cy="1242060"/>
            <a:chOff x="5258181" y="1559433"/>
            <a:chExt cx="1600105" cy="1242060"/>
          </a:xfrm>
        </p:grpSpPr>
        <p:sp>
          <p:nvSpPr>
            <p:cNvPr id="11" name="Freeform 11"/>
            <p:cNvSpPr/>
            <p:nvPr/>
          </p:nvSpPr>
          <p:spPr>
            <a:xfrm rot="3243678">
              <a:off x="6003131" y="2277046"/>
              <a:ext cx="515112" cy="199454"/>
            </a:xfrm>
            <a:custGeom>
              <a:rect l="l" t="t" r="r" b="b"/>
              <a:pathLst>
                <a:path w="21216" h="20708">
                  <a:moveTo>
                    <a:pt x="1330" y="19753"/>
                  </a:moveTo>
                  <a:cubicBezTo>
                    <a:pt x="2564" y="21600"/>
                    <a:pt x="4162" y="20692"/>
                    <a:pt x="4961" y="17693"/>
                  </a:cubicBezTo>
                  <a:lnTo>
                    <a:pt x="5011" y="17511"/>
                  </a:lnTo>
                  <a:lnTo>
                    <a:pt x="21216" y="4080"/>
                  </a:lnTo>
                  <a:lnTo>
                    <a:pt x="20841" y="0"/>
                  </a:lnTo>
                  <a:lnTo>
                    <a:pt x="4098" y="7952"/>
                  </a:lnTo>
                  <a:cubicBezTo>
                    <a:pt x="2812" y="6028"/>
                    <a:pt x="1144" y="7103"/>
                    <a:pt x="382" y="10348"/>
                  </a:cubicBezTo>
                  <a:cubicBezTo>
                    <a:pt x="-384" y="13604"/>
                    <a:pt x="39" y="17822"/>
                    <a:pt x="1330" y="19753"/>
                  </a:cubicBezTo>
                  <a:cubicBezTo>
                    <a:pt x="1330" y="19753"/>
                    <a:pt x="1330" y="19753"/>
                    <a:pt x="1330" y="19753"/>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5258181" y="1559433"/>
              <a:ext cx="1600105" cy="1242060"/>
            </a:xfrm>
            <a:custGeom>
              <a:rect l="l" t="t" r="r" b="b"/>
              <a:pathLst>
                <a:path w="21600" h="21600">
                  <a:moveTo>
                    <a:pt x="10801" y="0"/>
                  </a:moveTo>
                  <a:cubicBezTo>
                    <a:pt x="4845" y="0"/>
                    <a:pt x="0" y="6244"/>
                    <a:pt x="0" y="13917"/>
                  </a:cubicBezTo>
                  <a:cubicBezTo>
                    <a:pt x="0" y="16592"/>
                    <a:pt x="592" y="19193"/>
                    <a:pt x="1714" y="21439"/>
                  </a:cubicBezTo>
                  <a:lnTo>
                    <a:pt x="1794" y="21600"/>
                  </a:lnTo>
                  <a:lnTo>
                    <a:pt x="3127" y="21600"/>
                  </a:lnTo>
                  <a:lnTo>
                    <a:pt x="4906" y="19306"/>
                  </a:lnTo>
                  <a:lnTo>
                    <a:pt x="4061" y="18215"/>
                  </a:lnTo>
                  <a:lnTo>
                    <a:pt x="2388" y="20369"/>
                  </a:lnTo>
                  <a:lnTo>
                    <a:pt x="2326" y="20233"/>
                  </a:lnTo>
                  <a:cubicBezTo>
                    <a:pt x="1460" y="18314"/>
                    <a:pt x="1004" y="16131"/>
                    <a:pt x="1004" y="13917"/>
                  </a:cubicBezTo>
                  <a:cubicBezTo>
                    <a:pt x="1004" y="13853"/>
                    <a:pt x="1005" y="13791"/>
                    <a:pt x="1009" y="13726"/>
                  </a:cubicBezTo>
                  <a:lnTo>
                    <a:pt x="1018" y="13477"/>
                  </a:lnTo>
                  <a:lnTo>
                    <a:pt x="3260" y="13477"/>
                  </a:lnTo>
                  <a:lnTo>
                    <a:pt x="3260" y="11934"/>
                  </a:lnTo>
                  <a:lnTo>
                    <a:pt x="1134" y="11932"/>
                  </a:lnTo>
                  <a:lnTo>
                    <a:pt x="1152" y="11789"/>
                  </a:lnTo>
                  <a:cubicBezTo>
                    <a:pt x="1424" y="9725"/>
                    <a:pt x="2099" y="7766"/>
                    <a:pt x="3102" y="6124"/>
                  </a:cubicBezTo>
                  <a:lnTo>
                    <a:pt x="3168" y="6015"/>
                  </a:lnTo>
                  <a:lnTo>
                    <a:pt x="4705" y="8001"/>
                  </a:lnTo>
                  <a:lnTo>
                    <a:pt x="5553" y="6910"/>
                  </a:lnTo>
                  <a:lnTo>
                    <a:pt x="3975" y="4872"/>
                  </a:lnTo>
                  <a:lnTo>
                    <a:pt x="4043" y="4787"/>
                  </a:lnTo>
                  <a:cubicBezTo>
                    <a:pt x="5749" y="2693"/>
                    <a:pt x="7985" y="1462"/>
                    <a:pt x="10343" y="1321"/>
                  </a:cubicBezTo>
                  <a:lnTo>
                    <a:pt x="10440" y="1314"/>
                  </a:lnTo>
                  <a:lnTo>
                    <a:pt x="10440" y="4558"/>
                  </a:lnTo>
                  <a:lnTo>
                    <a:pt x="11636" y="4558"/>
                  </a:lnTo>
                  <a:lnTo>
                    <a:pt x="11638" y="1339"/>
                  </a:lnTo>
                  <a:lnTo>
                    <a:pt x="11740" y="1353"/>
                  </a:lnTo>
                  <a:cubicBezTo>
                    <a:pt x="13868" y="1614"/>
                    <a:pt x="15830" y="2746"/>
                    <a:pt x="17421" y="4630"/>
                  </a:cubicBezTo>
                  <a:lnTo>
                    <a:pt x="17492" y="4715"/>
                  </a:lnTo>
                  <a:lnTo>
                    <a:pt x="15950" y="6705"/>
                  </a:lnTo>
                  <a:lnTo>
                    <a:pt x="16799" y="7793"/>
                  </a:lnTo>
                  <a:lnTo>
                    <a:pt x="18323" y="5832"/>
                  </a:lnTo>
                  <a:lnTo>
                    <a:pt x="18388" y="5935"/>
                  </a:lnTo>
                  <a:cubicBezTo>
                    <a:pt x="19451" y="7613"/>
                    <a:pt x="20163" y="9638"/>
                    <a:pt x="20448" y="11789"/>
                  </a:cubicBezTo>
                  <a:lnTo>
                    <a:pt x="20466" y="11932"/>
                  </a:lnTo>
                  <a:lnTo>
                    <a:pt x="18419" y="11932"/>
                  </a:lnTo>
                  <a:lnTo>
                    <a:pt x="18419" y="13475"/>
                  </a:lnTo>
                  <a:lnTo>
                    <a:pt x="20582" y="13477"/>
                  </a:lnTo>
                  <a:lnTo>
                    <a:pt x="20589" y="13710"/>
                  </a:lnTo>
                  <a:cubicBezTo>
                    <a:pt x="20595" y="13791"/>
                    <a:pt x="20596" y="13853"/>
                    <a:pt x="20596" y="13917"/>
                  </a:cubicBezTo>
                  <a:cubicBezTo>
                    <a:pt x="20596" y="16138"/>
                    <a:pt x="20135" y="18333"/>
                    <a:pt x="19260" y="20260"/>
                  </a:cubicBezTo>
                  <a:lnTo>
                    <a:pt x="19203" y="20385"/>
                  </a:lnTo>
                  <a:lnTo>
                    <a:pt x="17426" y="18388"/>
                  </a:lnTo>
                  <a:lnTo>
                    <a:pt x="16641" y="19550"/>
                  </a:lnTo>
                  <a:lnTo>
                    <a:pt x="18460" y="21600"/>
                  </a:lnTo>
                  <a:lnTo>
                    <a:pt x="19804" y="21600"/>
                  </a:lnTo>
                  <a:lnTo>
                    <a:pt x="19886" y="21439"/>
                  </a:lnTo>
                  <a:cubicBezTo>
                    <a:pt x="21008" y="19197"/>
                    <a:pt x="21600" y="16594"/>
                    <a:pt x="21600" y="13917"/>
                  </a:cubicBezTo>
                  <a:cubicBezTo>
                    <a:pt x="21600" y="6244"/>
                    <a:pt x="16755" y="0"/>
                    <a:pt x="10801" y="0"/>
                  </a:cubicBezTo>
                  <a:cubicBezTo>
                    <a:pt x="10801" y="0"/>
                    <a:pt x="10801" y="0"/>
                    <a:pt x="10801"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3" name="TextBox 13"/>
          <p:cNvSpPr txBox="1"/>
          <p:nvPr/>
        </p:nvSpPr>
        <p:spPr>
          <a:xfrm>
            <a:off x="5481304" y="2723007"/>
            <a:ext cx="1173480" cy="39624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1800" b="1">
                <a:solidFill>
                  <a:schemeClr val="accent2">
                    <a:alpha val="100000"/>
                  </a:schemeClr>
                </a:solidFill>
                <a:latin typeface="Microsoft Yahei"/>
                <a:ea typeface="Microsoft Yahei"/>
                <a:cs typeface="Microsoft Yahei"/>
              </a:rPr>
              <a:t>100%</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总体治疗效果评价</a:t>
              </a:r>
            </a:p>
          </p:txBody>
        </p:sp>
      </p:grpSp>
      <p:sp>
        <p:nvSpPr>
          <p:cNvPr id="36" name="AutoShape 36"/>
          <p:cNvSpPr/>
          <p:nvPr/>
        </p:nvSpPr>
        <p:spPr>
          <a:xfrm>
            <a:off x="1482995" y="3429572"/>
            <a:ext cx="2944273" cy="1699450"/>
          </a:xfrm>
          <a:prstGeom prst="roundRect">
            <a:avLst>
              <a:gd name="adj" fmla="val 19953"/>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95860" y="3248978"/>
            <a:ext cx="2944273" cy="1880045"/>
          </a:xfrm>
          <a:prstGeom prst="roundRect">
            <a:avLst>
              <a:gd name="adj" fmla="val 19953"/>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710249" y="3429572"/>
            <a:ext cx="2942844" cy="1699450"/>
          </a:xfrm>
          <a:prstGeom prst="roundRect">
            <a:avLst>
              <a:gd name="adj" fmla="val 19953"/>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645039" y="3909822"/>
            <a:ext cx="2619375" cy="1219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en-US" sz="1350">
                <a:solidFill>
                  <a:srgbClr val="FFFEFE">
                    <a:alpha val="100000"/>
                  </a:srgbClr>
                </a:solidFill>
                <a:latin typeface="Microsoft Yahei"/>
                <a:ea typeface="Microsoft Yahei"/>
                <a:cs typeface="Microsoft Yahei"/>
              </a:rPr>
              <a:t>胺碘酮治疗新生儿心动过缓的总体有效率较高，能够显著改善患儿症状。</a:t>
            </a:r>
          </a:p>
        </p:txBody>
      </p:sp>
      <p:sp>
        <p:nvSpPr>
          <p:cNvPr id="40" name="TextBox 40"/>
          <p:cNvSpPr txBox="1"/>
          <p:nvPr/>
        </p:nvSpPr>
        <p:spPr>
          <a:xfrm>
            <a:off x="4757904" y="3802476"/>
            <a:ext cx="2619375" cy="1219200"/>
          </a:xfrm>
          <a:prstGeom prst="rect">
            <a:avLst/>
          </a:prstGeom>
        </p:spPr>
        <p:txBody>
          <a:bodyPr vert="horz" wrap="square" lIns="95250" tIns="95250" rIns="47625" bIns="952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en-US" sz="1350">
                <a:solidFill>
                  <a:srgbClr val="FFFEFE">
                    <a:alpha val="100000"/>
                  </a:srgbClr>
                </a:solidFill>
                <a:latin typeface="Microsoft Yahei"/>
                <a:ea typeface="Microsoft Yahei"/>
                <a:cs typeface="Microsoft Yahei"/>
              </a:rPr>
              <a:t>经过胺碘酮治疗后，患儿心率恢复时间明显缩短，表明药物起效迅速。</a:t>
            </a:r>
          </a:p>
        </p:txBody>
      </p:sp>
      <p:sp>
        <p:nvSpPr>
          <p:cNvPr id="41" name="TextBox 41"/>
          <p:cNvSpPr txBox="1"/>
          <p:nvPr/>
        </p:nvSpPr>
        <p:spPr>
          <a:xfrm>
            <a:off x="7828464" y="3909822"/>
            <a:ext cx="2662490" cy="1219200"/>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en-US" sz="1350">
                <a:solidFill>
                  <a:srgbClr val="FFFEFE">
                    <a:alpha val="100000"/>
                  </a:srgbClr>
                </a:solidFill>
                <a:latin typeface="Microsoft Yahei"/>
                <a:ea typeface="Microsoft Yahei"/>
                <a:cs typeface="Microsoft Yahei"/>
              </a:rPr>
              <a:t>胺碘酮治疗对改善新生儿心动过缓的长期预后具有积极意义。</a:t>
            </a:r>
          </a:p>
        </p:txBody>
      </p:sp>
      <p:sp>
        <p:nvSpPr>
          <p:cNvPr id="42" name="TextBox 42"/>
          <p:cNvSpPr txBox="1"/>
          <p:nvPr/>
        </p:nvSpPr>
        <p:spPr>
          <a:xfrm>
            <a:off x="1645039" y="3537011"/>
            <a:ext cx="2619375"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rgbClr val="FFFEFE">
                    <a:alpha val="100000"/>
                  </a:srgbClr>
                </a:solidFill>
                <a:latin typeface="Microsoft Yahei"/>
                <a:ea typeface="Microsoft Yahei"/>
                <a:cs typeface="Microsoft Yahei"/>
              </a:rPr>
              <a:t>有效率</a:t>
            </a:r>
          </a:p>
        </p:txBody>
      </p:sp>
      <p:sp>
        <p:nvSpPr>
          <p:cNvPr id="43" name="TextBox 43"/>
          <p:cNvSpPr txBox="1"/>
          <p:nvPr/>
        </p:nvSpPr>
        <p:spPr>
          <a:xfrm>
            <a:off x="4757600" y="3350143"/>
            <a:ext cx="2619375"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rgbClr val="FFFEFE">
                    <a:alpha val="100000"/>
                  </a:srgbClr>
                </a:solidFill>
                <a:latin typeface="Microsoft Yahei"/>
                <a:ea typeface="Microsoft Yahei"/>
                <a:cs typeface="Microsoft Yahei"/>
              </a:rPr>
              <a:t>心率恢复时间</a:t>
            </a:r>
          </a:p>
        </p:txBody>
      </p:sp>
      <p:sp>
        <p:nvSpPr>
          <p:cNvPr id="44" name="TextBox 44"/>
          <p:cNvSpPr txBox="1"/>
          <p:nvPr/>
        </p:nvSpPr>
        <p:spPr>
          <a:xfrm>
            <a:off x="7871579" y="3537011"/>
            <a:ext cx="2619375"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rgbClr val="FFFEFE">
                    <a:alpha val="100000"/>
                  </a:srgbClr>
                </a:solidFill>
                <a:latin typeface="Microsoft Yahei"/>
                <a:ea typeface="Microsoft Yahei"/>
                <a:cs typeface="Microsoft Yahei"/>
              </a:rPr>
              <a:t>长期预后</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https://d.book118.com/287131162116006051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5F6"/>
      </a:lt1>
      <a:dk2>
        <a:srgbClr val="410024"/>
      </a:dk2>
      <a:lt2>
        <a:srgbClr val="FFFFFF"/>
      </a:lt2>
      <a:accent1>
        <a:srgbClr val="CD5095"/>
      </a:accent1>
      <a:accent2>
        <a:srgbClr val="EF62B0"/>
      </a:accent2>
      <a:accent3>
        <a:srgbClr val="B7468F"/>
      </a:accent3>
      <a:accent4>
        <a:srgbClr val="9E84D2"/>
      </a:accent4>
      <a:accent5>
        <a:srgbClr val="B59BEB"/>
      </a:accent5>
      <a:accent6>
        <a:srgbClr val="97D5EF"/>
      </a:accent6>
      <a:hlink>
        <a:srgbClr val="0000FF"/>
      </a:hlink>
      <a:folHlink>
        <a:srgbClr val="800080"/>
      </a:folHlink>
    </a:clrScheme>
    <a:fontScheme name="Office">
      <a:majorFont>
        <a:latin typeface="Calibri"/>
        <a:ea typeface="Arial"/>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Arial"/>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75</Paragraphs>
  <Slides>15</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15</vt:i4>
      </vt:variant>
    </vt:vector>
  </HeadingPairs>
  <TitlesOfParts>
    <vt:vector baseType="lpstr" size="19">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2024-09-24T19:01:59.516</cp:lastPrinted>
  <dcterms:created xsi:type="dcterms:W3CDTF">2024-09-24T11:01:59Z</dcterms:created>
  <dcterms:modified xsi:type="dcterms:W3CDTF">2024-09-24T11:02:01Z</dcterms:modified>
</cp:coreProperties>
</file>