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drawings/drawing1.xml" ContentType="application/vnd.openxmlformats-officedocument.drawingml.chartshapes+xml"/>
  <Override PartName="/ppt/drawings/drawing2.xml" ContentType="application/vnd.openxmlformats-officedocument.drawingml.chartshapes+xml"/>
  <Override PartName="/ppt/drawings/drawing3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6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0020;&#26102;&#25968;&#25454;&#30003;&#35831;&#20070;&#35745;&#21010;&#39044;&#31639;&#37096;05031634.xlsx" TargetMode="External" /><Relationship Id="rId2" Type="http://schemas.openxmlformats.org/officeDocument/2006/relationships/chartUserShapes" Target="../drawings/drawing1.xm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54496\Desktop\&#12304;&#39034;&#20016;&#12305;&#19987;&#32447;&#26222;&#36816;&amp;&#39034;&#20016;&#24178;&#37197;&#25968;&#25454;1013.xlsx" TargetMode="Externa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Relationship Id="rId2" Type="http://schemas.openxmlformats.org/officeDocument/2006/relationships/chartUserShapes" Target="../drawings/drawing2.xm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Relationship Id="rId2" Type="http://schemas.openxmlformats.org/officeDocument/2006/relationships/themeOverride" Target="../theme/themeOverride1.xml" /><Relationship Id="rId3" Type="http://schemas.openxmlformats.org/officeDocument/2006/relationships/chartUserShapes" Target="../drawings/drawing3.xml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45363452285528183"/>
          <c:y val="0.22976787388324738"/>
          <c:w val="0.87867051362991333"/>
          <c:h val="0.6434727907180786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用户申请书!$A$63</c:f>
              <c:strCache>
                <c:ptCount val="1"/>
                <c:pt idx="0">
                  <c:v>完成值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txPr>
              <a:bodyPr/>
              <a:p>
                <a:pPr>
                  <a:defRPr sz="1400" b="1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400" b="1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用户申请书!$C$62:$F$62</c:f>
              <c:strCache>
                <c:ptCount val="4"/>
                <c:pt idx="0">
                  <c:v>2015年</c:v>
                </c:pt>
                <c:pt idx="1">
                  <c:v>2016年</c:v>
                </c:pt>
                <c:pt idx="2">
                  <c:v>2017年</c:v>
                </c:pt>
                <c:pt idx="3">
                  <c:v>2018年</c:v>
                </c:pt>
              </c:strCache>
            </c:strRef>
          </c:cat>
          <c:val>
            <c:numRef>
              <c:f>用户申请书!$C$63:$F$63</c:f>
              <c:numCache>
                <c:formatCode>0</c:formatCode>
                <c:ptCount val="4"/>
                <c:pt idx="0">
                  <c:v>19.0636330149</c:v>
                </c:pt>
                <c:pt idx="1">
                  <c:v>44.0016559810789</c:v>
                </c:pt>
                <c:pt idx="2">
                  <c:v>73.10168477985</c:v>
                </c:pt>
                <c:pt idx="3">
                  <c:v>120.3219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500"/>
        <c:overlap/>
        <c:axId val="108078592"/>
        <c:axId val="108080512"/>
      </c:barChart>
      <c:lineChart>
        <c:grouping/>
        <c:varyColors val="0"/>
        <c:ser>
          <c:idx val="1"/>
          <c:order val="1"/>
          <c:tx>
            <c:strRef>
              <c:f>用户申请书!$A$64</c:f>
              <c:strCache>
                <c:ptCount val="1"/>
                <c:pt idx="0">
                  <c:v>增速</c:v>
                </c:pt>
              </c:strCache>
            </c:strRef>
          </c:tx>
          <c:spPr>
            <a:ln w="19050">
              <a:solidFill>
                <a:srgbClr val="C00000"/>
              </a:solidFill>
            </a:ln>
          </c:spPr>
          <c:marker>
            <c:symbol val="circle"/>
            <c:spPr>
              <a:solidFill>
                <a:srgbClr val="C00000"/>
              </a:solidFill>
              <a:ln>
                <a:noFill/>
              </a:ln>
            </c:spPr>
          </c:marker>
          <c:dLbls>
            <c:numFmt formatCode="0%" sourceLinked="0"/>
            <c:txPr>
              <a:bodyPr/>
              <a:p>
                <a:pPr>
                  <a:defRPr sz="1400" b="1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400" b="1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用户申请书!$C$62:$F$62</c:f>
              <c:strCache>
                <c:ptCount val="4"/>
                <c:pt idx="0">
                  <c:v>2015年</c:v>
                </c:pt>
                <c:pt idx="1">
                  <c:v>2016年</c:v>
                </c:pt>
                <c:pt idx="2">
                  <c:v>2017年</c:v>
                </c:pt>
                <c:pt idx="3">
                  <c:v>2018年</c:v>
                </c:pt>
              </c:strCache>
            </c:strRef>
          </c:cat>
          <c:val>
            <c:numRef>
              <c:f>用户申请书!$C$64:$F$64</c:f>
              <c:numCache>
                <c:formatCode>0.00%</c:formatCode>
                <c:ptCount val="4"/>
                <c:pt idx="0">
                  <c:v>2.59044752343631</c:v>
                </c:pt>
                <c:pt idx="1">
                  <c:v>1.30814640350491</c:v>
                </c:pt>
                <c:pt idx="2">
                  <c:v>0.66133940075538</c:v>
                </c:pt>
                <c:pt idx="3">
                  <c:v>0.58978012214547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08166528"/>
        <c:axId val="108164992"/>
      </c:lineChart>
      <c:catAx>
        <c:axId val="108078592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08080512"/>
        <c:crosses val="autoZero"/>
        <c:auto val="0"/>
        <c:lblAlgn val="ctr"/>
        <c:lblOffset/>
        <c:noMultiLvlLbl val="0"/>
      </c:catAx>
      <c:valAx>
        <c:axId val="108080512"/>
        <c:scaling>
          <c:orientation/>
          <c:max val="200"/>
        </c:scaling>
        <c:delete val="0"/>
        <c:axPos val="l"/>
        <c:numFmt formatCode="0" sourceLinked="1"/>
        <c:majorTickMark val="none"/>
        <c:minorTickMark val="none"/>
        <c:spPr>
          <a:ln>
            <a:noFill/>
          </a:ln>
        </c:spPr>
        <c:txPr>
          <a:bodyPr/>
          <a:p>
            <a:pPr>
              <a:defRPr sz="1200" smtId="4294967295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c:txPr>
        <c:crossAx val="108078592"/>
        <c:crosses val="autoZero"/>
        <c:crossBetween val="between"/>
        <c:majorUnit val="50"/>
      </c:valAx>
      <c:valAx>
        <c:axId val="108164992"/>
        <c:scaling>
          <c:orientation/>
          <c:max val="3"/>
          <c:min val="-10"/>
        </c:scaling>
        <c:delete val="0"/>
        <c:axPos val="r"/>
        <c:numFmt formatCode="0%" sourceLinked="0"/>
        <c:majorTickMark val="none"/>
        <c:minorTickMark val="none"/>
        <c:spPr>
          <a:ln>
            <a:noFill/>
          </a:ln>
        </c:spPr>
        <c:txPr>
          <a:bodyPr/>
          <a:p>
            <a:pPr>
              <a:defRPr sz="1200" smtId="4294967295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c:txPr>
        <c:crossAx val="108166528"/>
        <c:crosses val="max"/>
        <c:crossBetween val="between"/>
        <c:majorUnit val="2"/>
      </c:valAx>
      <c:catAx>
        <c:axId val="108166528"/>
        <c:scaling>
          <c:orientation/>
        </c:scaling>
        <c:delete val="1"/>
        <c:axPos val="b"/>
        <c:majorTickMark val="out"/>
        <c:minorTickMark val="none"/>
        <c:crossAx val="108164992"/>
        <c:auto val="0"/>
        <c:lblAlgn val="ctr"/>
        <c:lblOffset/>
        <c:noMultiLvlLbl val="0"/>
      </c:catAx>
    </c:plotArea>
    <c:legend>
      <c:legendPos val="t"/>
      <c:layout>
        <c:manualLayout>
          <c:xMode val="edge"/>
          <c:yMode val="edge"/>
          <c:x val="0.34623116254806519"/>
          <c:y val="0.13559328019618988"/>
          <c:w val="0.31088778376579285"/>
          <c:h val="0.079324178397655487"/>
        </c:manualLayout>
      </c:layout>
      <c:overlay val="0"/>
      <c:txPr>
        <a:bodyPr/>
        <a:p>
          <a:pPr>
            <a:defRPr sz="1200" smtId="4294967295">
              <a:latin typeface="华文楷体" pitchFamily="2" charset="-122"/>
              <a:ea typeface="华文楷体" pitchFamily="2" charset="-122"/>
            </a:defRPr>
          </a:pPr>
          <a:endParaRPr sz="1200" smtId="4294967295">
            <a:latin typeface="华文楷体" pitchFamily="2" charset="-122"/>
            <a:ea typeface="华文楷体" pitchFamily="2" charset="-122"/>
          </a:endParaRPr>
        </a:p>
      </c:txPr>
    </c:legend>
    <c:plotVisOnly val="1"/>
    <c:dispBlanksAs val="gap"/>
    <c:showDLblsOverMax val="0"/>
  </c:chart>
  <c:externalData r:id="rId1">
    <c:autoUpdate val="0"/>
  </c:externalData>
  <c:userShapes r:id="rId2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348576232790947"/>
          <c:y val="0.095494993031024933"/>
          <c:w val="0.89302849769592285"/>
          <c:h val="0.80113917589187622"/>
        </c:manualLayout>
      </c:layout>
      <c:lineChart>
        <c:grouping/>
        <c:varyColors val="0"/>
        <c:ser>
          <c:idx val="0"/>
          <c:order val="0"/>
          <c:spPr>
            <a:ln w="28575"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ize val="7"/>
            <c:spPr>
              <a:solidFill>
                <a:schemeClr val="bg1"/>
              </a:solidFill>
              <a:ln w="28575"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4"/>
              <c:layout>
                <c:manualLayout>
                  <c:x val="-0.11687883734703064"/>
                  <c:y val="-0.088387265801429749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8"/>
              <c:layout>
                <c:manualLayout>
                  <c:x val="-0.027549954131245613"/>
                  <c:y val="-0.074889563024044037"/>
                </c:manualLayout>
              </c:layout>
              <c:numFmt formatCode="" sourceLinked="1"/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Sheet3!$E$4:$E$12</c:f>
              <c:strCache>
                <c:ptCount val="9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  <c:pt idx="5">
                  <c:v>11月</c:v>
                </c:pt>
                <c:pt idx="6">
                  <c:v>12月</c:v>
                </c:pt>
                <c:pt idx="7">
                  <c:v>1月</c:v>
                </c:pt>
                <c:pt idx="8">
                  <c:v>2月</c:v>
                </c:pt>
              </c:strCache>
            </c:strRef>
          </c:cat>
          <c:val>
            <c:numRef>
              <c:f>Sheet3!$F$4:$F$12</c:f>
              <c:numCache>
                <c:formatCode>General</c:formatCode>
                <c:ptCount val="9"/>
                <c:pt idx="0">
                  <c:v>0.23</c:v>
                </c:pt>
                <c:pt idx="1">
                  <c:v>0.34</c:v>
                </c:pt>
                <c:pt idx="2">
                  <c:v>0.56</c:v>
                </c:pt>
                <c:pt idx="3">
                  <c:v>0.99</c:v>
                </c:pt>
                <c:pt idx="4">
                  <c:v>1.19</c:v>
                </c:pt>
                <c:pt idx="5">
                  <c:v>2.24</c:v>
                </c:pt>
                <c:pt idx="6">
                  <c:v>2.16</c:v>
                </c:pt>
                <c:pt idx="7">
                  <c:v>2.18</c:v>
                </c:pt>
                <c:pt idx="8">
                  <c:v>1.39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69999616"/>
        <c:axId val="108303104"/>
      </c:lineChart>
      <c:catAx>
        <c:axId val="69999616"/>
        <c:scaling>
          <c:orientation/>
        </c:scaling>
        <c:delete val="0"/>
        <c:axPos val="b"/>
        <c:majorTickMark val="none"/>
        <c:minorTickMark val="none"/>
        <c:crossAx val="108303104"/>
        <c:crosses val="autoZero"/>
        <c:auto val="0"/>
        <c:lblAlgn val="ctr"/>
        <c:lblOffset/>
        <c:noMultiLvlLbl val="0"/>
      </c:catAx>
      <c:valAx>
        <c:axId val="108303104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69999616"/>
        <c:crossBetween val="between"/>
      </c:valAx>
    </c:plotArea>
    <c:plotVisOnly val="1"/>
    <c:dispBlanksAs val="gap"/>
    <c:showDLblsOverMax val="0"/>
  </c:chart>
  <c:txPr>
    <a:bodyPr/>
    <a:p>
      <a:pPr>
        <a:defRPr sz="1050" smtId="4294967295">
          <a:latin typeface="华文楷体" pitchFamily="2" charset="-122"/>
          <a:ea typeface="华文楷体" pitchFamily="2" charset="-122"/>
        </a:defRPr>
      </a:pPr>
      <a:endParaRPr sz="105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列2</c:v>
                </c:pt>
              </c:strCache>
            </c:strRef>
          </c:tx>
          <c:explosion val="5"/>
          <c:dPt>
            <c:idx val="0"/>
            <c:invertIfNegative val="1"/>
            <c:spPr>
              <a:solidFill>
                <a:schemeClr val="bg1">
                  <a:lumMod val="85000"/>
                </a:schemeClr>
              </a:solidFill>
            </c:spPr>
          </c:dPt>
          <c:dPt>
            <c:idx val="1"/>
            <c:invertIfNegative val="1"/>
            <c:spPr>
              <a:solidFill>
                <a:srgbClr val="373C64"/>
              </a:solidFill>
            </c:spPr>
          </c:dPt>
          <c:dPt>
            <c:idx val="2"/>
            <c:invertIfNegative val="1"/>
            <c:spPr>
              <a:solidFill>
                <a:schemeClr val="tx2">
                  <a:lumMod val="40000"/>
                  <a:lumOff val="60000"/>
                </a:schemeClr>
              </a:solidFill>
            </c:spPr>
          </c:dPt>
          <c:cat>
            <c:strRef>
              <c:f>Sheet1!$A$2:$A$4</c:f>
              <c:strCache>
                <c:ptCount val="3"/>
                <c:pt idx="0">
                  <c:v>已解决</c:v>
                </c:pt>
                <c:pt idx="1">
                  <c:v>跟进中</c:v>
                </c:pt>
                <c:pt idx="2">
                  <c:v>已退回/暂停跟进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302</c:v>
                </c:pt>
                <c:pt idx="1">
                  <c:v>17</c:v>
                </c:pt>
                <c:pt idx="2">
                  <c:v>130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151"/>
      </c:pieChart>
    </c:plotArea>
    <c:plotVisOnly val="1"/>
    <c:dispBlanksAs val="gap"/>
    <c:showDLblsOverMax val="0"/>
  </c:chart>
  <c:txPr>
    <a:bodyPr/>
    <a:p>
      <a:pPr>
        <a:defRPr sz="1800" smtId="4294967295"/>
      </a:pPr>
      <a:endParaRPr sz="1800" smtId="4294967295"/>
    </a:p>
  </c:txPr>
  <c:externalData r:id="rId1">
    <c:autoUpdate val="0"/>
  </c:externalData>
  <c:userShapes r:id="rId2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13721592724323273"/>
          <c:y val="0.052641287446022034"/>
          <c:w val="0.972628653049469"/>
          <c:h val="0.632827043533325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系列 1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Sheet1!$A$2:$A$9</c:f>
              <c:strCache>
                <c:ptCount val="8"/>
                <c:pt idx="0">
                  <c:v>产品类</c:v>
                </c:pt>
                <c:pt idx="1">
                  <c:v>财务类</c:v>
                </c:pt>
                <c:pt idx="2">
                  <c:v>网点类</c:v>
                </c:pt>
                <c:pt idx="3">
                  <c:v>收入类</c:v>
                </c:pt>
                <c:pt idx="4">
                  <c:v>客户类</c:v>
                </c:pt>
                <c:pt idx="5">
                  <c:v>末端类</c:v>
                </c:pt>
                <c:pt idx="6">
                  <c:v>人员类</c:v>
                </c:pt>
                <c:pt idx="7">
                  <c:v>……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117</c:v>
                </c:pt>
                <c:pt idx="1">
                  <c:v>37</c:v>
                </c:pt>
                <c:pt idx="2">
                  <c:v>36</c:v>
                </c:pt>
                <c:pt idx="3">
                  <c:v>35</c:v>
                </c:pt>
                <c:pt idx="4">
                  <c:v>28</c:v>
                </c:pt>
                <c:pt idx="5">
                  <c:v>26</c:v>
                </c:pt>
                <c:pt idx="6">
                  <c:v>28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11720704"/>
        <c:axId val="111722496"/>
      </c:barChart>
      <c:catAx>
        <c:axId val="111720704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100" smtId="4294967295"/>
            </a:pPr>
            <a:endParaRPr sz="1100" smtId="4294967295"/>
          </a:p>
        </c:txPr>
        <c:crossAx val="111722496"/>
        <c:crosses val="autoZero"/>
        <c:auto val="0"/>
        <c:lblAlgn val="ctr"/>
        <c:lblOffset/>
        <c:noMultiLvlLbl val="0"/>
      </c:catAx>
      <c:valAx>
        <c:axId val="111722496"/>
        <c:scaling>
          <c:orientation/>
          <c:max val="140"/>
          <c:min val="0"/>
        </c:scaling>
        <c:delete val="1"/>
        <c:axPos val="l"/>
        <c:numFmt formatCode="General" sourceLinked="1"/>
        <c:majorTickMark val="none"/>
        <c:minorTickMark val="none"/>
        <c:crossAx val="111720704"/>
        <c:crossBetween val="between"/>
        <c:majorUnit val="30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100"/>
            </a:pPr>
            <a:r>
              <a:rPr lang="zh-CN" altLang="en-US" sz="1100" smtClean="0"/>
              <a:t>集中接货项目</a:t>
            </a:r>
            <a:endParaRPr lang="en-US" altLang="zh-CN" sz="1100" smtClean="0"/>
          </a:p>
          <a:p>
            <a:pPr>
              <a:defRPr sz="1100"/>
            </a:pPr>
            <a:r>
              <a:rPr lang="zh-CN" altLang="en-US" sz="1100" smtClean="0"/>
              <a:t>对东莞车队利润影响</a:t>
            </a:r>
            <a:endParaRPr lang="zh-CN" altLang="en-US" sz="1100"/>
          </a:p>
        </c:rich>
      </c:tx>
      <c:layout>
        <c:manualLayout>
          <c:xMode val="edge"/>
          <c:yMode val="edge"/>
          <c:x val="0.16180683672428131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"/>
          <c:y val="0.15984424948692322"/>
          <c:w val="1"/>
          <c:h val="0.721873283386230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成本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c:spPr>
          <c:invertIfNegative val="0"/>
          <c:cat>
            <c:strRef>
              <c:f>Sheet1!$A$2:$A$3</c:f>
              <c:strCache>
                <c:ptCount val="2"/>
                <c:pt idx="0">
                  <c:v>项目推行前</c:v>
                </c:pt>
                <c:pt idx="1">
                  <c:v>项目推行后</c:v>
                </c:pt>
              </c:strCache>
            </c:strRef>
          </c:cat>
          <c:val>
            <c:numRef>
              <c:f>Sheet1!$B$2:$B$3</c:f>
              <c:numCache>
                <c:formatCode>0.0%</c:formatCode>
                <c:ptCount val="2"/>
                <c:pt idx="0">
                  <c:v>0.994</c:v>
                </c:pt>
                <c:pt idx="1">
                  <c:v>0.4777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84"/>
        <c:overlap/>
        <c:axId val="219508096"/>
        <c:axId val="219563136"/>
      </c:barChart>
      <c:catAx>
        <c:axId val="219508096"/>
        <c:scaling>
          <c:orientation/>
        </c:scaling>
        <c:delete val="0"/>
        <c:axPos val="b"/>
        <c:majorTickMark val="out"/>
        <c:minorTickMark val="none"/>
        <c:crossAx val="219563136"/>
        <c:crosses val="autoZero"/>
        <c:auto val="0"/>
        <c:lblAlgn val="ctr"/>
        <c:lblOffset/>
        <c:noMultiLvlLbl val="0"/>
      </c:catAx>
      <c:valAx>
        <c:axId val="219563136"/>
        <c:scaling>
          <c:orientation/>
        </c:scaling>
        <c:delete val="0"/>
        <c:axPos val="l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219508096"/>
        <c:crosses val="autoZero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0089518111199140549"/>
          <c:y val="0.015391100198030472"/>
          <c:w val="1"/>
          <c:h val="0.80656564235687256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经理人均奖金</c:v>
                </c:pt>
              </c:strCache>
            </c:strRef>
          </c:tx>
          <c:spPr>
            <a:solidFill>
              <a:sysClr val="window" lastClr="FFFFFF">
                <a:lumMod val="75000"/>
              </a:sysClr>
            </a:solidFill>
            <a:ln w="63500"/>
          </c:spPr>
          <c:invertIfNegative val="0"/>
          <c:dLbls>
            <c:txPr>
              <a:bodyPr/>
              <a:p>
                <a:pPr>
                  <a:defRPr sz="900" smtId="4294967295"/>
                </a:pPr>
                <a:endParaRPr sz="900" smtId="4294967295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Sheet1!$A$2:$A$13</c:f>
              <c:strCache>
                <c:ptCount val="12"/>
                <c:pt idx="0">
                  <c:v>1月</c:v>
                </c:pt>
                <c:pt idx="1">
                  <c:v>2月</c:v>
                </c:pt>
                <c:pt idx="2">
                  <c:v>3月</c:v>
                </c:pt>
                <c:pt idx="3">
                  <c:v>4月</c:v>
                </c:pt>
                <c:pt idx="4">
                  <c:v>5月</c:v>
                </c:pt>
                <c:pt idx="5">
                  <c:v>6月</c:v>
                </c:pt>
                <c:pt idx="6">
                  <c:v>7月</c:v>
                </c:pt>
                <c:pt idx="7">
                  <c:v>8月</c:v>
                </c:pt>
                <c:pt idx="8">
                  <c:v>9月</c:v>
                </c:pt>
                <c:pt idx="9">
                  <c:v>10月</c:v>
                </c:pt>
                <c:pt idx="10">
                  <c:v>11月</c:v>
                </c:pt>
                <c:pt idx="11">
                  <c:v>12月</c:v>
                </c:pt>
              </c:strCache>
            </c:strRef>
          </c:cat>
          <c:val>
            <c:numRef>
              <c:f>Sheet1!$B$2:$B$13</c:f>
              <c:numCache>
                <c:formatCode>0</c:formatCode>
                <c:ptCount val="12"/>
                <c:pt idx="0">
                  <c:v>833.01</c:v>
                </c:pt>
                <c:pt idx="1">
                  <c:v>1349.2</c:v>
                </c:pt>
                <c:pt idx="2">
                  <c:v>1719.17</c:v>
                </c:pt>
                <c:pt idx="3">
                  <c:v>1610.65</c:v>
                </c:pt>
                <c:pt idx="4">
                  <c:v>2173.12</c:v>
                </c:pt>
                <c:pt idx="5">
                  <c:v>2398.69</c:v>
                </c:pt>
                <c:pt idx="6">
                  <c:v>2087.21</c:v>
                </c:pt>
                <c:pt idx="7">
                  <c:v>1714.62</c:v>
                </c:pt>
                <c:pt idx="8">
                  <c:v>3174</c:v>
                </c:pt>
                <c:pt idx="9">
                  <c:v>2305.26</c:v>
                </c:pt>
                <c:pt idx="10">
                  <c:v>4068.79</c:v>
                </c:pt>
                <c:pt idx="11">
                  <c:v>3556.45068910891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77"/>
        <c:overlap/>
        <c:axId val="212830464"/>
        <c:axId val="219279360"/>
      </c:barChart>
      <c:catAx>
        <c:axId val="212830464"/>
        <c:scaling>
          <c:orientation/>
        </c:scaling>
        <c:delete val="0"/>
        <c:axPos val="b"/>
        <c:majorTickMark val="out"/>
        <c:minorTickMark val="none"/>
        <c:txPr>
          <a:bodyPr/>
          <a:p>
            <a:pPr>
              <a:defRPr sz="1050" smtId="4294967295"/>
            </a:pPr>
            <a:endParaRPr sz="1050" smtId="4294967295"/>
          </a:p>
        </c:txPr>
        <c:crossAx val="219279360"/>
        <c:crosses val="autoZero"/>
        <c:auto val="0"/>
        <c:lblAlgn val="ctr"/>
        <c:lblOffset/>
        <c:noMultiLvlLbl val="0"/>
      </c:catAx>
      <c:valAx>
        <c:axId val="219279360"/>
        <c:scaling>
          <c:orientation/>
        </c:scaling>
        <c:delete val="1"/>
        <c:axPos val="l"/>
        <c:numFmt formatCode="0" sourceLinked="1"/>
        <c:majorTickMark val="out"/>
        <c:minorTickMark val="none"/>
        <c:crossAx val="212830464"/>
        <c:crossBetween val="between"/>
      </c:valAx>
    </c:plotArea>
    <c:plotVisOnly val="1"/>
    <c:dispBlanksAs val="gap"/>
    <c:showDLblsOverMax val="0"/>
  </c:chart>
  <c:spPr>
    <a:ln>
      <a:noFill/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  <c:userShapes r:id="rId3"/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0.34046</cdr:x>
      <cdr:y>0.01235</cdr:y>
    </cdr:from>
    <cdr:to>
      <cdr:x>0.67462</cdr:x>
      <cdr:y>0.12636</cdr:y>
    </cdr:to>
    <cdr:sp macro="" textlink="">
      <cdr:nvSpPr>
        <cdr:cNvPr id="2" name="TextBox 1"/>
        <cdr:cNvSpPr txBox="1"/>
      </cdr:nvSpPr>
      <cdr:spPr>
        <a:xfrm>
          <a:off x="2721229" y="42672"/>
          <a:ext cx="2670937" cy="394081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600" b="1">
              <a:latin typeface="华文楷体" pitchFamily="2" charset="-122"/>
              <a:ea typeface="华文楷体" pitchFamily="2" charset="-122"/>
            </a:rPr>
            <a:t>公司快递收入完成及增速</a:t>
          </a:r>
        </a:p>
      </cdr:txBody>
    </cdr:sp>
  </cdr:relSizeAnchor>
</c:userShapes>
</file>

<file path=ppt/drawings/drawing2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0.64152</cdr:x>
      <cdr:y>0.43954</cdr:y>
    </cdr:from>
    <cdr:to>
      <cdr:x>1.00001</cdr:x>
      <cdr:y>0.93382</cdr:y>
    </cdr:to>
    <cdr:sp macro="" textlink="">
      <cdr:nvSpPr>
        <cdr:cNvPr id="2" name="TextBox 1"/>
        <cdr:cNvSpPr txBox="1"/>
      </cdr:nvSpPr>
      <cdr:spPr>
        <a:xfrm>
          <a:off x="2448306" y="594614"/>
          <a:ext cx="1368171" cy="668655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已退回</a:t>
          </a:r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/</a:t>
          </a:r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暂停跟进</a:t>
          </a:r>
          <a:endParaRPr lang="en-US" altLang="zh-CN" sz="1200" smtClean="0">
            <a:latin typeface="华文楷体" pitchFamily="2" charset="-122"/>
            <a:ea typeface="华文楷体" pitchFamily="2" charset="-122"/>
          </a:endParaRPr>
        </a:p>
        <a:p>
          <a:pPr algn="ctr"/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130</a:t>
          </a:r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个</a:t>
          </a:r>
          <a:endParaRPr lang="en-US" altLang="zh-CN" sz="1200" smtClean="0">
            <a:latin typeface="华文楷体" pitchFamily="2" charset="-122"/>
            <a:ea typeface="华文楷体" pitchFamily="2" charset="-122"/>
          </a:endParaRPr>
        </a:p>
        <a:p>
          <a:pPr algn="ctr"/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29%</a:t>
          </a:r>
        </a:p>
      </cdr:txBody>
    </cdr:sp>
  </cdr:relSizeAnchor>
  <cdr:relSizeAnchor>
    <cdr:from>
      <cdr:x>0.18868</cdr:x>
      <cdr:y>0.2607</cdr:y>
    </cdr:from>
    <cdr:to>
      <cdr:x>0.3585</cdr:x>
      <cdr:y>0.75442</cdr:y>
    </cdr:to>
    <cdr:sp macro="" textlink="">
      <cdr:nvSpPr>
        <cdr:cNvPr id="3" name="TextBox 2"/>
        <cdr:cNvSpPr txBox="1"/>
      </cdr:nvSpPr>
      <cdr:spPr>
        <a:xfrm>
          <a:off x="720090" y="352679"/>
          <a:ext cx="648081" cy="667893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已解决</a:t>
          </a:r>
          <a:endParaRPr lang="en-US" altLang="zh-CN" sz="1200" smtClean="0">
            <a:latin typeface="华文楷体" pitchFamily="2" charset="-122"/>
            <a:ea typeface="华文楷体" pitchFamily="2" charset="-122"/>
          </a:endParaRPr>
        </a:p>
        <a:p>
          <a:pPr algn="ctr"/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302</a:t>
          </a:r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个</a:t>
          </a:r>
          <a:endParaRPr lang="en-US" altLang="zh-CN" sz="1200" smtClean="0">
            <a:latin typeface="华文楷体" pitchFamily="2" charset="-122"/>
            <a:ea typeface="华文楷体" pitchFamily="2" charset="-122"/>
          </a:endParaRPr>
        </a:p>
        <a:p>
          <a:pPr algn="ctr"/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67%</a:t>
          </a:r>
          <a:endParaRPr lang="zh-CN" altLang="en-US" sz="1200">
            <a:latin typeface="华文楷体" pitchFamily="2" charset="-122"/>
            <a:ea typeface="华文楷体" pitchFamily="2" charset="-122"/>
          </a:endParaRPr>
        </a:p>
      </cdr:txBody>
    </cdr:sp>
  </cdr:relSizeAnchor>
  <cdr:relSizeAnchor>
    <cdr:from>
      <cdr:x>0.58491</cdr:x>
      <cdr:y>0</cdr:y>
    </cdr:from>
    <cdr:to>
      <cdr:x>0.75473</cdr:x>
      <cdr:y>0.49371</cdr:y>
    </cdr:to>
    <cdr:sp macro="" textlink="">
      <cdr:nvSpPr>
        <cdr:cNvPr id="4" name="TextBox 1"/>
        <cdr:cNvSpPr txBox="1"/>
      </cdr:nvSpPr>
      <cdr:spPr>
        <a:xfrm>
          <a:off x="2232279" y="0"/>
          <a:ext cx="648081" cy="667893"/>
        </a:xfrm>
        <a:prstGeom prst="rect">
          <a:avLst/>
        </a:prstGeom>
      </cdr:spPr>
      <cdr:txBody>
        <a:bodyPr wrap="square" rtlCol="0"/>
        <a:lstStyle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>
          <a:pPr algn="ctr"/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跟进中</a:t>
          </a:r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17</a:t>
          </a:r>
          <a:r>
            <a:rPr lang="zh-CN" altLang="en-US" sz="1200" smtClean="0">
              <a:latin typeface="华文楷体" pitchFamily="2" charset="-122"/>
              <a:ea typeface="华文楷体" pitchFamily="2" charset="-122"/>
            </a:rPr>
            <a:t>个</a:t>
          </a:r>
          <a:endParaRPr lang="en-US" altLang="zh-CN" sz="1200" smtClean="0">
            <a:latin typeface="华文楷体" pitchFamily="2" charset="-122"/>
            <a:ea typeface="华文楷体" pitchFamily="2" charset="-122"/>
          </a:endParaRPr>
        </a:p>
        <a:p>
          <a:pPr algn="ctr"/>
          <a:r>
            <a:rPr lang="en-US" altLang="zh-CN" sz="1200" smtClean="0">
              <a:latin typeface="华文楷体" pitchFamily="2" charset="-122"/>
              <a:ea typeface="华文楷体" pitchFamily="2" charset="-122"/>
            </a:rPr>
            <a:t>4%</a:t>
          </a:r>
          <a:endParaRPr lang="zh-CN" altLang="en-US" sz="1200">
            <a:latin typeface="华文楷体" pitchFamily="2" charset="-122"/>
            <a:ea typeface="华文楷体" pitchFamily="2" charset="-122"/>
          </a:endParaRPr>
        </a:p>
      </cdr:txBody>
    </cdr:sp>
  </cdr:relSizeAnchor>
</c:userShapes>
</file>

<file path=ppt/drawings/drawing3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</cdr:x>
      <cdr:y>0.92631</cdr:y>
    </cdr:from>
    <cdr:to>
      <cdr:x>1.00001</cdr:x>
      <cdr:y>1.00001</cdr:y>
    </cdr:to>
    <cdr:sp macro="" textlink="">
      <cdr:nvSpPr>
        <cdr:cNvPr id="2" name="TextBox 1"/>
        <cdr:cNvSpPr txBox="1"/>
      </cdr:nvSpPr>
      <cdr:spPr>
        <a:xfrm>
          <a:off x="0" y="2901823"/>
          <a:ext cx="2592324" cy="230886"/>
        </a:xfrm>
        <a:prstGeom prst="rect">
          <a:avLst/>
        </a:prstGeom>
        <a:noFill/>
      </cdr:spPr>
      <cdr:txBody>
        <a:bodyPr wrap="square" rtlCol="0">
          <a:spAutoFit/>
        </a:bodyPr>
        <a:lstStyle>
          <a:defPPr>
            <a:defRPr lang="en-US"/>
          </a:defPPr>
          <a:lvl1pPr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1pPr>
          <a:lvl2pPr marL="457169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2pPr>
          <a:lvl3pPr marL="91433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3pPr>
          <a:lvl4pPr marL="1371507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4pPr>
          <a:lvl5pPr marL="1828676" algn="l" rtl="0" fontAlgn="base">
            <a:spcBef>
              <a:spcPct val="0"/>
            </a:spcBef>
            <a:spcAft>
              <a:spcPct val="0"/>
            </a:spcAft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5pPr>
          <a:lvl6pPr marL="2285845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6pPr>
          <a:lvl7pPr marL="2743014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7pPr>
          <a:lvl8pPr marL="3200183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8pPr>
          <a:lvl9pPr marL="3657352" algn="l" defTabSz="457169" rtl="0" eaLnBrk="1" latinLnBrk="0" hangingPunct="1">
            <a:defRPr sz="2400" kern="1200">
              <a:solidFill>
                <a:schemeClr val="tx1"/>
              </a:solidFill>
              <a:latin typeface="Arial"/>
              <a:ea typeface="ＭＳ Ｐゴシック" charset="0"/>
              <a:cs typeface="ＭＳ Ｐゴシック" charset="0"/>
            </a:defRPr>
          </a:lvl9pPr>
        </a:lstStyle>
        <a:p>
          <a:pPr algn="r"/>
          <a:r>
            <a:rPr lang="zh-CN" altLang="en-US" sz="900" smtClean="0">
              <a:latin typeface="华文楷体" pitchFamily="2" charset="-122"/>
              <a:ea typeface="华文楷体" pitchFamily="2" charset="-122"/>
            </a:rPr>
            <a:t>数据口径</a:t>
          </a:r>
          <a:r>
            <a:rPr lang="zh-CN" altLang="en-US" sz="900">
              <a:latin typeface="华文楷体" pitchFamily="2" charset="-122"/>
              <a:ea typeface="华文楷体" pitchFamily="2" charset="-122"/>
            </a:rPr>
            <a:t>：奖金</a:t>
          </a:r>
          <a:r>
            <a:rPr lang="zh-CN" altLang="en-US" sz="900" smtClean="0">
              <a:latin typeface="华文楷体" pitchFamily="2" charset="-122"/>
              <a:ea typeface="华文楷体" pitchFamily="2" charset="-122"/>
            </a:rPr>
            <a:t>总额</a:t>
          </a:r>
          <a:r>
            <a:rPr lang="en-US" altLang="zh-CN" sz="900" smtClean="0">
              <a:latin typeface="华文楷体" pitchFamily="2" charset="-122"/>
              <a:ea typeface="华文楷体" pitchFamily="2" charset="-122"/>
            </a:rPr>
            <a:t>/</a:t>
          </a:r>
          <a:r>
            <a:rPr lang="zh-CN" altLang="en-US" sz="900" smtClean="0">
              <a:latin typeface="华文楷体" pitchFamily="2" charset="-122"/>
              <a:ea typeface="华文楷体" pitchFamily="2" charset="-122"/>
            </a:rPr>
            <a:t>营业部经理人数</a:t>
          </a:r>
          <a:endParaRPr lang="zh-CN" altLang="en-US" sz="900">
            <a:latin typeface="华文楷体" pitchFamily="2" charset="-122"/>
            <a:ea typeface="华文楷体" pitchFamily="2" charset="-122"/>
          </a:endParaRP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10954-0017-42CE-A19E-E5F66EEB9C1C}" type="datetimeFigureOut">
              <a:rPr lang="zh-CN" altLang="en-US" smtClean="0"/>
              <a:t>2018/5/5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04185-B753-465A-9F92-24D5124529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904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9171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06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6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德邦与顺丰的市场占有率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7770914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4.vml" /><Relationship Id="rId5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5.v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6.vml" /><Relationship Id="rId5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3F9AC-ED8D-4DEC-BA21-7FB99F7C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C7BD4-849F-497F-A58D-A09F62420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3CC9F-7E82-40EF-8F8A-1DFD4757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6C810-9CF0-486C-9E80-371B476BF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FAEC5-213B-43BB-9EEA-87E0771E7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FADF9-BCC4-4677-A51E-7A0E2D72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4925D-9277-4FB6-A61F-9BA8CF46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73EED-9A14-47B2-AE0D-14AA6E0C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7F1BC-3D2B-44FF-9476-7935F84F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9A208-6272-42F2-85E8-DE9F1F9BE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4D921-A3B9-4A09-8620-CA1FE6E4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6403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6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61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413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2170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4826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85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82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6952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034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7196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096615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84485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90387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Slide Number Placeholder 5"/>
          <p:cNvSpPr txBox="1"/>
          <p:nvPr userDrawn="1"/>
        </p:nvSpPr>
        <p:spPr bwMode="auto">
          <a:xfrm>
            <a:off x="7740352" y="4948014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r"/>
              <a:t>‹#›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r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772724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54963876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718718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71371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7105442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 smtClean="0"/>
              <a:t>第</a:t>
            </a:r>
            <a:fld id="{0C913308-F349-4B6D-A68A-DD1791B4A57B}" type="slidenum">
              <a:rPr lang="zh-CN" altLang="en-US" smtClean="0"/>
              <a:t>‹#›</a:t>
            </a:fld>
            <a:r>
              <a:rPr lang="zh-CN" altLang="en-US" smtClean="0"/>
              <a:t>页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24236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704890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46509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92709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750703020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4567613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2018/5/5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8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11.xml" /><Relationship Id="rId100" Type="http://schemas.openxmlformats.org/officeDocument/2006/relationships/tags" Target="../tags/tag101.xml" /><Relationship Id="rId101" Type="http://schemas.openxmlformats.org/officeDocument/2006/relationships/tags" Target="../tags/tag102.xml" /><Relationship Id="rId102" Type="http://schemas.openxmlformats.org/officeDocument/2006/relationships/tags" Target="../tags/tag103.xml" /><Relationship Id="rId103" Type="http://schemas.openxmlformats.org/officeDocument/2006/relationships/tags" Target="../tags/tag104.xml" /><Relationship Id="rId104" Type="http://schemas.openxmlformats.org/officeDocument/2006/relationships/tags" Target="../tags/tag105.xml" /><Relationship Id="rId105" Type="http://schemas.openxmlformats.org/officeDocument/2006/relationships/tags" Target="../tags/tag106.xml" /><Relationship Id="rId106" Type="http://schemas.openxmlformats.org/officeDocument/2006/relationships/tags" Target="../tags/tag107.xml" /><Relationship Id="rId107" Type="http://schemas.openxmlformats.org/officeDocument/2006/relationships/tags" Target="../tags/tag108.xml" /><Relationship Id="rId108" Type="http://schemas.openxmlformats.org/officeDocument/2006/relationships/tags" Target="../tags/tag109.xml" /><Relationship Id="rId109" Type="http://schemas.openxmlformats.org/officeDocument/2006/relationships/tags" Target="../tags/tag110.xml" /><Relationship Id="rId11" Type="http://schemas.openxmlformats.org/officeDocument/2006/relationships/tags" Target="../tags/tag12.xml" /><Relationship Id="rId110" Type="http://schemas.openxmlformats.org/officeDocument/2006/relationships/tags" Target="../tags/tag111.xml" /><Relationship Id="rId111" Type="http://schemas.openxmlformats.org/officeDocument/2006/relationships/tags" Target="../tags/tag112.xml" /><Relationship Id="rId112" Type="http://schemas.openxmlformats.org/officeDocument/2006/relationships/tags" Target="../tags/tag113.xml" /><Relationship Id="rId113" Type="http://schemas.openxmlformats.org/officeDocument/2006/relationships/tags" Target="../tags/tag114.xml" /><Relationship Id="rId114" Type="http://schemas.openxmlformats.org/officeDocument/2006/relationships/tags" Target="../tags/tag115.xml" /><Relationship Id="rId115" Type="http://schemas.openxmlformats.org/officeDocument/2006/relationships/tags" Target="../tags/tag116.xml" /><Relationship Id="rId116" Type="http://schemas.openxmlformats.org/officeDocument/2006/relationships/tags" Target="../tags/tag117.xml" /><Relationship Id="rId117" Type="http://schemas.openxmlformats.org/officeDocument/2006/relationships/tags" Target="../tags/tag118.xml" /><Relationship Id="rId118" Type="http://schemas.openxmlformats.org/officeDocument/2006/relationships/tags" Target="../tags/tag119.xml" /><Relationship Id="rId119" Type="http://schemas.openxmlformats.org/officeDocument/2006/relationships/tags" Target="../tags/tag120.xml" /><Relationship Id="rId12" Type="http://schemas.openxmlformats.org/officeDocument/2006/relationships/tags" Target="../tags/tag13.xml" /><Relationship Id="rId120" Type="http://schemas.openxmlformats.org/officeDocument/2006/relationships/tags" Target="../tags/tag121.xml" /><Relationship Id="rId121" Type="http://schemas.openxmlformats.org/officeDocument/2006/relationships/tags" Target="../tags/tag122.xml" /><Relationship Id="rId122" Type="http://schemas.openxmlformats.org/officeDocument/2006/relationships/tags" Target="../tags/tag123.xml" /><Relationship Id="rId123" Type="http://schemas.openxmlformats.org/officeDocument/2006/relationships/tags" Target="../tags/tag124.xml" /><Relationship Id="rId124" Type="http://schemas.openxmlformats.org/officeDocument/2006/relationships/tags" Target="../tags/tag125.xml" /><Relationship Id="rId125" Type="http://schemas.openxmlformats.org/officeDocument/2006/relationships/tags" Target="../tags/tag126.xml" /><Relationship Id="rId126" Type="http://schemas.openxmlformats.org/officeDocument/2006/relationships/tags" Target="../tags/tag127.xml" /><Relationship Id="rId127" Type="http://schemas.openxmlformats.org/officeDocument/2006/relationships/tags" Target="../tags/tag128.xml" /><Relationship Id="rId128" Type="http://schemas.openxmlformats.org/officeDocument/2006/relationships/tags" Target="../tags/tag129.xml" /><Relationship Id="rId129" Type="http://schemas.openxmlformats.org/officeDocument/2006/relationships/tags" Target="../tags/tag130.xml" /><Relationship Id="rId13" Type="http://schemas.openxmlformats.org/officeDocument/2006/relationships/tags" Target="../tags/tag14.xml" /><Relationship Id="rId130" Type="http://schemas.openxmlformats.org/officeDocument/2006/relationships/tags" Target="../tags/tag131.xml" /><Relationship Id="rId131" Type="http://schemas.openxmlformats.org/officeDocument/2006/relationships/tags" Target="../tags/tag132.xml" /><Relationship Id="rId132" Type="http://schemas.openxmlformats.org/officeDocument/2006/relationships/tags" Target="../tags/tag133.xml" /><Relationship Id="rId133" Type="http://schemas.openxmlformats.org/officeDocument/2006/relationships/tags" Target="../tags/tag134.xml" /><Relationship Id="rId134" Type="http://schemas.openxmlformats.org/officeDocument/2006/relationships/tags" Target="../tags/tag135.xml" /><Relationship Id="rId135" Type="http://schemas.openxmlformats.org/officeDocument/2006/relationships/tags" Target="../tags/tag136.xml" /><Relationship Id="rId136" Type="http://schemas.openxmlformats.org/officeDocument/2006/relationships/tags" Target="../tags/tag137.xml" /><Relationship Id="rId137" Type="http://schemas.openxmlformats.org/officeDocument/2006/relationships/tags" Target="../tags/tag138.xml" /><Relationship Id="rId138" Type="http://schemas.openxmlformats.org/officeDocument/2006/relationships/tags" Target="../tags/tag139.xml" /><Relationship Id="rId139" Type="http://schemas.openxmlformats.org/officeDocument/2006/relationships/tags" Target="../tags/tag140.xml" /><Relationship Id="rId14" Type="http://schemas.openxmlformats.org/officeDocument/2006/relationships/tags" Target="../tags/tag15.xml" /><Relationship Id="rId140" Type="http://schemas.openxmlformats.org/officeDocument/2006/relationships/tags" Target="../tags/tag141.xml" /><Relationship Id="rId141" Type="http://schemas.openxmlformats.org/officeDocument/2006/relationships/tags" Target="../tags/tag142.xml" /><Relationship Id="rId142" Type="http://schemas.openxmlformats.org/officeDocument/2006/relationships/tags" Target="../tags/tag143.xml" /><Relationship Id="rId143" Type="http://schemas.openxmlformats.org/officeDocument/2006/relationships/tags" Target="../tags/tag144.xml" /><Relationship Id="rId144" Type="http://schemas.openxmlformats.org/officeDocument/2006/relationships/tags" Target="../tags/tag145.xml" /><Relationship Id="rId145" Type="http://schemas.openxmlformats.org/officeDocument/2006/relationships/tags" Target="../tags/tag146.xml" /><Relationship Id="rId146" Type="http://schemas.openxmlformats.org/officeDocument/2006/relationships/tags" Target="../tags/tag147.xml" /><Relationship Id="rId147" Type="http://schemas.openxmlformats.org/officeDocument/2006/relationships/tags" Target="../tags/tag148.xml" /><Relationship Id="rId148" Type="http://schemas.openxmlformats.org/officeDocument/2006/relationships/tags" Target="../tags/tag149.xml" /><Relationship Id="rId149" Type="http://schemas.openxmlformats.org/officeDocument/2006/relationships/tags" Target="../tags/tag150.xml" /><Relationship Id="rId15" Type="http://schemas.openxmlformats.org/officeDocument/2006/relationships/tags" Target="../tags/tag16.xml" /><Relationship Id="rId150" Type="http://schemas.openxmlformats.org/officeDocument/2006/relationships/tags" Target="../tags/tag151.xml" /><Relationship Id="rId151" Type="http://schemas.openxmlformats.org/officeDocument/2006/relationships/tags" Target="../tags/tag152.xml" /><Relationship Id="rId152" Type="http://schemas.openxmlformats.org/officeDocument/2006/relationships/tags" Target="../tags/tag153.xml" /><Relationship Id="rId153" Type="http://schemas.openxmlformats.org/officeDocument/2006/relationships/tags" Target="../tags/tag154.xml" /><Relationship Id="rId154" Type="http://schemas.openxmlformats.org/officeDocument/2006/relationships/tags" Target="../tags/tag155.xml" /><Relationship Id="rId155" Type="http://schemas.openxmlformats.org/officeDocument/2006/relationships/tags" Target="../tags/tag156.xml" /><Relationship Id="rId156" Type="http://schemas.openxmlformats.org/officeDocument/2006/relationships/tags" Target="../tags/tag157.xml" /><Relationship Id="rId157" Type="http://schemas.openxmlformats.org/officeDocument/2006/relationships/tags" Target="../tags/tag158.xml" /><Relationship Id="rId158" Type="http://schemas.openxmlformats.org/officeDocument/2006/relationships/tags" Target="../tags/tag159.xml" /><Relationship Id="rId159" Type="http://schemas.openxmlformats.org/officeDocument/2006/relationships/image" Target="../media/image9.png" /><Relationship Id="rId16" Type="http://schemas.openxmlformats.org/officeDocument/2006/relationships/tags" Target="../tags/tag17.xml" /><Relationship Id="rId160" Type="http://schemas.openxmlformats.org/officeDocument/2006/relationships/image" Target="../media/image10.jpeg" /><Relationship Id="rId17" Type="http://schemas.openxmlformats.org/officeDocument/2006/relationships/tags" Target="../tags/tag18.xml" /><Relationship Id="rId18" Type="http://schemas.openxmlformats.org/officeDocument/2006/relationships/tags" Target="../tags/tag19.xml" /><Relationship Id="rId19" Type="http://schemas.openxmlformats.org/officeDocument/2006/relationships/tags" Target="../tags/tag20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21.xml" /><Relationship Id="rId21" Type="http://schemas.openxmlformats.org/officeDocument/2006/relationships/tags" Target="../tags/tag22.xml" /><Relationship Id="rId22" Type="http://schemas.openxmlformats.org/officeDocument/2006/relationships/tags" Target="../tags/tag23.xml" /><Relationship Id="rId23" Type="http://schemas.openxmlformats.org/officeDocument/2006/relationships/tags" Target="../tags/tag24.xml" /><Relationship Id="rId24" Type="http://schemas.openxmlformats.org/officeDocument/2006/relationships/tags" Target="../tags/tag25.xml" /><Relationship Id="rId25" Type="http://schemas.openxmlformats.org/officeDocument/2006/relationships/tags" Target="../tags/tag26.xml" /><Relationship Id="rId26" Type="http://schemas.openxmlformats.org/officeDocument/2006/relationships/tags" Target="../tags/tag27.xml" /><Relationship Id="rId27" Type="http://schemas.openxmlformats.org/officeDocument/2006/relationships/tags" Target="../tags/tag28.xml" /><Relationship Id="rId28" Type="http://schemas.openxmlformats.org/officeDocument/2006/relationships/tags" Target="../tags/tag29.xml" /><Relationship Id="rId29" Type="http://schemas.openxmlformats.org/officeDocument/2006/relationships/tags" Target="../tags/tag30.xml" /><Relationship Id="rId3" Type="http://schemas.openxmlformats.org/officeDocument/2006/relationships/image" Target="../media/image7.png" /><Relationship Id="rId30" Type="http://schemas.openxmlformats.org/officeDocument/2006/relationships/tags" Target="../tags/tag31.xml" /><Relationship Id="rId31" Type="http://schemas.openxmlformats.org/officeDocument/2006/relationships/tags" Target="../tags/tag32.xml" /><Relationship Id="rId32" Type="http://schemas.openxmlformats.org/officeDocument/2006/relationships/tags" Target="../tags/tag33.xml" /><Relationship Id="rId33" Type="http://schemas.openxmlformats.org/officeDocument/2006/relationships/tags" Target="../tags/tag34.xml" /><Relationship Id="rId34" Type="http://schemas.openxmlformats.org/officeDocument/2006/relationships/tags" Target="../tags/tag35.xml" /><Relationship Id="rId35" Type="http://schemas.openxmlformats.org/officeDocument/2006/relationships/tags" Target="../tags/tag36.xml" /><Relationship Id="rId36" Type="http://schemas.openxmlformats.org/officeDocument/2006/relationships/tags" Target="../tags/tag37.xml" /><Relationship Id="rId37" Type="http://schemas.openxmlformats.org/officeDocument/2006/relationships/tags" Target="../tags/tag38.xml" /><Relationship Id="rId38" Type="http://schemas.openxmlformats.org/officeDocument/2006/relationships/tags" Target="../tags/tag39.xml" /><Relationship Id="rId39" Type="http://schemas.openxmlformats.org/officeDocument/2006/relationships/tags" Target="../tags/tag40.xml" /><Relationship Id="rId4" Type="http://schemas.microsoft.com/office/2007/relationships/hdphoto" Target="../media/image8.wdp" /><Relationship Id="rId40" Type="http://schemas.openxmlformats.org/officeDocument/2006/relationships/tags" Target="../tags/tag41.xml" /><Relationship Id="rId41" Type="http://schemas.openxmlformats.org/officeDocument/2006/relationships/tags" Target="../tags/tag42.xml" /><Relationship Id="rId42" Type="http://schemas.openxmlformats.org/officeDocument/2006/relationships/tags" Target="../tags/tag43.xml" /><Relationship Id="rId43" Type="http://schemas.openxmlformats.org/officeDocument/2006/relationships/tags" Target="../tags/tag44.xml" /><Relationship Id="rId44" Type="http://schemas.openxmlformats.org/officeDocument/2006/relationships/tags" Target="../tags/tag45.xml" /><Relationship Id="rId45" Type="http://schemas.openxmlformats.org/officeDocument/2006/relationships/tags" Target="../tags/tag46.xml" /><Relationship Id="rId46" Type="http://schemas.openxmlformats.org/officeDocument/2006/relationships/tags" Target="../tags/tag47.xml" /><Relationship Id="rId47" Type="http://schemas.openxmlformats.org/officeDocument/2006/relationships/tags" Target="../tags/tag48.xml" /><Relationship Id="rId48" Type="http://schemas.openxmlformats.org/officeDocument/2006/relationships/tags" Target="../tags/tag49.xml" /><Relationship Id="rId49" Type="http://schemas.openxmlformats.org/officeDocument/2006/relationships/tags" Target="../tags/tag50.xml" /><Relationship Id="rId5" Type="http://schemas.openxmlformats.org/officeDocument/2006/relationships/chart" Target="../charts/chart2.xml" /><Relationship Id="rId50" Type="http://schemas.openxmlformats.org/officeDocument/2006/relationships/tags" Target="../tags/tag51.xml" /><Relationship Id="rId51" Type="http://schemas.openxmlformats.org/officeDocument/2006/relationships/tags" Target="../tags/tag52.xml" /><Relationship Id="rId52" Type="http://schemas.openxmlformats.org/officeDocument/2006/relationships/tags" Target="../tags/tag53.xml" /><Relationship Id="rId53" Type="http://schemas.openxmlformats.org/officeDocument/2006/relationships/tags" Target="../tags/tag54.xml" /><Relationship Id="rId54" Type="http://schemas.openxmlformats.org/officeDocument/2006/relationships/tags" Target="../tags/tag55.xml" /><Relationship Id="rId55" Type="http://schemas.openxmlformats.org/officeDocument/2006/relationships/tags" Target="../tags/tag56.xml" /><Relationship Id="rId56" Type="http://schemas.openxmlformats.org/officeDocument/2006/relationships/tags" Target="../tags/tag57.xml" /><Relationship Id="rId57" Type="http://schemas.openxmlformats.org/officeDocument/2006/relationships/tags" Target="../tags/tag58.xml" /><Relationship Id="rId58" Type="http://schemas.openxmlformats.org/officeDocument/2006/relationships/tags" Target="../tags/tag59.xml" /><Relationship Id="rId59" Type="http://schemas.openxmlformats.org/officeDocument/2006/relationships/tags" Target="../tags/tag60.xml" /><Relationship Id="rId6" Type="http://schemas.openxmlformats.org/officeDocument/2006/relationships/tags" Target="../tags/tag7.xml" /><Relationship Id="rId60" Type="http://schemas.openxmlformats.org/officeDocument/2006/relationships/tags" Target="../tags/tag61.xml" /><Relationship Id="rId61" Type="http://schemas.openxmlformats.org/officeDocument/2006/relationships/tags" Target="../tags/tag62.xml" /><Relationship Id="rId62" Type="http://schemas.openxmlformats.org/officeDocument/2006/relationships/tags" Target="../tags/tag63.xml" /><Relationship Id="rId63" Type="http://schemas.openxmlformats.org/officeDocument/2006/relationships/tags" Target="../tags/tag64.xml" /><Relationship Id="rId64" Type="http://schemas.openxmlformats.org/officeDocument/2006/relationships/tags" Target="../tags/tag65.xml" /><Relationship Id="rId65" Type="http://schemas.openxmlformats.org/officeDocument/2006/relationships/tags" Target="../tags/tag66.xml" /><Relationship Id="rId66" Type="http://schemas.openxmlformats.org/officeDocument/2006/relationships/tags" Target="../tags/tag67.xml" /><Relationship Id="rId67" Type="http://schemas.openxmlformats.org/officeDocument/2006/relationships/tags" Target="../tags/tag68.xml" /><Relationship Id="rId68" Type="http://schemas.openxmlformats.org/officeDocument/2006/relationships/tags" Target="../tags/tag69.xml" /><Relationship Id="rId69" Type="http://schemas.openxmlformats.org/officeDocument/2006/relationships/tags" Target="../tags/tag70.xml" /><Relationship Id="rId7" Type="http://schemas.openxmlformats.org/officeDocument/2006/relationships/tags" Target="../tags/tag8.xml" /><Relationship Id="rId70" Type="http://schemas.openxmlformats.org/officeDocument/2006/relationships/tags" Target="../tags/tag71.xml" /><Relationship Id="rId71" Type="http://schemas.openxmlformats.org/officeDocument/2006/relationships/tags" Target="../tags/tag72.xml" /><Relationship Id="rId72" Type="http://schemas.openxmlformats.org/officeDocument/2006/relationships/tags" Target="../tags/tag73.xml" /><Relationship Id="rId73" Type="http://schemas.openxmlformats.org/officeDocument/2006/relationships/tags" Target="../tags/tag74.xml" /><Relationship Id="rId74" Type="http://schemas.openxmlformats.org/officeDocument/2006/relationships/tags" Target="../tags/tag75.xml" /><Relationship Id="rId75" Type="http://schemas.openxmlformats.org/officeDocument/2006/relationships/tags" Target="../tags/tag76.xml" /><Relationship Id="rId76" Type="http://schemas.openxmlformats.org/officeDocument/2006/relationships/tags" Target="../tags/tag77.xml" /><Relationship Id="rId77" Type="http://schemas.openxmlformats.org/officeDocument/2006/relationships/tags" Target="../tags/tag78.xml" /><Relationship Id="rId78" Type="http://schemas.openxmlformats.org/officeDocument/2006/relationships/tags" Target="../tags/tag79.xml" /><Relationship Id="rId79" Type="http://schemas.openxmlformats.org/officeDocument/2006/relationships/tags" Target="../tags/tag80.xml" /><Relationship Id="rId8" Type="http://schemas.openxmlformats.org/officeDocument/2006/relationships/tags" Target="../tags/tag9.xml" /><Relationship Id="rId80" Type="http://schemas.openxmlformats.org/officeDocument/2006/relationships/tags" Target="../tags/tag81.xml" /><Relationship Id="rId81" Type="http://schemas.openxmlformats.org/officeDocument/2006/relationships/tags" Target="../tags/tag82.xml" /><Relationship Id="rId82" Type="http://schemas.openxmlformats.org/officeDocument/2006/relationships/tags" Target="../tags/tag83.xml" /><Relationship Id="rId83" Type="http://schemas.openxmlformats.org/officeDocument/2006/relationships/tags" Target="../tags/tag84.xml" /><Relationship Id="rId84" Type="http://schemas.openxmlformats.org/officeDocument/2006/relationships/tags" Target="../tags/tag85.xml" /><Relationship Id="rId85" Type="http://schemas.openxmlformats.org/officeDocument/2006/relationships/tags" Target="../tags/tag86.xml" /><Relationship Id="rId86" Type="http://schemas.openxmlformats.org/officeDocument/2006/relationships/tags" Target="../tags/tag87.xml" /><Relationship Id="rId87" Type="http://schemas.openxmlformats.org/officeDocument/2006/relationships/tags" Target="../tags/tag88.xml" /><Relationship Id="rId88" Type="http://schemas.openxmlformats.org/officeDocument/2006/relationships/tags" Target="../tags/tag89.xml" /><Relationship Id="rId89" Type="http://schemas.openxmlformats.org/officeDocument/2006/relationships/tags" Target="../tags/tag90.xml" /><Relationship Id="rId9" Type="http://schemas.openxmlformats.org/officeDocument/2006/relationships/tags" Target="../tags/tag10.xml" /><Relationship Id="rId90" Type="http://schemas.openxmlformats.org/officeDocument/2006/relationships/tags" Target="../tags/tag91.xml" /><Relationship Id="rId91" Type="http://schemas.openxmlformats.org/officeDocument/2006/relationships/tags" Target="../tags/tag92.xml" /><Relationship Id="rId92" Type="http://schemas.openxmlformats.org/officeDocument/2006/relationships/tags" Target="../tags/tag93.xml" /><Relationship Id="rId93" Type="http://schemas.openxmlformats.org/officeDocument/2006/relationships/tags" Target="../tags/tag94.xml" /><Relationship Id="rId94" Type="http://schemas.openxmlformats.org/officeDocument/2006/relationships/tags" Target="../tags/tag95.xml" /><Relationship Id="rId95" Type="http://schemas.openxmlformats.org/officeDocument/2006/relationships/tags" Target="../tags/tag96.xml" /><Relationship Id="rId96" Type="http://schemas.openxmlformats.org/officeDocument/2006/relationships/tags" Target="../tags/tag97.xml" /><Relationship Id="rId97" Type="http://schemas.openxmlformats.org/officeDocument/2006/relationships/tags" Target="../tags/tag98.xml" /><Relationship Id="rId98" Type="http://schemas.openxmlformats.org/officeDocument/2006/relationships/tags" Target="../tags/tag99.xml" /><Relationship Id="rId99" Type="http://schemas.openxmlformats.org/officeDocument/2006/relationships/tags" Target="../tags/tag1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3.xml" /><Relationship Id="rId3" Type="http://schemas.openxmlformats.org/officeDocument/2006/relationships/chart" Target="../charts/chart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211215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itle 1"/>
          <p:cNvSpPr txBox="1"/>
          <p:nvPr/>
        </p:nvSpPr>
        <p:spPr bwMode="auto">
          <a:xfrm>
            <a:off x="256383" y="-20538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绩效优化项目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第二次里程碑</a:t>
            </a:r>
            <a:endParaRPr lang="en-US" altLang="zh-CN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668680" y="1164716"/>
            <a:ext cx="7949309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7970009" y="1266943"/>
            <a:ext cx="685241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235184" y="1267392"/>
            <a:ext cx="935151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435571" y="931872"/>
            <a:ext cx="558922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567749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650377" y="931872"/>
            <a:ext cx="68126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870163" y="1119032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539552" y="1260222"/>
            <a:ext cx="782315" cy="276977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884978" y="1267392"/>
            <a:ext cx="1261729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378522" y="1083820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4150797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52726" y="1025782"/>
            <a:ext cx="244148" cy="21434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5076056" y="1276468"/>
            <a:ext cx="1008112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5175083" y="931872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7913522" y="937736"/>
            <a:ext cx="644909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183777" y="108337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6971769" y="947261"/>
            <a:ext cx="675000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404011" y="1081585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33" name="Rectangle 132"/>
          <p:cNvSpPr/>
          <p:nvPr/>
        </p:nvSpPr>
        <p:spPr>
          <a:xfrm>
            <a:off x="92209" y="699542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34" name="流程图: 联系 33"/>
          <p:cNvSpPr/>
          <p:nvPr/>
        </p:nvSpPr>
        <p:spPr>
          <a:xfrm>
            <a:off x="2843808" y="1113215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TextBox 38"/>
          <p:cNvSpPr txBox="1"/>
          <p:nvPr/>
        </p:nvSpPr>
        <p:spPr>
          <a:xfrm>
            <a:off x="2607340" y="777983"/>
            <a:ext cx="596507" cy="358645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-3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6" name="TextBox 43"/>
          <p:cNvSpPr>
            <a:spLocks noChangeArrowheads="1"/>
          </p:cNvSpPr>
          <p:nvPr/>
        </p:nvSpPr>
        <p:spPr bwMode="auto">
          <a:xfrm>
            <a:off x="2450813" y="1268042"/>
            <a:ext cx="823902" cy="25821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高管访谈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6CF1CE3C-8C87-483D-859F-0A94AA46D78F}"/>
              </a:ext>
            </a:extLst>
          </p:cNvPr>
          <p:cNvSpPr/>
          <p:nvPr/>
        </p:nvSpPr>
        <p:spPr>
          <a:xfrm>
            <a:off x="380837" y="1801311"/>
            <a:ext cx="8698508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>
              <a:lnSpc>
                <a:spcPct val="150000"/>
              </a:lnSpc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会议目的：</a:t>
            </a:r>
            <a:r>
              <a:rPr lang="en-US" altLang="zh-CN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、区域试点方案汇报及决策是否通过</a:t>
            </a:r>
            <a:endParaRPr lang="zh-CN" altLang="en-US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xmlns="" id="{E3E077FB-7BE7-4544-986F-3F00D82A129D}"/>
              </a:ext>
            </a:extLst>
          </p:cNvPr>
          <p:cNvSpPr/>
          <p:nvPr/>
        </p:nvSpPr>
        <p:spPr>
          <a:xfrm>
            <a:off x="369161" y="2372585"/>
            <a:ext cx="8234228" cy="2431413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人职责：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：崔世君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（咨询谁）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崔维星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、黄华波、崔维刚、韩永彦、林志彬、陈宗达、陈海龙、郭海涛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（通知谁）：孙政锋、江开勇、童志文、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姚资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胡娇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7" name="直接连接符 46"/>
          <p:cNvCxnSpPr/>
          <p:nvPr/>
        </p:nvCxnSpPr>
        <p:spPr bwMode="auto">
          <a:xfrm flipH="1">
            <a:off x="5514395" y="743664"/>
            <a:ext cx="0" cy="104400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57" name="右箭头 56"/>
          <p:cNvSpPr/>
          <p:nvPr/>
        </p:nvSpPr>
        <p:spPr bwMode="auto">
          <a:xfrm>
            <a:off x="4912706" y="721050"/>
            <a:ext cx="329399" cy="26766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2" tIns="34282" rIns="68562" bIns="3428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019"/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580901" y="677959"/>
            <a:ext cx="1727403" cy="253913"/>
          </a:xfrm>
          <a:prstGeom prst="rect">
            <a:avLst/>
          </a:prstGeom>
          <a:noFill/>
        </p:spPr>
        <p:txBody>
          <a:bodyPr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当前节点</a:t>
            </a:r>
          </a:p>
        </p:txBody>
      </p:sp>
      <p:sp>
        <p:nvSpPr>
          <p:cNvPr id="41" name="TextBox 13"/>
          <p:cNvSpPr>
            <a:spLocks noChangeArrowheads="1"/>
          </p:cNvSpPr>
          <p:nvPr/>
        </p:nvSpPr>
        <p:spPr bwMode="auto">
          <a:xfrm>
            <a:off x="6693989" y="1306133"/>
            <a:ext cx="1218869" cy="401199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7731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442250"/>
            <a:ext cx="6862645" cy="1138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绩效优化项目</a:t>
            </a:r>
            <a:r>
              <a:rPr lang="zh-CN" altLang="en-US" sz="28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第二个里程碑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zh-CN" altLang="en-US" sz="2800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深圳区域试点方案汇报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r>
              <a:rPr lang="en-US" altLang="zh-CN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2018-05-08</a:t>
            </a:r>
            <a:endParaRPr lang="en-US" altLang="zh-CN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160094120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51520" y="12347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第一里程碑回顾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Rectangle 9"/>
          <p:cNvSpPr/>
          <p:nvPr/>
        </p:nvSpPr>
        <p:spPr>
          <a:xfrm>
            <a:off x="6523417" y="1505689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太关注运营指标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6523417" y="2278555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基层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6523417" y="3824287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3"/>
          <p:cNvSpPr/>
          <p:nvPr/>
        </p:nvSpPr>
        <p:spPr>
          <a:xfrm>
            <a:off x="6523417" y="3051421"/>
            <a:ext cx="2297055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Oval 128"/>
          <p:cNvSpPr/>
          <p:nvPr/>
        </p:nvSpPr>
        <p:spPr>
          <a:xfrm>
            <a:off x="6413205" y="1660520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Oval 128"/>
          <p:cNvSpPr/>
          <p:nvPr/>
        </p:nvSpPr>
        <p:spPr>
          <a:xfrm>
            <a:off x="6418890" y="2436041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Oval 128"/>
          <p:cNvSpPr/>
          <p:nvPr/>
        </p:nvSpPr>
        <p:spPr>
          <a:xfrm>
            <a:off x="6418890" y="3211562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Oval 128"/>
          <p:cNvSpPr/>
          <p:nvPr/>
        </p:nvSpPr>
        <p:spPr>
          <a:xfrm>
            <a:off x="6413204" y="3987083"/>
            <a:ext cx="194649" cy="179782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1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Straight Arrow Connector 132"/>
          <p:cNvCxnSpPr>
            <a:endCxn id="8" idx="2"/>
          </p:cNvCxnSpPr>
          <p:nvPr/>
        </p:nvCxnSpPr>
        <p:spPr bwMode="auto">
          <a:xfrm>
            <a:off x="5749246" y="1711703"/>
            <a:ext cx="663959" cy="38708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3" name="Straight Arrow Connector 132"/>
          <p:cNvCxnSpPr>
            <a:endCxn id="8" idx="2"/>
          </p:cNvCxnSpPr>
          <p:nvPr/>
        </p:nvCxnSpPr>
        <p:spPr bwMode="auto">
          <a:xfrm flipV="1">
            <a:off x="5749246" y="1750411"/>
            <a:ext cx="663959" cy="497581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4" name="Straight Arrow Connector 132"/>
          <p:cNvCxnSpPr>
            <a:endCxn id="9" idx="2"/>
          </p:cNvCxnSpPr>
          <p:nvPr/>
        </p:nvCxnSpPr>
        <p:spPr bwMode="auto">
          <a:xfrm>
            <a:off x="5749246" y="2247992"/>
            <a:ext cx="669644" cy="27794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5" name="Straight Arrow Connector 132"/>
          <p:cNvCxnSpPr>
            <a:endCxn id="10" idx="2"/>
          </p:cNvCxnSpPr>
          <p:nvPr/>
        </p:nvCxnSpPr>
        <p:spPr bwMode="auto">
          <a:xfrm>
            <a:off x="5749246" y="2784281"/>
            <a:ext cx="669644" cy="517172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6" name="Straight Arrow Connector 132"/>
          <p:cNvCxnSpPr>
            <a:endCxn id="11" idx="2"/>
          </p:cNvCxnSpPr>
          <p:nvPr/>
        </p:nvCxnSpPr>
        <p:spPr bwMode="auto">
          <a:xfrm>
            <a:off x="5749246" y="3320570"/>
            <a:ext cx="663958" cy="756404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132"/>
          <p:cNvCxnSpPr>
            <a:endCxn id="9" idx="2"/>
          </p:cNvCxnSpPr>
          <p:nvPr/>
        </p:nvCxnSpPr>
        <p:spPr bwMode="auto">
          <a:xfrm flipV="1">
            <a:off x="5749246" y="2525932"/>
            <a:ext cx="669644" cy="1330927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grpSp>
        <p:nvGrpSpPr>
          <p:cNvPr id="18" name="组合 17"/>
          <p:cNvGrpSpPr/>
          <p:nvPr/>
        </p:nvGrpSpPr>
        <p:grpSpPr>
          <a:xfrm>
            <a:off x="418582" y="1314081"/>
            <a:ext cx="5449562" cy="3417909"/>
            <a:chOff x="2771800" y="1170065"/>
            <a:chExt cx="5727545" cy="3417909"/>
          </a:xfrm>
        </p:grpSpPr>
        <p:grpSp>
          <p:nvGrpSpPr>
            <p:cNvPr id="19" name="组合 18"/>
            <p:cNvGrpSpPr/>
            <p:nvPr/>
          </p:nvGrpSpPr>
          <p:grpSpPr>
            <a:xfrm>
              <a:off x="2771800" y="1404623"/>
              <a:ext cx="5727545" cy="3183351"/>
              <a:chOff x="532292" y="1242242"/>
              <a:chExt cx="5058205" cy="3345733"/>
            </a:xfrm>
          </p:grpSpPr>
          <p:sp>
            <p:nvSpPr>
              <p:cNvPr id="35" name="流程图: 或者 5"/>
              <p:cNvSpPr/>
              <p:nvPr/>
            </p:nvSpPr>
            <p:spPr>
              <a:xfrm>
                <a:off x="3474281" y="4360688"/>
                <a:ext cx="192579" cy="196450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6" name="流程图: 或者 5"/>
              <p:cNvSpPr/>
              <p:nvPr/>
            </p:nvSpPr>
            <p:spPr>
              <a:xfrm>
                <a:off x="4336002" y="4360688"/>
                <a:ext cx="192579" cy="196450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7" name="TextBox 36"/>
              <p:cNvSpPr txBox="1"/>
              <p:nvPr/>
            </p:nvSpPr>
            <p:spPr>
              <a:xfrm>
                <a:off x="3666860" y="4352562"/>
                <a:ext cx="342008" cy="234286"/>
              </a:xfrm>
              <a:prstGeom prst="rect">
                <a:avLst/>
              </a:prstGeom>
              <a:noFill/>
            </p:spPr>
            <p:txBody>
              <a:bodyPr wrap="none" lIns="36000" tIns="36000" rIns="36000" bIns="3600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50" b="1">
                    <a:latin typeface="华文楷体" pitchFamily="2" charset="-122"/>
                    <a:ea typeface="华文楷体" pitchFamily="2" charset="-122"/>
                  </a:rPr>
                  <a:t>现状</a:t>
                </a: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4528582" y="4353689"/>
                <a:ext cx="342008" cy="234286"/>
              </a:xfrm>
              <a:prstGeom prst="rect">
                <a:avLst/>
              </a:prstGeom>
              <a:noFill/>
            </p:spPr>
            <p:txBody>
              <a:bodyPr wrap="none" lIns="36000" tIns="36000" rIns="36000" bIns="3600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050" b="1">
                    <a:latin typeface="华文楷体" pitchFamily="2" charset="-122"/>
                    <a:ea typeface="华文楷体" pitchFamily="2" charset="-122"/>
                  </a:rPr>
                  <a:t>期望</a:t>
                </a:r>
              </a:p>
            </p:txBody>
          </p:sp>
          <p:cxnSp>
            <p:nvCxnSpPr>
              <p:cNvPr id="39" name="Straight Connector 195"/>
              <p:cNvCxnSpPr/>
              <p:nvPr/>
            </p:nvCxnSpPr>
            <p:spPr bwMode="auto">
              <a:xfrm flipH="1">
                <a:off x="3099714" y="1242242"/>
                <a:ext cx="0" cy="309765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sp>
            <p:nvSpPr>
              <p:cNvPr id="40" name="矩形 4"/>
              <p:cNvSpPr/>
              <p:nvPr/>
            </p:nvSpPr>
            <p:spPr>
              <a:xfrm>
                <a:off x="532292" y="126621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长期</a:t>
                </a:r>
              </a:p>
            </p:txBody>
          </p:sp>
          <p:sp>
            <p:nvSpPr>
              <p:cNvPr id="41" name="矩形 4"/>
              <p:cNvSpPr/>
              <p:nvPr/>
            </p:nvSpPr>
            <p:spPr>
              <a:xfrm>
                <a:off x="5009406" y="126621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短期</a:t>
                </a:r>
              </a:p>
            </p:txBody>
          </p:sp>
          <p:cxnSp>
            <p:nvCxnSpPr>
              <p:cNvPr id="42" name="Straight Arrow Connector 12"/>
              <p:cNvCxnSpPr/>
              <p:nvPr/>
            </p:nvCxnSpPr>
            <p:spPr bwMode="auto">
              <a:xfrm>
                <a:off x="1131363" y="141535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43" name="流程图: 或者 5"/>
              <p:cNvSpPr/>
              <p:nvPr/>
            </p:nvSpPr>
            <p:spPr>
              <a:xfrm>
                <a:off x="3600103" y="1343953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4" name="流程图: 或者 5"/>
              <p:cNvSpPr/>
              <p:nvPr/>
            </p:nvSpPr>
            <p:spPr>
              <a:xfrm>
                <a:off x="1894282" y="1321309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5" name="矩形 4"/>
              <p:cNvSpPr/>
              <p:nvPr/>
            </p:nvSpPr>
            <p:spPr>
              <a:xfrm>
                <a:off x="532292" y="182986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聚焦</a:t>
                </a:r>
              </a:p>
            </p:txBody>
          </p:sp>
          <p:sp>
            <p:nvSpPr>
              <p:cNvPr id="46" name="矩形 4"/>
              <p:cNvSpPr/>
              <p:nvPr/>
            </p:nvSpPr>
            <p:spPr>
              <a:xfrm>
                <a:off x="5009406" y="182986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全面</a:t>
                </a:r>
              </a:p>
            </p:txBody>
          </p:sp>
          <p:cxnSp>
            <p:nvCxnSpPr>
              <p:cNvPr id="47" name="Straight Arrow Connector 99"/>
              <p:cNvCxnSpPr/>
              <p:nvPr/>
            </p:nvCxnSpPr>
            <p:spPr bwMode="auto">
              <a:xfrm>
                <a:off x="1131363" y="197900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48" name="流程图: 或者 5"/>
              <p:cNvSpPr/>
              <p:nvPr/>
            </p:nvSpPr>
            <p:spPr>
              <a:xfrm>
                <a:off x="2743784" y="1907598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9" name="流程图: 或者 5"/>
              <p:cNvSpPr/>
              <p:nvPr/>
            </p:nvSpPr>
            <p:spPr>
              <a:xfrm>
                <a:off x="2179299" y="1902406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0" name="矩形 4"/>
              <p:cNvSpPr/>
              <p:nvPr/>
            </p:nvSpPr>
            <p:spPr>
              <a:xfrm>
                <a:off x="532292" y="352079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标准</a:t>
                </a:r>
              </a:p>
            </p:txBody>
          </p:sp>
          <p:sp>
            <p:nvSpPr>
              <p:cNvPr id="51" name="矩形 4"/>
              <p:cNvSpPr/>
              <p:nvPr/>
            </p:nvSpPr>
            <p:spPr>
              <a:xfrm>
                <a:off x="5009406" y="352079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差异</a:t>
                </a:r>
              </a:p>
            </p:txBody>
          </p:sp>
          <p:cxnSp>
            <p:nvCxnSpPr>
              <p:cNvPr id="52" name="Straight Arrow Connector 100"/>
              <p:cNvCxnSpPr/>
              <p:nvPr/>
            </p:nvCxnSpPr>
            <p:spPr bwMode="auto">
              <a:xfrm>
                <a:off x="1131363" y="366993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53" name="流程图: 或者 5"/>
              <p:cNvSpPr/>
              <p:nvPr/>
            </p:nvSpPr>
            <p:spPr>
              <a:xfrm>
                <a:off x="2154232" y="3590292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4" name="流程图: 或者 5"/>
              <p:cNvSpPr/>
              <p:nvPr/>
            </p:nvSpPr>
            <p:spPr>
              <a:xfrm>
                <a:off x="3018404" y="3575889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5" name="矩形 4"/>
              <p:cNvSpPr/>
              <p:nvPr/>
            </p:nvSpPr>
            <p:spPr>
              <a:xfrm>
                <a:off x="532292" y="239350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管控</a:t>
                </a:r>
              </a:p>
            </p:txBody>
          </p:sp>
          <p:sp>
            <p:nvSpPr>
              <p:cNvPr id="56" name="矩形 4"/>
              <p:cNvSpPr/>
              <p:nvPr/>
            </p:nvSpPr>
            <p:spPr>
              <a:xfrm>
                <a:off x="5009406" y="2393506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赋能</a:t>
                </a:r>
              </a:p>
            </p:txBody>
          </p:sp>
          <p:cxnSp>
            <p:nvCxnSpPr>
              <p:cNvPr id="57" name="Straight Arrow Connector 101"/>
              <p:cNvCxnSpPr/>
              <p:nvPr/>
            </p:nvCxnSpPr>
            <p:spPr bwMode="auto">
              <a:xfrm>
                <a:off x="1131363" y="2542647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58" name="流程图: 或者 5"/>
              <p:cNvSpPr/>
              <p:nvPr/>
            </p:nvSpPr>
            <p:spPr>
              <a:xfrm>
                <a:off x="1287634" y="2471242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流程图: 或者 5"/>
              <p:cNvSpPr/>
              <p:nvPr/>
            </p:nvSpPr>
            <p:spPr>
              <a:xfrm>
                <a:off x="1981310" y="2451075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0" name="矩形 4"/>
              <p:cNvSpPr/>
              <p:nvPr/>
            </p:nvSpPr>
            <p:spPr>
              <a:xfrm>
                <a:off x="532292" y="408444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集体</a:t>
                </a:r>
              </a:p>
            </p:txBody>
          </p:sp>
          <p:sp>
            <p:nvSpPr>
              <p:cNvPr id="61" name="矩形 4"/>
              <p:cNvSpPr/>
              <p:nvPr/>
            </p:nvSpPr>
            <p:spPr>
              <a:xfrm>
                <a:off x="5009406" y="408444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个体</a:t>
                </a:r>
              </a:p>
            </p:txBody>
          </p:sp>
          <p:cxnSp>
            <p:nvCxnSpPr>
              <p:cNvPr id="62" name="Straight Arrow Connector 103"/>
              <p:cNvCxnSpPr/>
              <p:nvPr/>
            </p:nvCxnSpPr>
            <p:spPr bwMode="auto">
              <a:xfrm>
                <a:off x="1131363" y="423358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63" name="流程图: 或者 5"/>
              <p:cNvSpPr/>
              <p:nvPr/>
            </p:nvSpPr>
            <p:spPr>
              <a:xfrm>
                <a:off x="2101516" y="4162178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4" name="流程图: 或者 5"/>
              <p:cNvSpPr/>
              <p:nvPr/>
            </p:nvSpPr>
            <p:spPr>
              <a:xfrm>
                <a:off x="1815613" y="4162178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5" name="矩形 4"/>
              <p:cNvSpPr/>
              <p:nvPr/>
            </p:nvSpPr>
            <p:spPr>
              <a:xfrm>
                <a:off x="532292" y="295715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刚性</a:t>
                </a:r>
              </a:p>
            </p:txBody>
          </p:sp>
          <p:sp>
            <p:nvSpPr>
              <p:cNvPr id="66" name="矩形 4"/>
              <p:cNvSpPr/>
              <p:nvPr/>
            </p:nvSpPr>
            <p:spPr>
              <a:xfrm>
                <a:off x="5009406" y="2957151"/>
                <a:ext cx="581091" cy="2948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latin typeface="华文楷体" pitchFamily="2" charset="-122"/>
                    <a:ea typeface="华文楷体" pitchFamily="2" charset="-122"/>
                  </a:rPr>
                  <a:t>柔性</a:t>
                </a:r>
              </a:p>
            </p:txBody>
          </p:sp>
          <p:cxnSp>
            <p:nvCxnSpPr>
              <p:cNvPr id="67" name="Straight Arrow Connector 102"/>
              <p:cNvCxnSpPr/>
              <p:nvPr/>
            </p:nvCxnSpPr>
            <p:spPr bwMode="auto">
              <a:xfrm>
                <a:off x="1131363" y="3106292"/>
                <a:ext cx="3936702" cy="0"/>
              </a:xfrm>
              <a:prstGeom prst="straightConnector1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75000"/>
                  </a:schemeClr>
                </a:solidFill>
                <a:prstDash val="solid"/>
                <a:round/>
                <a:headEnd type="triangle"/>
                <a:tailEnd type="triangle"/>
              </a:ln>
              <a:effectLst/>
            </p:spPr>
          </p:cxnSp>
          <p:sp>
            <p:nvSpPr>
              <p:cNvPr id="68" name="流程图: 或者 5"/>
              <p:cNvSpPr/>
              <p:nvPr/>
            </p:nvSpPr>
            <p:spPr>
              <a:xfrm>
                <a:off x="2360586" y="3024957"/>
                <a:ext cx="139994" cy="142807"/>
              </a:xfrm>
              <a:prstGeom prst="flowChartOr">
                <a:avLst/>
              </a:prstGeom>
              <a:solidFill>
                <a:srgbClr val="373C64"/>
              </a:solidFill>
              <a:ln>
                <a:solidFill>
                  <a:srgbClr val="373C64"/>
                </a:solidFill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9" name="流程图: 或者 5"/>
              <p:cNvSpPr/>
              <p:nvPr/>
            </p:nvSpPr>
            <p:spPr>
              <a:xfrm>
                <a:off x="3012180" y="3034888"/>
                <a:ext cx="139994" cy="142807"/>
              </a:xfrm>
              <a:prstGeom prst="flowChartOr">
                <a:avLst/>
              </a:prstGeom>
              <a:solidFill>
                <a:srgbClr val="FF0000"/>
              </a:solidFill>
              <a:ln>
                <a:solidFill>
                  <a:schemeClr val="bg1"/>
                </a:solidFill>
                <a:prstDash val="dash"/>
              </a:ln>
            </p:spPr>
            <p:txBody>
              <a:bodyPr wrap="square" rtlCol="0" anchor="ctr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285750" indent="-285750" algn="ctr">
                  <a:buFont typeface="Wingdings" pitchFamily="2" charset="2"/>
                  <a:buChar char="n"/>
                </a:pPr>
                <a:endParaRPr lang="zh-CN" altLang="en-US" sz="1100" b="1"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70" name="直接连接符 4"/>
              <p:cNvCxnSpPr>
                <a:stCxn id="44" idx="4"/>
                <a:endCxn id="49" idx="0"/>
              </p:cNvCxnSpPr>
              <p:nvPr/>
            </p:nvCxnSpPr>
            <p:spPr bwMode="auto">
              <a:xfrm>
                <a:off x="1964279" y="1464116"/>
                <a:ext cx="285017" cy="43829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1" name="直接连接符 44"/>
              <p:cNvCxnSpPr>
                <a:stCxn id="49" idx="4"/>
                <a:endCxn id="59" idx="0"/>
              </p:cNvCxnSpPr>
              <p:nvPr/>
            </p:nvCxnSpPr>
            <p:spPr bwMode="auto">
              <a:xfrm flipH="1">
                <a:off x="2051308" y="2045213"/>
                <a:ext cx="197988" cy="405861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2" name="直接连接符 47"/>
              <p:cNvCxnSpPr>
                <a:stCxn id="54" idx="0"/>
                <a:endCxn id="69" idx="4"/>
              </p:cNvCxnSpPr>
              <p:nvPr/>
            </p:nvCxnSpPr>
            <p:spPr bwMode="auto">
              <a:xfrm flipH="1" flipV="1">
                <a:off x="3082177" y="3177695"/>
                <a:ext cx="6224" cy="398194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3" name="直接连接符 50"/>
              <p:cNvCxnSpPr>
                <a:stCxn id="59" idx="4"/>
                <a:endCxn id="69" idx="0"/>
              </p:cNvCxnSpPr>
              <p:nvPr/>
            </p:nvCxnSpPr>
            <p:spPr bwMode="auto">
              <a:xfrm>
                <a:off x="2051308" y="2593882"/>
                <a:ext cx="1030870" cy="44100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4" name="直接连接符 53"/>
              <p:cNvCxnSpPr>
                <a:stCxn id="54" idx="4"/>
                <a:endCxn id="64" idx="0"/>
              </p:cNvCxnSpPr>
              <p:nvPr/>
            </p:nvCxnSpPr>
            <p:spPr bwMode="auto">
              <a:xfrm flipH="1">
                <a:off x="1885610" y="3718696"/>
                <a:ext cx="1202791" cy="44348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C00000"/>
                </a:solidFill>
                <a:prstDash val="dash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5" name="直接连接符 56"/>
              <p:cNvCxnSpPr>
                <a:stCxn id="53" idx="4"/>
                <a:endCxn id="63" idx="0"/>
              </p:cNvCxnSpPr>
              <p:nvPr/>
            </p:nvCxnSpPr>
            <p:spPr bwMode="auto">
              <a:xfrm flipH="1">
                <a:off x="2171513" y="3733099"/>
                <a:ext cx="52716" cy="42907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6" name="直接连接符 59"/>
              <p:cNvCxnSpPr>
                <a:stCxn id="68" idx="0"/>
                <a:endCxn id="58" idx="4"/>
              </p:cNvCxnSpPr>
              <p:nvPr/>
            </p:nvCxnSpPr>
            <p:spPr bwMode="auto">
              <a:xfrm flipH="1" flipV="1">
                <a:off x="1357631" y="2614049"/>
                <a:ext cx="1072952" cy="41090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7" name="直接连接符 62"/>
              <p:cNvCxnSpPr>
                <a:stCxn id="58" idx="0"/>
                <a:endCxn id="48" idx="4"/>
              </p:cNvCxnSpPr>
              <p:nvPr/>
            </p:nvCxnSpPr>
            <p:spPr bwMode="auto">
              <a:xfrm flipV="1">
                <a:off x="1357631" y="2050405"/>
                <a:ext cx="1456150" cy="420837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8" name="直接连接符 66"/>
              <p:cNvCxnSpPr>
                <a:stCxn id="53" idx="0"/>
                <a:endCxn id="68" idx="4"/>
              </p:cNvCxnSpPr>
              <p:nvPr/>
            </p:nvCxnSpPr>
            <p:spPr bwMode="auto">
              <a:xfrm flipV="1">
                <a:off x="2224230" y="3167764"/>
                <a:ext cx="206353" cy="42252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9" name="直接连接符 69"/>
              <p:cNvCxnSpPr>
                <a:stCxn id="25" idx="2"/>
                <a:endCxn id="43" idx="4"/>
              </p:cNvCxnSpPr>
              <p:nvPr/>
            </p:nvCxnSpPr>
            <p:spPr bwMode="auto">
              <a:xfrm flipV="1">
                <a:off x="2778872" y="1486760"/>
                <a:ext cx="891228" cy="46826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373C64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20" name="TextBox 19"/>
            <p:cNvSpPr txBox="1"/>
            <p:nvPr/>
          </p:nvSpPr>
          <p:spPr>
            <a:xfrm>
              <a:off x="5508104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0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267368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-1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683851" y="1170065"/>
              <a:ext cx="298472" cy="257369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6042688" y="1321831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0.28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064338" y="1321831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-0.63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060864" y="184082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-0.26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388616" y="184082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-0.42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3391296" y="239440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-0.91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4271357" y="2394409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-0.58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4621503" y="2911410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-0.32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367266" y="2911410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-0.06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1" name="TextBox 30"/>
            <p:cNvSpPr txBox="1"/>
            <p:nvPr/>
          </p:nvSpPr>
          <p:spPr>
            <a:xfrm>
              <a:off x="4382528" y="3435575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-0.44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388704" y="3444042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-0.02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4390092" y="4003277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-0.56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3986106" y="4003277"/>
              <a:ext cx="509600" cy="241980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100" b="1">
                  <a:latin typeface="华文楷体" pitchFamily="2" charset="-122"/>
                  <a:ea typeface="华文楷体" pitchFamily="2" charset="-122"/>
                </a:rPr>
                <a:t>-0.67</a:t>
              </a:r>
              <a:endParaRPr lang="zh-CN" altLang="en-US" sz="11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24" name="Rectangle 132"/>
          <p:cNvSpPr/>
          <p:nvPr/>
        </p:nvSpPr>
        <p:spPr>
          <a:xfrm>
            <a:off x="92209" y="699542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cxnSp>
        <p:nvCxnSpPr>
          <p:cNvPr id="132" name="直接箭头连接符 1"/>
          <p:cNvCxnSpPr/>
          <p:nvPr/>
        </p:nvCxnSpPr>
        <p:spPr bwMode="auto">
          <a:xfrm>
            <a:off x="366029" y="893470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133" name="TextBox 43"/>
          <p:cNvSpPr>
            <a:spLocks noChangeArrowheads="1"/>
          </p:cNvSpPr>
          <p:nvPr/>
        </p:nvSpPr>
        <p:spPr bwMode="auto">
          <a:xfrm>
            <a:off x="4394141" y="972130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34" name="TextBox 38"/>
          <p:cNvSpPr txBox="1"/>
          <p:nvPr/>
        </p:nvSpPr>
        <p:spPr>
          <a:xfrm>
            <a:off x="4666548" y="544004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35" name="五角星 68"/>
          <p:cNvSpPr>
            <a:spLocks noChangeArrowheads="1"/>
          </p:cNvSpPr>
          <p:nvPr/>
        </p:nvSpPr>
        <p:spPr bwMode="auto">
          <a:xfrm>
            <a:off x="4906335" y="779309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136" name="TextBox 43"/>
          <p:cNvSpPr>
            <a:spLocks noChangeArrowheads="1"/>
          </p:cNvSpPr>
          <p:nvPr/>
        </p:nvSpPr>
        <p:spPr bwMode="auto">
          <a:xfrm>
            <a:off x="6914421" y="97045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37" name="TextBox 38"/>
          <p:cNvSpPr txBox="1"/>
          <p:nvPr/>
        </p:nvSpPr>
        <p:spPr>
          <a:xfrm>
            <a:off x="7186828" y="542332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38" name="五角星 68"/>
          <p:cNvSpPr>
            <a:spLocks noChangeArrowheads="1"/>
          </p:cNvSpPr>
          <p:nvPr/>
        </p:nvSpPr>
        <p:spPr bwMode="auto">
          <a:xfrm>
            <a:off x="7426615" y="77763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139" name="TextBox 43"/>
          <p:cNvSpPr>
            <a:spLocks noChangeArrowheads="1"/>
          </p:cNvSpPr>
          <p:nvPr/>
        </p:nvSpPr>
        <p:spPr bwMode="auto">
          <a:xfrm>
            <a:off x="2051766" y="96321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140" name="TextBox 38"/>
          <p:cNvSpPr txBox="1"/>
          <p:nvPr/>
        </p:nvSpPr>
        <p:spPr>
          <a:xfrm>
            <a:off x="2253298" y="535093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141" name="五角星 68"/>
          <p:cNvSpPr>
            <a:spLocks noChangeArrowheads="1"/>
          </p:cNvSpPr>
          <p:nvPr/>
        </p:nvSpPr>
        <p:spPr bwMode="auto">
          <a:xfrm>
            <a:off x="2563960" y="770398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99809695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Rectangle 33"/>
          <p:cNvSpPr/>
          <p:nvPr/>
        </p:nvSpPr>
        <p:spPr>
          <a:xfrm>
            <a:off x="539552" y="3435846"/>
            <a:ext cx="7872544" cy="119395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2" name="Straight Connector 67"/>
          <p:cNvCxnSpPr/>
          <p:nvPr/>
        </p:nvCxnSpPr>
        <p:spPr>
          <a:xfrm flipH="1">
            <a:off x="2871864" y="2085274"/>
            <a:ext cx="0" cy="251334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箭头连接符 1"/>
          <p:cNvCxnSpPr/>
          <p:nvPr/>
        </p:nvCxnSpPr>
        <p:spPr bwMode="auto">
          <a:xfrm>
            <a:off x="366029" y="893470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251520" y="1234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项目计划安排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TextBox 43"/>
          <p:cNvSpPr>
            <a:spLocks noChangeArrowheads="1"/>
          </p:cNvSpPr>
          <p:nvPr/>
        </p:nvSpPr>
        <p:spPr bwMode="auto">
          <a:xfrm>
            <a:off x="4394141" y="972130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" name="TextBox 38"/>
          <p:cNvSpPr txBox="1"/>
          <p:nvPr/>
        </p:nvSpPr>
        <p:spPr>
          <a:xfrm>
            <a:off x="4666548" y="544004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6" name="五角星 68"/>
          <p:cNvSpPr>
            <a:spLocks noChangeArrowheads="1"/>
          </p:cNvSpPr>
          <p:nvPr/>
        </p:nvSpPr>
        <p:spPr bwMode="auto">
          <a:xfrm>
            <a:off x="4906335" y="779309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8" name="Rectangle 12"/>
          <p:cNvSpPr>
            <a:spLocks noChangeArrowheads="1"/>
          </p:cNvSpPr>
          <p:nvPr/>
        </p:nvSpPr>
        <p:spPr bwMode="auto">
          <a:xfrm>
            <a:off x="4139952" y="1231076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快递基础管理解决方案</a:t>
            </a:r>
            <a:endParaRPr lang="en-US" altLang="zh-CN" sz="1200" b="1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区域赋能解决方案</a:t>
            </a:r>
            <a:endParaRPr lang="en-US" altLang="zh-CN" sz="1200" b="1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绩效与绩效刚性解决方案</a:t>
            </a:r>
            <a:endParaRPr lang="en-US" altLang="zh-CN" sz="1200" b="1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539552" y="2265425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太关注运营指标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Oval 128"/>
          <p:cNvSpPr/>
          <p:nvPr/>
        </p:nvSpPr>
        <p:spPr>
          <a:xfrm>
            <a:off x="438187" y="2367569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1"/>
          <p:cNvSpPr/>
          <p:nvPr/>
        </p:nvSpPr>
        <p:spPr>
          <a:xfrm>
            <a:off x="539552" y="2898222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基层</a:t>
            </a:r>
            <a:r>
              <a:rPr lang="en-US" altLang="zh-CN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2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Oval 128"/>
          <p:cNvSpPr/>
          <p:nvPr/>
        </p:nvSpPr>
        <p:spPr>
          <a:xfrm>
            <a:off x="443872" y="3002361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3"/>
          <p:cNvSpPr/>
          <p:nvPr/>
        </p:nvSpPr>
        <p:spPr>
          <a:xfrm>
            <a:off x="539552" y="3531019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2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Oval 128"/>
          <p:cNvSpPr/>
          <p:nvPr/>
        </p:nvSpPr>
        <p:spPr>
          <a:xfrm>
            <a:off x="443872" y="3637152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Rectangle 12"/>
          <p:cNvSpPr/>
          <p:nvPr/>
        </p:nvSpPr>
        <p:spPr>
          <a:xfrm>
            <a:off x="539552" y="4163818"/>
            <a:ext cx="2297055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Oval 128"/>
          <p:cNvSpPr/>
          <p:nvPr/>
        </p:nvSpPr>
        <p:spPr>
          <a:xfrm>
            <a:off x="438186" y="4271946"/>
            <a:ext cx="176954" cy="163438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五边形 16"/>
          <p:cNvSpPr/>
          <p:nvPr/>
        </p:nvSpPr>
        <p:spPr>
          <a:xfrm>
            <a:off x="2920046" y="4163818"/>
            <a:ext cx="2005912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方案（深圳试点大区）设计</a:t>
            </a:r>
          </a:p>
        </p:txBody>
      </p:sp>
      <p:sp>
        <p:nvSpPr>
          <p:cNvPr id="18" name="五边形 17"/>
          <p:cNvSpPr/>
          <p:nvPr/>
        </p:nvSpPr>
        <p:spPr>
          <a:xfrm>
            <a:off x="2920046" y="3531019"/>
            <a:ext cx="202013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方案（深圳试点大区）设计</a:t>
            </a:r>
            <a:endParaRPr lang="zh-CN" altLang="en-US" sz="120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9" name="Straight Connector 67"/>
          <p:cNvCxnSpPr/>
          <p:nvPr/>
        </p:nvCxnSpPr>
        <p:spPr>
          <a:xfrm flipH="1">
            <a:off x="4997958" y="2111654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五边形 25"/>
          <p:cNvSpPr/>
          <p:nvPr/>
        </p:nvSpPr>
        <p:spPr>
          <a:xfrm>
            <a:off x="5043582" y="2270605"/>
            <a:ext cx="2454370" cy="357367"/>
          </a:xfrm>
          <a:prstGeom prst="homePlat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五边形 26"/>
          <p:cNvSpPr/>
          <p:nvPr/>
        </p:nvSpPr>
        <p:spPr>
          <a:xfrm>
            <a:off x="5043582" y="2898222"/>
            <a:ext cx="2454370" cy="357367"/>
          </a:xfrm>
          <a:prstGeom prst="homePlat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9" name="Straight Connector 67"/>
          <p:cNvCxnSpPr/>
          <p:nvPr/>
        </p:nvCxnSpPr>
        <p:spPr>
          <a:xfrm flipH="1">
            <a:off x="7524328" y="2116463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3"/>
          <p:cNvSpPr>
            <a:spLocks noChangeArrowheads="1"/>
          </p:cNvSpPr>
          <p:nvPr/>
        </p:nvSpPr>
        <p:spPr bwMode="auto">
          <a:xfrm>
            <a:off x="6914421" y="97045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TextBox 38"/>
          <p:cNvSpPr txBox="1"/>
          <p:nvPr/>
        </p:nvSpPr>
        <p:spPr>
          <a:xfrm>
            <a:off x="7186828" y="542332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32" name="五角星 68"/>
          <p:cNvSpPr>
            <a:spLocks noChangeArrowheads="1"/>
          </p:cNvSpPr>
          <p:nvPr/>
        </p:nvSpPr>
        <p:spPr bwMode="auto">
          <a:xfrm>
            <a:off x="7426615" y="77763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33" name="Rectangle 12"/>
          <p:cNvSpPr>
            <a:spLocks noChangeArrowheads="1"/>
          </p:cNvSpPr>
          <p:nvPr/>
        </p:nvSpPr>
        <p:spPr bwMode="auto">
          <a:xfrm>
            <a:off x="6660232" y="1229404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 b="1" i="0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指标方案</a:t>
            </a:r>
            <a:endParaRPr lang="en-US" altLang="zh-CN" sz="1200" b="1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b="1" i="0" smtClean="0">
                <a:latin typeface="华文楷体" pitchFamily="2" charset="-122"/>
                <a:ea typeface="华文楷体" pitchFamily="2" charset="-122"/>
              </a:rPr>
              <a:t>中基层管理人员</a:t>
            </a:r>
            <a:r>
              <a:rPr lang="en-US" altLang="zh-CN" sz="1200" b="1" i="0" smtClean="0"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方案</a:t>
            </a:r>
            <a:endParaRPr lang="en-US" altLang="zh-CN" sz="1200" b="1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Isosceles Triangle 64"/>
          <p:cNvSpPr/>
          <p:nvPr/>
        </p:nvSpPr>
        <p:spPr>
          <a:xfrm>
            <a:off x="4925958" y="1941274"/>
            <a:ext cx="144000" cy="144000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Isosceles Triangle 64"/>
          <p:cNvSpPr/>
          <p:nvPr/>
        </p:nvSpPr>
        <p:spPr>
          <a:xfrm>
            <a:off x="7452328" y="1941274"/>
            <a:ext cx="144000" cy="144000"/>
          </a:xfrm>
          <a:prstGeom prst="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TextBox 43"/>
          <p:cNvSpPr>
            <a:spLocks noChangeArrowheads="1"/>
          </p:cNvSpPr>
          <p:nvPr/>
        </p:nvSpPr>
        <p:spPr bwMode="auto">
          <a:xfrm>
            <a:off x="2051766" y="96321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2253298" y="535093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2563960" y="770398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Rectangle 12"/>
          <p:cNvSpPr>
            <a:spLocks noChangeArrowheads="1"/>
          </p:cNvSpPr>
          <p:nvPr/>
        </p:nvSpPr>
        <p:spPr bwMode="auto">
          <a:xfrm>
            <a:off x="1797577" y="1222165"/>
            <a:ext cx="2126351" cy="703066"/>
          </a:xfrm>
          <a:prstGeom prst="rect">
            <a:avLst/>
          </a:prstGeom>
          <a:solidFill>
            <a:schemeClr val="bg1"/>
          </a:solidFill>
          <a:ln w="19050">
            <a:noFill/>
            <a:miter lim="800000"/>
          </a:ln>
          <a:effectLst/>
        </p:spPr>
        <p:txBody>
          <a:bodyPr lIns="45720" rIns="4572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i="0" smtClean="0">
                <a:latin typeface="华文楷体" pitchFamily="2" charset="-122"/>
                <a:ea typeface="华文楷体" pitchFamily="2" charset="-122"/>
              </a:rPr>
              <a:t>绩效管理方法论</a:t>
            </a:r>
            <a:endParaRPr lang="en-US" altLang="zh-CN" sz="1200" i="0" smtClean="0">
              <a:latin typeface="华文楷体" pitchFamily="2" charset="-122"/>
              <a:ea typeface="华文楷体" pitchFamily="2" charset="-122"/>
            </a:endParaRPr>
          </a:p>
          <a:p>
            <a:pPr marL="84138" indent="-84138">
              <a:lnSpc>
                <a:spcPct val="110000"/>
              </a:lnSpc>
              <a:spcBef>
                <a:spcPct val="10000"/>
              </a:spcBef>
              <a:buClr>
                <a:schemeClr val="tx1"/>
              </a:buClr>
              <a:buFont typeface="Wingdings" pitchFamily="2" charset="2"/>
              <a:buChar char="§"/>
            </a:pPr>
            <a:r>
              <a:rPr lang="zh-CN" altLang="en-US" sz="12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德邦</a:t>
            </a:r>
            <a:r>
              <a: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绩效</a:t>
            </a:r>
            <a:r>
              <a:rPr lang="zh-CN" altLang="en-US" sz="12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管理四</a:t>
            </a:r>
            <a:r>
              <a: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rPr>
              <a:t>大问题</a:t>
            </a:r>
            <a:endParaRPr lang="en-US" altLang="zh-CN" sz="1200" i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Isosceles Triangle 64"/>
          <p:cNvSpPr/>
          <p:nvPr/>
        </p:nvSpPr>
        <p:spPr>
          <a:xfrm>
            <a:off x="2799864" y="1941274"/>
            <a:ext cx="144000" cy="144000"/>
          </a:xfrm>
          <a:prstGeom prst="triangle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7740924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TextBox 25"/>
          <p:cNvSpPr txBox="1"/>
          <p:nvPr/>
        </p:nvSpPr>
        <p:spPr>
          <a:xfrm>
            <a:off x="191589" y="555526"/>
            <a:ext cx="8772899" cy="58566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6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针对区域组织赋能及绩效激励刚性的问题，项目组及顾问团两度深入基层进行调研，并与区域负责人开展多轮研讨，共同输出试点方案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Rectangle 12"/>
          <p:cNvSpPr/>
          <p:nvPr/>
        </p:nvSpPr>
        <p:spPr>
          <a:xfrm>
            <a:off x="274450" y="3320231"/>
            <a:ext cx="2088232" cy="475655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3"/>
          <p:cNvSpPr/>
          <p:nvPr/>
        </p:nvSpPr>
        <p:spPr>
          <a:xfrm>
            <a:off x="274450" y="1995686"/>
            <a:ext cx="2088232" cy="475655"/>
          </a:xfrm>
          <a:prstGeom prst="rect">
            <a:avLst/>
          </a:prstGeom>
          <a:solidFill>
            <a:schemeClr val="bg1">
              <a:lumMod val="7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等腰三角形 16"/>
          <p:cNvSpPr/>
          <p:nvPr/>
        </p:nvSpPr>
        <p:spPr>
          <a:xfrm rot="5400000">
            <a:off x="1938221" y="2727229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深圳区域调研安排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771801" y="1131590"/>
            <a:ext cx="6106962" cy="3744416"/>
          </a:xfrm>
          <a:prstGeom prst="rect">
            <a:avLst/>
          </a:prstGeom>
          <a:noFill/>
          <a:ln w="635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cxnSp>
        <p:nvCxnSpPr>
          <p:cNvPr id="18" name="直接连接符 17"/>
          <p:cNvCxnSpPr/>
          <p:nvPr/>
        </p:nvCxnSpPr>
        <p:spPr>
          <a:xfrm flipH="1">
            <a:off x="3267443" y="1225137"/>
            <a:ext cx="2020" cy="3569377"/>
          </a:xfrm>
          <a:prstGeom prst="line">
            <a:avLst/>
          </a:prstGeom>
          <a:ln>
            <a:solidFill>
              <a:schemeClr val="tx1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838598" y="1561653"/>
            <a:ext cx="412502" cy="5875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4.16</a:t>
            </a:r>
          </a:p>
          <a:p>
            <a:pPr algn="ctr"/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4.17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2827482" y="3005539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4.24</a:t>
            </a:r>
          </a:p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4.27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3859440" y="1788347"/>
            <a:ext cx="371980" cy="364204"/>
            <a:chOff x="381518" y="2671076"/>
            <a:chExt cx="474425" cy="440686"/>
          </a:xfrm>
        </p:grpSpPr>
        <p:sp>
          <p:nvSpPr>
            <p:cNvPr id="27" name="Oval 26"/>
            <p:cNvSpPr>
              <a:spLocks noChangeArrowheads="1"/>
            </p:cNvSpPr>
            <p:nvPr/>
          </p:nvSpPr>
          <p:spPr bwMode="auto">
            <a:xfrm>
              <a:off x="381518" y="2671076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2"/>
            <p:cNvSpPr/>
            <p:nvPr/>
          </p:nvSpPr>
          <p:spPr bwMode="auto">
            <a:xfrm>
              <a:off x="440935" y="2755987"/>
              <a:ext cx="251381" cy="224164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263"/>
            <p:cNvSpPr>
              <a:spLocks noEditPoints="1"/>
            </p:cNvSpPr>
            <p:nvPr/>
          </p:nvSpPr>
          <p:spPr bwMode="auto">
            <a:xfrm>
              <a:off x="552457" y="2812876"/>
              <a:ext cx="248639" cy="1902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3267443" y="1145847"/>
            <a:ext cx="4805840" cy="671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    邦：崔维星、李浩、郭海涛、童志文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特：李文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智、张宏、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田志斌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30" name="直接连接符 29"/>
          <p:cNvCxnSpPr/>
          <p:nvPr/>
        </p:nvCxnSpPr>
        <p:spPr>
          <a:xfrm>
            <a:off x="2854822" y="2499742"/>
            <a:ext cx="592765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3376770" y="2171715"/>
            <a:ext cx="1337320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现场访谈（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23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人）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1" name="组合 40"/>
          <p:cNvGrpSpPr/>
          <p:nvPr/>
        </p:nvGrpSpPr>
        <p:grpSpPr>
          <a:xfrm>
            <a:off x="5346838" y="1788347"/>
            <a:ext cx="371980" cy="364204"/>
            <a:chOff x="5203298" y="2048644"/>
            <a:chExt cx="474425" cy="440686"/>
          </a:xfrm>
        </p:grpSpPr>
        <p:sp>
          <p:nvSpPr>
            <p:cNvPr id="40" name="Oval 26"/>
            <p:cNvSpPr>
              <a:spLocks noChangeArrowheads="1"/>
            </p:cNvSpPr>
            <p:nvPr/>
          </p:nvSpPr>
          <p:spPr bwMode="auto">
            <a:xfrm>
              <a:off x="5203298" y="2048644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33" name="组合 32"/>
            <p:cNvGrpSpPr/>
            <p:nvPr/>
          </p:nvGrpSpPr>
          <p:grpSpPr>
            <a:xfrm>
              <a:off x="5292080" y="2111493"/>
              <a:ext cx="298450" cy="268287"/>
              <a:chOff x="3166789" y="3262040"/>
              <a:chExt cx="298450" cy="268287"/>
            </a:xfrm>
            <a:solidFill>
              <a:srgbClr val="373C64"/>
            </a:solidFill>
          </p:grpSpPr>
          <p:sp>
            <p:nvSpPr>
              <p:cNvPr id="34" name="Freeform 497"/>
              <p:cNvSpPr/>
              <p:nvPr/>
            </p:nvSpPr>
            <p:spPr bwMode="auto">
              <a:xfrm>
                <a:off x="3179489" y="3350940"/>
                <a:ext cx="74613" cy="71438"/>
              </a:xfrm>
              <a:custGeom>
                <a:gdLst>
                  <a:gd name="T0" fmla="*/ 23 w 47"/>
                  <a:gd name="T1" fmla="*/ 45 h 45"/>
                  <a:gd name="T2" fmla="*/ 23 w 47"/>
                  <a:gd name="T3" fmla="*/ 45 h 45"/>
                  <a:gd name="T4" fmla="*/ 33 w 47"/>
                  <a:gd name="T5" fmla="*/ 43 h 45"/>
                  <a:gd name="T6" fmla="*/ 40 w 47"/>
                  <a:gd name="T7" fmla="*/ 38 h 45"/>
                  <a:gd name="T8" fmla="*/ 45 w 47"/>
                  <a:gd name="T9" fmla="*/ 32 h 45"/>
                  <a:gd name="T10" fmla="*/ 47 w 47"/>
                  <a:gd name="T11" fmla="*/ 23 h 45"/>
                  <a:gd name="T12" fmla="*/ 47 w 47"/>
                  <a:gd name="T13" fmla="*/ 23 h 45"/>
                  <a:gd name="T14" fmla="*/ 45 w 47"/>
                  <a:gd name="T15" fmla="*/ 14 h 45"/>
                  <a:gd name="T16" fmla="*/ 40 w 47"/>
                  <a:gd name="T17" fmla="*/ 7 h 45"/>
                  <a:gd name="T18" fmla="*/ 33 w 47"/>
                  <a:gd name="T19" fmla="*/ 2 h 45"/>
                  <a:gd name="T20" fmla="*/ 23 w 47"/>
                  <a:gd name="T21" fmla="*/ 0 h 45"/>
                  <a:gd name="T22" fmla="*/ 23 w 47"/>
                  <a:gd name="T23" fmla="*/ 0 h 45"/>
                  <a:gd name="T24" fmla="*/ 15 w 47"/>
                  <a:gd name="T25" fmla="*/ 2 h 45"/>
                  <a:gd name="T26" fmla="*/ 7 w 47"/>
                  <a:gd name="T27" fmla="*/ 7 h 45"/>
                  <a:gd name="T28" fmla="*/ 2 w 47"/>
                  <a:gd name="T29" fmla="*/ 14 h 45"/>
                  <a:gd name="T30" fmla="*/ 0 w 47"/>
                  <a:gd name="T31" fmla="*/ 23 h 45"/>
                  <a:gd name="T32" fmla="*/ 0 w 47"/>
                  <a:gd name="T33" fmla="*/ 23 h 45"/>
                  <a:gd name="T34" fmla="*/ 2 w 47"/>
                  <a:gd name="T35" fmla="*/ 32 h 45"/>
                  <a:gd name="T36" fmla="*/ 7 w 47"/>
                  <a:gd name="T37" fmla="*/ 38 h 45"/>
                  <a:gd name="T38" fmla="*/ 15 w 47"/>
                  <a:gd name="T39" fmla="*/ 43 h 45"/>
                  <a:gd name="T40" fmla="*/ 23 w 47"/>
                  <a:gd name="T41" fmla="*/ 45 h 45"/>
                  <a:gd name="T42" fmla="*/ 23 w 47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7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3" y="43"/>
                    </a:lnTo>
                    <a:lnTo>
                      <a:pt x="40" y="38"/>
                    </a:lnTo>
                    <a:lnTo>
                      <a:pt x="45" y="32"/>
                    </a:lnTo>
                    <a:lnTo>
                      <a:pt x="47" y="23"/>
                    </a:lnTo>
                    <a:lnTo>
                      <a:pt x="47" y="23"/>
                    </a:lnTo>
                    <a:lnTo>
                      <a:pt x="45" y="14"/>
                    </a:lnTo>
                    <a:lnTo>
                      <a:pt x="40" y="7"/>
                    </a:lnTo>
                    <a:lnTo>
                      <a:pt x="33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5" y="2"/>
                    </a:lnTo>
                    <a:lnTo>
                      <a:pt x="7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7" y="38"/>
                    </a:lnTo>
                    <a:lnTo>
                      <a:pt x="15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98"/>
              <p:cNvSpPr/>
              <p:nvPr/>
            </p:nvSpPr>
            <p:spPr bwMode="auto">
              <a:xfrm>
                <a:off x="3166789" y="3435077"/>
                <a:ext cx="101600" cy="95250"/>
              </a:xfrm>
              <a:custGeom>
                <a:gdLst>
                  <a:gd name="T0" fmla="*/ 31 w 64"/>
                  <a:gd name="T1" fmla="*/ 0 h 60"/>
                  <a:gd name="T2" fmla="*/ 31 w 64"/>
                  <a:gd name="T3" fmla="*/ 0 h 60"/>
                  <a:gd name="T4" fmla="*/ 25 w 64"/>
                  <a:gd name="T5" fmla="*/ 0 h 60"/>
                  <a:gd name="T6" fmla="*/ 20 w 64"/>
                  <a:gd name="T7" fmla="*/ 2 h 60"/>
                  <a:gd name="T8" fmla="*/ 13 w 64"/>
                  <a:gd name="T9" fmla="*/ 5 h 60"/>
                  <a:gd name="T10" fmla="*/ 8 w 64"/>
                  <a:gd name="T11" fmla="*/ 8 h 60"/>
                  <a:gd name="T12" fmla="*/ 5 w 64"/>
                  <a:gd name="T13" fmla="*/ 13 h 60"/>
                  <a:gd name="T14" fmla="*/ 2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3 w 64"/>
                  <a:gd name="T29" fmla="*/ 25 h 60"/>
                  <a:gd name="T30" fmla="*/ 61 w 64"/>
                  <a:gd name="T31" fmla="*/ 18 h 60"/>
                  <a:gd name="T32" fmla="*/ 58 w 64"/>
                  <a:gd name="T33" fmla="*/ 13 h 60"/>
                  <a:gd name="T34" fmla="*/ 55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1 w 64"/>
                  <a:gd name="T43" fmla="*/ 0 h 60"/>
                  <a:gd name="T44" fmla="*/ 31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1" y="0"/>
                    </a:moveTo>
                    <a:lnTo>
                      <a:pt x="31" y="0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3" y="5"/>
                    </a:lnTo>
                    <a:lnTo>
                      <a:pt x="8" y="8"/>
                    </a:lnTo>
                    <a:lnTo>
                      <a:pt x="5" y="13"/>
                    </a:lnTo>
                    <a:lnTo>
                      <a:pt x="2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3" y="25"/>
                    </a:lnTo>
                    <a:lnTo>
                      <a:pt x="61" y="18"/>
                    </a:lnTo>
                    <a:lnTo>
                      <a:pt x="58" y="13"/>
                    </a:lnTo>
                    <a:lnTo>
                      <a:pt x="55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1" y="0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99"/>
              <p:cNvSpPr/>
              <p:nvPr/>
            </p:nvSpPr>
            <p:spPr bwMode="auto">
              <a:xfrm>
                <a:off x="3379514" y="3350940"/>
                <a:ext cx="69850" cy="71438"/>
              </a:xfrm>
              <a:custGeom>
                <a:gdLst>
                  <a:gd name="T0" fmla="*/ 23 w 44"/>
                  <a:gd name="T1" fmla="*/ 45 h 45"/>
                  <a:gd name="T2" fmla="*/ 23 w 44"/>
                  <a:gd name="T3" fmla="*/ 45 h 45"/>
                  <a:gd name="T4" fmla="*/ 31 w 44"/>
                  <a:gd name="T5" fmla="*/ 43 h 45"/>
                  <a:gd name="T6" fmla="*/ 38 w 44"/>
                  <a:gd name="T7" fmla="*/ 38 h 45"/>
                  <a:gd name="T8" fmla="*/ 43 w 44"/>
                  <a:gd name="T9" fmla="*/ 32 h 45"/>
                  <a:gd name="T10" fmla="*/ 44 w 44"/>
                  <a:gd name="T11" fmla="*/ 23 h 45"/>
                  <a:gd name="T12" fmla="*/ 44 w 44"/>
                  <a:gd name="T13" fmla="*/ 23 h 45"/>
                  <a:gd name="T14" fmla="*/ 43 w 44"/>
                  <a:gd name="T15" fmla="*/ 14 h 45"/>
                  <a:gd name="T16" fmla="*/ 38 w 44"/>
                  <a:gd name="T17" fmla="*/ 7 h 45"/>
                  <a:gd name="T18" fmla="*/ 31 w 44"/>
                  <a:gd name="T19" fmla="*/ 2 h 45"/>
                  <a:gd name="T20" fmla="*/ 23 w 44"/>
                  <a:gd name="T21" fmla="*/ 0 h 45"/>
                  <a:gd name="T22" fmla="*/ 23 w 44"/>
                  <a:gd name="T23" fmla="*/ 0 h 45"/>
                  <a:gd name="T24" fmla="*/ 13 w 44"/>
                  <a:gd name="T25" fmla="*/ 2 h 45"/>
                  <a:gd name="T26" fmla="*/ 6 w 44"/>
                  <a:gd name="T27" fmla="*/ 7 h 45"/>
                  <a:gd name="T28" fmla="*/ 2 w 44"/>
                  <a:gd name="T29" fmla="*/ 14 h 45"/>
                  <a:gd name="T30" fmla="*/ 0 w 44"/>
                  <a:gd name="T31" fmla="*/ 23 h 45"/>
                  <a:gd name="T32" fmla="*/ 0 w 44"/>
                  <a:gd name="T33" fmla="*/ 23 h 45"/>
                  <a:gd name="T34" fmla="*/ 2 w 44"/>
                  <a:gd name="T35" fmla="*/ 32 h 45"/>
                  <a:gd name="T36" fmla="*/ 6 w 44"/>
                  <a:gd name="T37" fmla="*/ 38 h 45"/>
                  <a:gd name="T38" fmla="*/ 13 w 44"/>
                  <a:gd name="T39" fmla="*/ 43 h 45"/>
                  <a:gd name="T40" fmla="*/ 23 w 44"/>
                  <a:gd name="T41" fmla="*/ 45 h 45"/>
                  <a:gd name="T42" fmla="*/ 23 w 44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4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1" y="43"/>
                    </a:lnTo>
                    <a:lnTo>
                      <a:pt x="38" y="38"/>
                    </a:lnTo>
                    <a:lnTo>
                      <a:pt x="43" y="32"/>
                    </a:lnTo>
                    <a:lnTo>
                      <a:pt x="44" y="23"/>
                    </a:lnTo>
                    <a:lnTo>
                      <a:pt x="44" y="23"/>
                    </a:lnTo>
                    <a:lnTo>
                      <a:pt x="43" y="14"/>
                    </a:lnTo>
                    <a:lnTo>
                      <a:pt x="38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6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6" y="38"/>
                    </a:lnTo>
                    <a:lnTo>
                      <a:pt x="13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500"/>
              <p:cNvSpPr/>
              <p:nvPr/>
            </p:nvSpPr>
            <p:spPr bwMode="auto">
              <a:xfrm>
                <a:off x="3363639" y="3435077"/>
                <a:ext cx="101600" cy="95250"/>
              </a:xfrm>
              <a:custGeom>
                <a:gdLst>
                  <a:gd name="T0" fmla="*/ 33 w 64"/>
                  <a:gd name="T1" fmla="*/ 0 h 60"/>
                  <a:gd name="T2" fmla="*/ 33 w 64"/>
                  <a:gd name="T3" fmla="*/ 0 h 60"/>
                  <a:gd name="T4" fmla="*/ 26 w 64"/>
                  <a:gd name="T5" fmla="*/ 0 h 60"/>
                  <a:gd name="T6" fmla="*/ 20 w 64"/>
                  <a:gd name="T7" fmla="*/ 2 h 60"/>
                  <a:gd name="T8" fmla="*/ 15 w 64"/>
                  <a:gd name="T9" fmla="*/ 5 h 60"/>
                  <a:gd name="T10" fmla="*/ 10 w 64"/>
                  <a:gd name="T11" fmla="*/ 8 h 60"/>
                  <a:gd name="T12" fmla="*/ 5 w 64"/>
                  <a:gd name="T13" fmla="*/ 13 h 60"/>
                  <a:gd name="T14" fmla="*/ 3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4 w 64"/>
                  <a:gd name="T29" fmla="*/ 25 h 60"/>
                  <a:gd name="T30" fmla="*/ 63 w 64"/>
                  <a:gd name="T31" fmla="*/ 18 h 60"/>
                  <a:gd name="T32" fmla="*/ 59 w 64"/>
                  <a:gd name="T33" fmla="*/ 13 h 60"/>
                  <a:gd name="T34" fmla="*/ 54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3 w 64"/>
                  <a:gd name="T43" fmla="*/ 0 h 60"/>
                  <a:gd name="T44" fmla="*/ 33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3" y="0"/>
                    </a:moveTo>
                    <a:lnTo>
                      <a:pt x="33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5" y="13"/>
                    </a:lnTo>
                    <a:lnTo>
                      <a:pt x="3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4" y="25"/>
                    </a:lnTo>
                    <a:lnTo>
                      <a:pt x="63" y="18"/>
                    </a:lnTo>
                    <a:lnTo>
                      <a:pt x="59" y="13"/>
                    </a:lnTo>
                    <a:lnTo>
                      <a:pt x="54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3" y="0"/>
                    </a:lnTo>
                    <a:lnTo>
                      <a:pt x="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1"/>
              <p:cNvSpPr/>
              <p:nvPr/>
            </p:nvSpPr>
            <p:spPr bwMode="auto">
              <a:xfrm>
                <a:off x="3279501" y="3262040"/>
                <a:ext cx="73025" cy="73025"/>
              </a:xfrm>
              <a:custGeom>
                <a:gdLst>
                  <a:gd name="T0" fmla="*/ 23 w 46"/>
                  <a:gd name="T1" fmla="*/ 46 h 46"/>
                  <a:gd name="T2" fmla="*/ 23 w 46"/>
                  <a:gd name="T3" fmla="*/ 46 h 46"/>
                  <a:gd name="T4" fmla="*/ 31 w 46"/>
                  <a:gd name="T5" fmla="*/ 45 h 46"/>
                  <a:gd name="T6" fmla="*/ 40 w 46"/>
                  <a:gd name="T7" fmla="*/ 40 h 46"/>
                  <a:gd name="T8" fmla="*/ 45 w 46"/>
                  <a:gd name="T9" fmla="*/ 31 h 46"/>
                  <a:gd name="T10" fmla="*/ 46 w 46"/>
                  <a:gd name="T11" fmla="*/ 23 h 46"/>
                  <a:gd name="T12" fmla="*/ 46 w 46"/>
                  <a:gd name="T13" fmla="*/ 23 h 46"/>
                  <a:gd name="T14" fmla="*/ 45 w 46"/>
                  <a:gd name="T15" fmla="*/ 13 h 46"/>
                  <a:gd name="T16" fmla="*/ 40 w 46"/>
                  <a:gd name="T17" fmla="*/ 7 h 46"/>
                  <a:gd name="T18" fmla="*/ 31 w 46"/>
                  <a:gd name="T19" fmla="*/ 2 h 46"/>
                  <a:gd name="T20" fmla="*/ 23 w 46"/>
                  <a:gd name="T21" fmla="*/ 0 h 46"/>
                  <a:gd name="T22" fmla="*/ 23 w 46"/>
                  <a:gd name="T23" fmla="*/ 0 h 46"/>
                  <a:gd name="T24" fmla="*/ 13 w 46"/>
                  <a:gd name="T25" fmla="*/ 2 h 46"/>
                  <a:gd name="T26" fmla="*/ 7 w 46"/>
                  <a:gd name="T27" fmla="*/ 7 h 46"/>
                  <a:gd name="T28" fmla="*/ 2 w 46"/>
                  <a:gd name="T29" fmla="*/ 13 h 46"/>
                  <a:gd name="T30" fmla="*/ 0 w 46"/>
                  <a:gd name="T31" fmla="*/ 23 h 46"/>
                  <a:gd name="T32" fmla="*/ 0 w 46"/>
                  <a:gd name="T33" fmla="*/ 23 h 46"/>
                  <a:gd name="T34" fmla="*/ 2 w 46"/>
                  <a:gd name="T35" fmla="*/ 31 h 46"/>
                  <a:gd name="T36" fmla="*/ 7 w 46"/>
                  <a:gd name="T37" fmla="*/ 40 h 46"/>
                  <a:gd name="T38" fmla="*/ 13 w 46"/>
                  <a:gd name="T39" fmla="*/ 45 h 46"/>
                  <a:gd name="T40" fmla="*/ 23 w 46"/>
                  <a:gd name="T41" fmla="*/ 46 h 46"/>
                  <a:gd name="T42" fmla="*/ 23 w 46"/>
                  <a:gd name="T43" fmla="*/ 46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6" h="46">
                    <a:moveTo>
                      <a:pt x="23" y="46"/>
                    </a:moveTo>
                    <a:lnTo>
                      <a:pt x="23" y="46"/>
                    </a:lnTo>
                    <a:lnTo>
                      <a:pt x="31" y="45"/>
                    </a:lnTo>
                    <a:lnTo>
                      <a:pt x="40" y="40"/>
                    </a:lnTo>
                    <a:lnTo>
                      <a:pt x="45" y="31"/>
                    </a:lnTo>
                    <a:lnTo>
                      <a:pt x="46" y="23"/>
                    </a:lnTo>
                    <a:lnTo>
                      <a:pt x="46" y="23"/>
                    </a:lnTo>
                    <a:lnTo>
                      <a:pt x="45" y="13"/>
                    </a:lnTo>
                    <a:lnTo>
                      <a:pt x="40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7" y="7"/>
                    </a:lnTo>
                    <a:lnTo>
                      <a:pt x="2" y="1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1"/>
                    </a:lnTo>
                    <a:lnTo>
                      <a:pt x="7" y="40"/>
                    </a:lnTo>
                    <a:lnTo>
                      <a:pt x="13" y="45"/>
                    </a:lnTo>
                    <a:lnTo>
                      <a:pt x="23" y="46"/>
                    </a:lnTo>
                    <a:lnTo>
                      <a:pt x="23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02"/>
              <p:cNvSpPr/>
              <p:nvPr/>
            </p:nvSpPr>
            <p:spPr bwMode="auto">
              <a:xfrm>
                <a:off x="3263626" y="3346177"/>
                <a:ext cx="103188" cy="93663"/>
              </a:xfrm>
              <a:custGeom>
                <a:gdLst>
                  <a:gd name="T0" fmla="*/ 65 w 65"/>
                  <a:gd name="T1" fmla="*/ 31 h 59"/>
                  <a:gd name="T2" fmla="*/ 65 w 65"/>
                  <a:gd name="T3" fmla="*/ 31 h 59"/>
                  <a:gd name="T4" fmla="*/ 65 w 65"/>
                  <a:gd name="T5" fmla="*/ 25 h 59"/>
                  <a:gd name="T6" fmla="*/ 63 w 65"/>
                  <a:gd name="T7" fmla="*/ 20 h 59"/>
                  <a:gd name="T8" fmla="*/ 60 w 65"/>
                  <a:gd name="T9" fmla="*/ 13 h 59"/>
                  <a:gd name="T10" fmla="*/ 56 w 65"/>
                  <a:gd name="T11" fmla="*/ 8 h 59"/>
                  <a:gd name="T12" fmla="*/ 51 w 65"/>
                  <a:gd name="T13" fmla="*/ 5 h 59"/>
                  <a:gd name="T14" fmla="*/ 45 w 65"/>
                  <a:gd name="T15" fmla="*/ 2 h 59"/>
                  <a:gd name="T16" fmla="*/ 40 w 65"/>
                  <a:gd name="T17" fmla="*/ 0 h 59"/>
                  <a:gd name="T18" fmla="*/ 33 w 65"/>
                  <a:gd name="T19" fmla="*/ 0 h 59"/>
                  <a:gd name="T20" fmla="*/ 33 w 65"/>
                  <a:gd name="T21" fmla="*/ 0 h 59"/>
                  <a:gd name="T22" fmla="*/ 27 w 65"/>
                  <a:gd name="T23" fmla="*/ 0 h 59"/>
                  <a:gd name="T24" fmla="*/ 20 w 65"/>
                  <a:gd name="T25" fmla="*/ 2 h 59"/>
                  <a:gd name="T26" fmla="*/ 15 w 65"/>
                  <a:gd name="T27" fmla="*/ 5 h 59"/>
                  <a:gd name="T28" fmla="*/ 10 w 65"/>
                  <a:gd name="T29" fmla="*/ 8 h 59"/>
                  <a:gd name="T30" fmla="*/ 7 w 65"/>
                  <a:gd name="T31" fmla="*/ 13 h 59"/>
                  <a:gd name="T32" fmla="*/ 3 w 65"/>
                  <a:gd name="T33" fmla="*/ 20 h 59"/>
                  <a:gd name="T34" fmla="*/ 2 w 65"/>
                  <a:gd name="T35" fmla="*/ 25 h 59"/>
                  <a:gd name="T36" fmla="*/ 0 w 65"/>
                  <a:gd name="T37" fmla="*/ 31 h 59"/>
                  <a:gd name="T38" fmla="*/ 0 w 65"/>
                  <a:gd name="T39" fmla="*/ 59 h 59"/>
                  <a:gd name="T40" fmla="*/ 65 w 65"/>
                  <a:gd name="T41" fmla="*/ 59 h 59"/>
                  <a:gd name="T42" fmla="*/ 65 w 65"/>
                  <a:gd name="T43" fmla="*/ 31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5" h="59">
                    <a:moveTo>
                      <a:pt x="65" y="31"/>
                    </a:moveTo>
                    <a:lnTo>
                      <a:pt x="65" y="31"/>
                    </a:lnTo>
                    <a:lnTo>
                      <a:pt x="65" y="25"/>
                    </a:lnTo>
                    <a:lnTo>
                      <a:pt x="63" y="20"/>
                    </a:lnTo>
                    <a:lnTo>
                      <a:pt x="60" y="13"/>
                    </a:lnTo>
                    <a:lnTo>
                      <a:pt x="56" y="8"/>
                    </a:lnTo>
                    <a:lnTo>
                      <a:pt x="51" y="5"/>
                    </a:lnTo>
                    <a:lnTo>
                      <a:pt x="45" y="2"/>
                    </a:lnTo>
                    <a:lnTo>
                      <a:pt x="40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27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7" y="13"/>
                    </a:lnTo>
                    <a:lnTo>
                      <a:pt x="3" y="20"/>
                    </a:lnTo>
                    <a:lnTo>
                      <a:pt x="2" y="25"/>
                    </a:lnTo>
                    <a:lnTo>
                      <a:pt x="0" y="31"/>
                    </a:lnTo>
                    <a:lnTo>
                      <a:pt x="0" y="59"/>
                    </a:lnTo>
                    <a:lnTo>
                      <a:pt x="65" y="59"/>
                    </a:lnTo>
                    <a:lnTo>
                      <a:pt x="65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42" name="TextBox 41"/>
          <p:cNvSpPr txBox="1"/>
          <p:nvPr/>
        </p:nvSpPr>
        <p:spPr>
          <a:xfrm>
            <a:off x="4845400" y="2171715"/>
            <a:ext cx="2030856" cy="257369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现场研讨</a:t>
            </a:r>
            <a:r>
              <a:rPr lang="zh-CN" altLang="en-US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en-US" altLang="zh-CN" sz="120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-4.5h)</a:t>
            </a:r>
            <a:endParaRPr lang="zh-CN" altLang="en-US" sz="120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3" name="左大括号 42"/>
          <p:cNvSpPr/>
          <p:nvPr/>
        </p:nvSpPr>
        <p:spPr>
          <a:xfrm>
            <a:off x="5796136" y="1805852"/>
            <a:ext cx="115262" cy="344002"/>
          </a:xfrm>
          <a:prstGeom prst="leftBrace">
            <a:avLst>
              <a:gd name="adj1" fmla="val 8333"/>
              <a:gd name="adj2" fmla="val 45303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5895278" y="1750625"/>
            <a:ext cx="2610763" cy="442035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场：调研人员、事业部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B9-B8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3546724" y="3209136"/>
            <a:ext cx="371980" cy="364204"/>
            <a:chOff x="381518" y="2671076"/>
            <a:chExt cx="474425" cy="440686"/>
          </a:xfrm>
        </p:grpSpPr>
        <p:sp>
          <p:nvSpPr>
            <p:cNvPr id="48" name="Oval 26"/>
            <p:cNvSpPr>
              <a:spLocks noChangeArrowheads="1"/>
            </p:cNvSpPr>
            <p:nvPr/>
          </p:nvSpPr>
          <p:spPr bwMode="auto">
            <a:xfrm>
              <a:off x="381518" y="2671076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262"/>
            <p:cNvSpPr/>
            <p:nvPr/>
          </p:nvSpPr>
          <p:spPr bwMode="auto">
            <a:xfrm>
              <a:off x="440935" y="2755987"/>
              <a:ext cx="251381" cy="224164"/>
            </a:xfrm>
            <a:custGeom>
              <a:gdLst>
                <a:gd name="T0" fmla="*/ 104 w 250"/>
                <a:gd name="T1" fmla="*/ 181 h 240"/>
                <a:gd name="T2" fmla="*/ 91 w 250"/>
                <a:gd name="T3" fmla="*/ 177 h 240"/>
                <a:gd name="T4" fmla="*/ 89 w 250"/>
                <a:gd name="T5" fmla="*/ 177 h 240"/>
                <a:gd name="T6" fmla="*/ 88 w 250"/>
                <a:gd name="T7" fmla="*/ 177 h 240"/>
                <a:gd name="T8" fmla="*/ 56 w 250"/>
                <a:gd name="T9" fmla="*/ 190 h 240"/>
                <a:gd name="T10" fmla="*/ 65 w 250"/>
                <a:gd name="T11" fmla="*/ 166 h 240"/>
                <a:gd name="T12" fmla="*/ 57 w 250"/>
                <a:gd name="T13" fmla="*/ 161 h 240"/>
                <a:gd name="T14" fmla="*/ 22 w 250"/>
                <a:gd name="T15" fmla="*/ 103 h 240"/>
                <a:gd name="T16" fmla="*/ 134 w 250"/>
                <a:gd name="T17" fmla="*/ 23 h 240"/>
                <a:gd name="T18" fmla="*/ 219 w 250"/>
                <a:gd name="T19" fmla="*/ 51 h 240"/>
                <a:gd name="T20" fmla="*/ 234 w 250"/>
                <a:gd name="T21" fmla="*/ 50 h 240"/>
                <a:gd name="T22" fmla="*/ 250 w 250"/>
                <a:gd name="T23" fmla="*/ 51 h 240"/>
                <a:gd name="T24" fmla="*/ 134 w 250"/>
                <a:gd name="T25" fmla="*/ 0 h 240"/>
                <a:gd name="T26" fmla="*/ 0 w 250"/>
                <a:gd name="T27" fmla="*/ 103 h 240"/>
                <a:gd name="T28" fmla="*/ 37 w 250"/>
                <a:gd name="T29" fmla="*/ 175 h 240"/>
                <a:gd name="T30" fmla="*/ 15 w 250"/>
                <a:gd name="T31" fmla="*/ 240 h 240"/>
                <a:gd name="T32" fmla="*/ 41 w 250"/>
                <a:gd name="T33" fmla="*/ 224 h 240"/>
                <a:gd name="T34" fmla="*/ 87 w 250"/>
                <a:gd name="T35" fmla="*/ 200 h 240"/>
                <a:gd name="T36" fmla="*/ 118 w 250"/>
                <a:gd name="T37" fmla="*/ 206 h 240"/>
                <a:gd name="T38" fmla="*/ 104 w 250"/>
                <a:gd name="T39" fmla="*/ 181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50" h="240">
                  <a:moveTo>
                    <a:pt x="104" y="181"/>
                  </a:moveTo>
                  <a:cubicBezTo>
                    <a:pt x="100" y="180"/>
                    <a:pt x="96" y="179"/>
                    <a:pt x="91" y="177"/>
                  </a:cubicBezTo>
                  <a:cubicBezTo>
                    <a:pt x="89" y="177"/>
                    <a:pt x="89" y="177"/>
                    <a:pt x="89" y="177"/>
                  </a:cubicBezTo>
                  <a:cubicBezTo>
                    <a:pt x="88" y="177"/>
                    <a:pt x="88" y="177"/>
                    <a:pt x="88" y="177"/>
                  </a:cubicBezTo>
                  <a:cubicBezTo>
                    <a:pt x="85" y="177"/>
                    <a:pt x="81" y="177"/>
                    <a:pt x="56" y="190"/>
                  </a:cubicBezTo>
                  <a:cubicBezTo>
                    <a:pt x="65" y="166"/>
                    <a:pt x="65" y="166"/>
                    <a:pt x="65" y="166"/>
                  </a:cubicBezTo>
                  <a:cubicBezTo>
                    <a:pt x="57" y="161"/>
                    <a:pt x="57" y="161"/>
                    <a:pt x="57" y="161"/>
                  </a:cubicBezTo>
                  <a:cubicBezTo>
                    <a:pt x="35" y="146"/>
                    <a:pt x="22" y="125"/>
                    <a:pt x="22" y="103"/>
                  </a:cubicBezTo>
                  <a:cubicBezTo>
                    <a:pt x="22" y="59"/>
                    <a:pt x="73" y="23"/>
                    <a:pt x="134" y="23"/>
                  </a:cubicBezTo>
                  <a:cubicBezTo>
                    <a:pt x="168" y="23"/>
                    <a:pt x="198" y="34"/>
                    <a:pt x="219" y="51"/>
                  </a:cubicBezTo>
                  <a:cubicBezTo>
                    <a:pt x="224" y="50"/>
                    <a:pt x="229" y="50"/>
                    <a:pt x="234" y="50"/>
                  </a:cubicBezTo>
                  <a:cubicBezTo>
                    <a:pt x="240" y="50"/>
                    <a:pt x="245" y="50"/>
                    <a:pt x="250" y="51"/>
                  </a:cubicBezTo>
                  <a:cubicBezTo>
                    <a:pt x="226" y="21"/>
                    <a:pt x="184" y="0"/>
                    <a:pt x="134" y="0"/>
                  </a:cubicBezTo>
                  <a:cubicBezTo>
                    <a:pt x="60" y="0"/>
                    <a:pt x="0" y="47"/>
                    <a:pt x="0" y="103"/>
                  </a:cubicBezTo>
                  <a:cubicBezTo>
                    <a:pt x="0" y="130"/>
                    <a:pt x="13" y="156"/>
                    <a:pt x="37" y="175"/>
                  </a:cubicBezTo>
                  <a:cubicBezTo>
                    <a:pt x="15" y="240"/>
                    <a:pt x="15" y="240"/>
                    <a:pt x="15" y="240"/>
                  </a:cubicBezTo>
                  <a:cubicBezTo>
                    <a:pt x="41" y="224"/>
                    <a:pt x="41" y="224"/>
                    <a:pt x="41" y="224"/>
                  </a:cubicBezTo>
                  <a:cubicBezTo>
                    <a:pt x="59" y="214"/>
                    <a:pt x="80" y="203"/>
                    <a:pt x="87" y="200"/>
                  </a:cubicBezTo>
                  <a:cubicBezTo>
                    <a:pt x="97" y="203"/>
                    <a:pt x="108" y="205"/>
                    <a:pt x="118" y="206"/>
                  </a:cubicBezTo>
                  <a:cubicBezTo>
                    <a:pt x="112" y="198"/>
                    <a:pt x="108" y="190"/>
                    <a:pt x="104" y="18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263"/>
            <p:cNvSpPr>
              <a:spLocks noEditPoints="1"/>
            </p:cNvSpPr>
            <p:nvPr/>
          </p:nvSpPr>
          <p:spPr bwMode="auto">
            <a:xfrm>
              <a:off x="552457" y="2812876"/>
              <a:ext cx="248639" cy="190200"/>
            </a:xfrm>
            <a:custGeom>
              <a:gdLst>
                <a:gd name="T0" fmla="*/ 247 w 247"/>
                <a:gd name="T1" fmla="*/ 92 h 203"/>
                <a:gd name="T2" fmla="*/ 123 w 247"/>
                <a:gd name="T3" fmla="*/ 0 h 203"/>
                <a:gd name="T4" fmla="*/ 0 w 247"/>
                <a:gd name="T5" fmla="*/ 92 h 203"/>
                <a:gd name="T6" fmla="*/ 123 w 247"/>
                <a:gd name="T7" fmla="*/ 184 h 203"/>
                <a:gd name="T8" fmla="*/ 169 w 247"/>
                <a:gd name="T9" fmla="*/ 177 h 203"/>
                <a:gd name="T10" fmla="*/ 222 w 247"/>
                <a:gd name="T11" fmla="*/ 203 h 203"/>
                <a:gd name="T12" fmla="*/ 206 w 247"/>
                <a:gd name="T13" fmla="*/ 159 h 203"/>
                <a:gd name="T14" fmla="*/ 247 w 247"/>
                <a:gd name="T15" fmla="*/ 92 h 203"/>
                <a:gd name="T16" fmla="*/ 76 w 247"/>
                <a:gd name="T17" fmla="*/ 105 h 203"/>
                <a:gd name="T18" fmla="*/ 64 w 247"/>
                <a:gd name="T19" fmla="*/ 99 h 203"/>
                <a:gd name="T20" fmla="*/ 53 w 247"/>
                <a:gd name="T21" fmla="*/ 105 h 203"/>
                <a:gd name="T22" fmla="*/ 55 w 247"/>
                <a:gd name="T23" fmla="*/ 93 h 203"/>
                <a:gd name="T24" fmla="*/ 46 w 247"/>
                <a:gd name="T25" fmla="*/ 84 h 203"/>
                <a:gd name="T26" fmla="*/ 59 w 247"/>
                <a:gd name="T27" fmla="*/ 82 h 203"/>
                <a:gd name="T28" fmla="*/ 64 w 247"/>
                <a:gd name="T29" fmla="*/ 71 h 203"/>
                <a:gd name="T30" fmla="*/ 70 w 247"/>
                <a:gd name="T31" fmla="*/ 82 h 203"/>
                <a:gd name="T32" fmla="*/ 82 w 247"/>
                <a:gd name="T33" fmla="*/ 84 h 203"/>
                <a:gd name="T34" fmla="*/ 73 w 247"/>
                <a:gd name="T35" fmla="*/ 93 h 203"/>
                <a:gd name="T36" fmla="*/ 76 w 247"/>
                <a:gd name="T37" fmla="*/ 105 h 203"/>
                <a:gd name="T38" fmla="*/ 140 w 247"/>
                <a:gd name="T39" fmla="*/ 110 h 203"/>
                <a:gd name="T40" fmla="*/ 123 w 247"/>
                <a:gd name="T41" fmla="*/ 101 h 203"/>
                <a:gd name="T42" fmla="*/ 105 w 247"/>
                <a:gd name="T43" fmla="*/ 110 h 203"/>
                <a:gd name="T44" fmla="*/ 109 w 247"/>
                <a:gd name="T45" fmla="*/ 91 h 203"/>
                <a:gd name="T46" fmla="*/ 95 w 247"/>
                <a:gd name="T47" fmla="*/ 77 h 203"/>
                <a:gd name="T48" fmla="*/ 114 w 247"/>
                <a:gd name="T49" fmla="*/ 74 h 203"/>
                <a:gd name="T50" fmla="*/ 123 w 247"/>
                <a:gd name="T51" fmla="*/ 57 h 203"/>
                <a:gd name="T52" fmla="*/ 131 w 247"/>
                <a:gd name="T53" fmla="*/ 74 h 203"/>
                <a:gd name="T54" fmla="*/ 151 w 247"/>
                <a:gd name="T55" fmla="*/ 77 h 203"/>
                <a:gd name="T56" fmla="*/ 137 w 247"/>
                <a:gd name="T57" fmla="*/ 91 h 203"/>
                <a:gd name="T58" fmla="*/ 140 w 247"/>
                <a:gd name="T59" fmla="*/ 110 h 203"/>
                <a:gd name="T60" fmla="*/ 192 w 247"/>
                <a:gd name="T61" fmla="*/ 105 h 203"/>
                <a:gd name="T62" fmla="*/ 181 w 247"/>
                <a:gd name="T63" fmla="*/ 99 h 203"/>
                <a:gd name="T64" fmla="*/ 170 w 247"/>
                <a:gd name="T65" fmla="*/ 105 h 203"/>
                <a:gd name="T66" fmla="*/ 172 w 247"/>
                <a:gd name="T67" fmla="*/ 93 h 203"/>
                <a:gd name="T68" fmla="*/ 163 w 247"/>
                <a:gd name="T69" fmla="*/ 84 h 203"/>
                <a:gd name="T70" fmla="*/ 175 w 247"/>
                <a:gd name="T71" fmla="*/ 82 h 203"/>
                <a:gd name="T72" fmla="*/ 181 w 247"/>
                <a:gd name="T73" fmla="*/ 71 h 203"/>
                <a:gd name="T74" fmla="*/ 186 w 247"/>
                <a:gd name="T75" fmla="*/ 82 h 203"/>
                <a:gd name="T76" fmla="*/ 199 w 247"/>
                <a:gd name="T77" fmla="*/ 84 h 203"/>
                <a:gd name="T78" fmla="*/ 190 w 247"/>
                <a:gd name="T79" fmla="*/ 93 h 203"/>
                <a:gd name="T80" fmla="*/ 192 w 247"/>
                <a:gd name="T81" fmla="*/ 105 h 2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46" h="203">
                  <a:moveTo>
                    <a:pt x="247" y="92"/>
                  </a:moveTo>
                  <a:cubicBezTo>
                    <a:pt x="247" y="41"/>
                    <a:pt x="191" y="0"/>
                    <a:pt x="123" y="0"/>
                  </a:cubicBezTo>
                  <a:cubicBezTo>
                    <a:pt x="55" y="0"/>
                    <a:pt x="0" y="41"/>
                    <a:pt x="0" y="92"/>
                  </a:cubicBezTo>
                  <a:cubicBezTo>
                    <a:pt x="0" y="143"/>
                    <a:pt x="55" y="184"/>
                    <a:pt x="123" y="184"/>
                  </a:cubicBezTo>
                  <a:cubicBezTo>
                    <a:pt x="140" y="184"/>
                    <a:pt x="155" y="181"/>
                    <a:pt x="169" y="177"/>
                  </a:cubicBezTo>
                  <a:cubicBezTo>
                    <a:pt x="174" y="175"/>
                    <a:pt x="222" y="203"/>
                    <a:pt x="222" y="203"/>
                  </a:cubicBezTo>
                  <a:cubicBezTo>
                    <a:pt x="206" y="159"/>
                    <a:pt x="206" y="159"/>
                    <a:pt x="206" y="159"/>
                  </a:cubicBezTo>
                  <a:cubicBezTo>
                    <a:pt x="231" y="143"/>
                    <a:pt x="247" y="119"/>
                    <a:pt x="247" y="92"/>
                  </a:cubicBezTo>
                  <a:close/>
                  <a:moveTo>
                    <a:pt x="76" y="105"/>
                  </a:moveTo>
                  <a:cubicBezTo>
                    <a:pt x="64" y="99"/>
                    <a:pt x="64" y="99"/>
                    <a:pt x="64" y="99"/>
                  </a:cubicBezTo>
                  <a:cubicBezTo>
                    <a:pt x="53" y="105"/>
                    <a:pt x="53" y="105"/>
                    <a:pt x="53" y="105"/>
                  </a:cubicBezTo>
                  <a:cubicBezTo>
                    <a:pt x="55" y="93"/>
                    <a:pt x="55" y="93"/>
                    <a:pt x="55" y="93"/>
                  </a:cubicBezTo>
                  <a:cubicBezTo>
                    <a:pt x="46" y="84"/>
                    <a:pt x="46" y="84"/>
                    <a:pt x="46" y="84"/>
                  </a:cubicBezTo>
                  <a:cubicBezTo>
                    <a:pt x="59" y="82"/>
                    <a:pt x="59" y="82"/>
                    <a:pt x="59" y="82"/>
                  </a:cubicBezTo>
                  <a:cubicBezTo>
                    <a:pt x="64" y="71"/>
                    <a:pt x="64" y="71"/>
                    <a:pt x="64" y="71"/>
                  </a:cubicBezTo>
                  <a:cubicBezTo>
                    <a:pt x="70" y="82"/>
                    <a:pt x="70" y="82"/>
                    <a:pt x="70" y="82"/>
                  </a:cubicBezTo>
                  <a:cubicBezTo>
                    <a:pt x="82" y="84"/>
                    <a:pt x="82" y="84"/>
                    <a:pt x="82" y="84"/>
                  </a:cubicBezTo>
                  <a:cubicBezTo>
                    <a:pt x="73" y="93"/>
                    <a:pt x="73" y="93"/>
                    <a:pt x="73" y="93"/>
                  </a:cubicBezTo>
                  <a:lnTo>
                    <a:pt x="76" y="105"/>
                  </a:lnTo>
                  <a:close/>
                  <a:moveTo>
                    <a:pt x="140" y="110"/>
                  </a:moveTo>
                  <a:cubicBezTo>
                    <a:pt x="123" y="101"/>
                    <a:pt x="123" y="101"/>
                    <a:pt x="123" y="101"/>
                  </a:cubicBezTo>
                  <a:cubicBezTo>
                    <a:pt x="105" y="110"/>
                    <a:pt x="105" y="110"/>
                    <a:pt x="105" y="110"/>
                  </a:cubicBezTo>
                  <a:cubicBezTo>
                    <a:pt x="109" y="91"/>
                    <a:pt x="109" y="91"/>
                    <a:pt x="109" y="91"/>
                  </a:cubicBezTo>
                  <a:cubicBezTo>
                    <a:pt x="95" y="77"/>
                    <a:pt x="95" y="77"/>
                    <a:pt x="95" y="77"/>
                  </a:cubicBezTo>
                  <a:cubicBezTo>
                    <a:pt x="114" y="74"/>
                    <a:pt x="114" y="74"/>
                    <a:pt x="114" y="74"/>
                  </a:cubicBezTo>
                  <a:cubicBezTo>
                    <a:pt x="123" y="57"/>
                    <a:pt x="123" y="57"/>
                    <a:pt x="123" y="57"/>
                  </a:cubicBezTo>
                  <a:cubicBezTo>
                    <a:pt x="131" y="74"/>
                    <a:pt x="131" y="74"/>
                    <a:pt x="131" y="74"/>
                  </a:cubicBezTo>
                  <a:cubicBezTo>
                    <a:pt x="151" y="77"/>
                    <a:pt x="151" y="77"/>
                    <a:pt x="151" y="77"/>
                  </a:cubicBezTo>
                  <a:cubicBezTo>
                    <a:pt x="137" y="91"/>
                    <a:pt x="137" y="91"/>
                    <a:pt x="137" y="91"/>
                  </a:cubicBezTo>
                  <a:lnTo>
                    <a:pt x="140" y="110"/>
                  </a:lnTo>
                  <a:close/>
                  <a:moveTo>
                    <a:pt x="192" y="105"/>
                  </a:moveTo>
                  <a:cubicBezTo>
                    <a:pt x="181" y="99"/>
                    <a:pt x="181" y="99"/>
                    <a:pt x="181" y="99"/>
                  </a:cubicBezTo>
                  <a:cubicBezTo>
                    <a:pt x="170" y="105"/>
                    <a:pt x="170" y="105"/>
                    <a:pt x="170" y="105"/>
                  </a:cubicBezTo>
                  <a:cubicBezTo>
                    <a:pt x="172" y="93"/>
                    <a:pt x="172" y="93"/>
                    <a:pt x="172" y="93"/>
                  </a:cubicBezTo>
                  <a:cubicBezTo>
                    <a:pt x="163" y="84"/>
                    <a:pt x="163" y="84"/>
                    <a:pt x="163" y="84"/>
                  </a:cubicBezTo>
                  <a:cubicBezTo>
                    <a:pt x="175" y="82"/>
                    <a:pt x="175" y="82"/>
                    <a:pt x="175" y="82"/>
                  </a:cubicBezTo>
                  <a:cubicBezTo>
                    <a:pt x="181" y="71"/>
                    <a:pt x="181" y="71"/>
                    <a:pt x="181" y="71"/>
                  </a:cubicBezTo>
                  <a:cubicBezTo>
                    <a:pt x="186" y="82"/>
                    <a:pt x="186" y="82"/>
                    <a:pt x="186" y="82"/>
                  </a:cubicBezTo>
                  <a:cubicBezTo>
                    <a:pt x="199" y="84"/>
                    <a:pt x="199" y="84"/>
                    <a:pt x="199" y="84"/>
                  </a:cubicBezTo>
                  <a:cubicBezTo>
                    <a:pt x="190" y="93"/>
                    <a:pt x="190" y="93"/>
                    <a:pt x="190" y="93"/>
                  </a:cubicBezTo>
                  <a:lnTo>
                    <a:pt x="192" y="105"/>
                  </a:lnTo>
                  <a:close/>
                </a:path>
              </a:pathLst>
            </a:custGeom>
            <a:solidFill>
              <a:srgbClr val="42495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51" name="TextBox 50"/>
          <p:cNvSpPr txBox="1"/>
          <p:nvPr/>
        </p:nvSpPr>
        <p:spPr>
          <a:xfrm>
            <a:off x="3376771" y="3549641"/>
            <a:ext cx="709586" cy="4018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现场访谈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7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52" name="组合 51"/>
          <p:cNvGrpSpPr/>
          <p:nvPr/>
        </p:nvGrpSpPr>
        <p:grpSpPr>
          <a:xfrm>
            <a:off x="4400835" y="3209136"/>
            <a:ext cx="371980" cy="364204"/>
            <a:chOff x="5203298" y="2048644"/>
            <a:chExt cx="474425" cy="440686"/>
          </a:xfrm>
        </p:grpSpPr>
        <p:sp>
          <p:nvSpPr>
            <p:cNvPr id="53" name="Oval 26"/>
            <p:cNvSpPr>
              <a:spLocks noChangeArrowheads="1"/>
            </p:cNvSpPr>
            <p:nvPr/>
          </p:nvSpPr>
          <p:spPr bwMode="auto">
            <a:xfrm>
              <a:off x="5203298" y="2048644"/>
              <a:ext cx="474425" cy="44068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>
                  <a:lumMod val="75000"/>
                </a:schemeClr>
              </a:solidFill>
            </a:ln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grpSp>
          <p:nvGrpSpPr>
            <p:cNvPr id="54" name="组合 53"/>
            <p:cNvGrpSpPr/>
            <p:nvPr/>
          </p:nvGrpSpPr>
          <p:grpSpPr>
            <a:xfrm>
              <a:off x="5292080" y="2111493"/>
              <a:ext cx="298450" cy="268287"/>
              <a:chOff x="3166789" y="3262040"/>
              <a:chExt cx="298450" cy="268287"/>
            </a:xfrm>
            <a:solidFill>
              <a:srgbClr val="373C64"/>
            </a:solidFill>
          </p:grpSpPr>
          <p:sp>
            <p:nvSpPr>
              <p:cNvPr id="55" name="Freeform 497"/>
              <p:cNvSpPr/>
              <p:nvPr/>
            </p:nvSpPr>
            <p:spPr bwMode="auto">
              <a:xfrm>
                <a:off x="3179489" y="3350940"/>
                <a:ext cx="74613" cy="71438"/>
              </a:xfrm>
              <a:custGeom>
                <a:gdLst>
                  <a:gd name="T0" fmla="*/ 23 w 47"/>
                  <a:gd name="T1" fmla="*/ 45 h 45"/>
                  <a:gd name="T2" fmla="*/ 23 w 47"/>
                  <a:gd name="T3" fmla="*/ 45 h 45"/>
                  <a:gd name="T4" fmla="*/ 33 w 47"/>
                  <a:gd name="T5" fmla="*/ 43 h 45"/>
                  <a:gd name="T6" fmla="*/ 40 w 47"/>
                  <a:gd name="T7" fmla="*/ 38 h 45"/>
                  <a:gd name="T8" fmla="*/ 45 w 47"/>
                  <a:gd name="T9" fmla="*/ 32 h 45"/>
                  <a:gd name="T10" fmla="*/ 47 w 47"/>
                  <a:gd name="T11" fmla="*/ 23 h 45"/>
                  <a:gd name="T12" fmla="*/ 47 w 47"/>
                  <a:gd name="T13" fmla="*/ 23 h 45"/>
                  <a:gd name="T14" fmla="*/ 45 w 47"/>
                  <a:gd name="T15" fmla="*/ 14 h 45"/>
                  <a:gd name="T16" fmla="*/ 40 w 47"/>
                  <a:gd name="T17" fmla="*/ 7 h 45"/>
                  <a:gd name="T18" fmla="*/ 33 w 47"/>
                  <a:gd name="T19" fmla="*/ 2 h 45"/>
                  <a:gd name="T20" fmla="*/ 23 w 47"/>
                  <a:gd name="T21" fmla="*/ 0 h 45"/>
                  <a:gd name="T22" fmla="*/ 23 w 47"/>
                  <a:gd name="T23" fmla="*/ 0 h 45"/>
                  <a:gd name="T24" fmla="*/ 15 w 47"/>
                  <a:gd name="T25" fmla="*/ 2 h 45"/>
                  <a:gd name="T26" fmla="*/ 7 w 47"/>
                  <a:gd name="T27" fmla="*/ 7 h 45"/>
                  <a:gd name="T28" fmla="*/ 2 w 47"/>
                  <a:gd name="T29" fmla="*/ 14 h 45"/>
                  <a:gd name="T30" fmla="*/ 0 w 47"/>
                  <a:gd name="T31" fmla="*/ 23 h 45"/>
                  <a:gd name="T32" fmla="*/ 0 w 47"/>
                  <a:gd name="T33" fmla="*/ 23 h 45"/>
                  <a:gd name="T34" fmla="*/ 2 w 47"/>
                  <a:gd name="T35" fmla="*/ 32 h 45"/>
                  <a:gd name="T36" fmla="*/ 7 w 47"/>
                  <a:gd name="T37" fmla="*/ 38 h 45"/>
                  <a:gd name="T38" fmla="*/ 15 w 47"/>
                  <a:gd name="T39" fmla="*/ 43 h 45"/>
                  <a:gd name="T40" fmla="*/ 23 w 47"/>
                  <a:gd name="T41" fmla="*/ 45 h 45"/>
                  <a:gd name="T42" fmla="*/ 23 w 47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7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3" y="43"/>
                    </a:lnTo>
                    <a:lnTo>
                      <a:pt x="40" y="38"/>
                    </a:lnTo>
                    <a:lnTo>
                      <a:pt x="45" y="32"/>
                    </a:lnTo>
                    <a:lnTo>
                      <a:pt x="47" y="23"/>
                    </a:lnTo>
                    <a:lnTo>
                      <a:pt x="47" y="23"/>
                    </a:lnTo>
                    <a:lnTo>
                      <a:pt x="45" y="14"/>
                    </a:lnTo>
                    <a:lnTo>
                      <a:pt x="40" y="7"/>
                    </a:lnTo>
                    <a:lnTo>
                      <a:pt x="33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5" y="2"/>
                    </a:lnTo>
                    <a:lnTo>
                      <a:pt x="7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7" y="38"/>
                    </a:lnTo>
                    <a:lnTo>
                      <a:pt x="15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498"/>
              <p:cNvSpPr/>
              <p:nvPr/>
            </p:nvSpPr>
            <p:spPr bwMode="auto">
              <a:xfrm>
                <a:off x="3166789" y="3435077"/>
                <a:ext cx="101600" cy="95250"/>
              </a:xfrm>
              <a:custGeom>
                <a:gdLst>
                  <a:gd name="T0" fmla="*/ 31 w 64"/>
                  <a:gd name="T1" fmla="*/ 0 h 60"/>
                  <a:gd name="T2" fmla="*/ 31 w 64"/>
                  <a:gd name="T3" fmla="*/ 0 h 60"/>
                  <a:gd name="T4" fmla="*/ 25 w 64"/>
                  <a:gd name="T5" fmla="*/ 0 h 60"/>
                  <a:gd name="T6" fmla="*/ 20 w 64"/>
                  <a:gd name="T7" fmla="*/ 2 h 60"/>
                  <a:gd name="T8" fmla="*/ 13 w 64"/>
                  <a:gd name="T9" fmla="*/ 5 h 60"/>
                  <a:gd name="T10" fmla="*/ 8 w 64"/>
                  <a:gd name="T11" fmla="*/ 8 h 60"/>
                  <a:gd name="T12" fmla="*/ 5 w 64"/>
                  <a:gd name="T13" fmla="*/ 13 h 60"/>
                  <a:gd name="T14" fmla="*/ 2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3 w 64"/>
                  <a:gd name="T29" fmla="*/ 25 h 60"/>
                  <a:gd name="T30" fmla="*/ 61 w 64"/>
                  <a:gd name="T31" fmla="*/ 18 h 60"/>
                  <a:gd name="T32" fmla="*/ 58 w 64"/>
                  <a:gd name="T33" fmla="*/ 13 h 60"/>
                  <a:gd name="T34" fmla="*/ 55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1 w 64"/>
                  <a:gd name="T43" fmla="*/ 0 h 60"/>
                  <a:gd name="T44" fmla="*/ 31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1" y="0"/>
                    </a:moveTo>
                    <a:lnTo>
                      <a:pt x="31" y="0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3" y="5"/>
                    </a:lnTo>
                    <a:lnTo>
                      <a:pt x="8" y="8"/>
                    </a:lnTo>
                    <a:lnTo>
                      <a:pt x="5" y="13"/>
                    </a:lnTo>
                    <a:lnTo>
                      <a:pt x="2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3" y="25"/>
                    </a:lnTo>
                    <a:lnTo>
                      <a:pt x="61" y="18"/>
                    </a:lnTo>
                    <a:lnTo>
                      <a:pt x="58" y="13"/>
                    </a:lnTo>
                    <a:lnTo>
                      <a:pt x="55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1" y="0"/>
                    </a:lnTo>
                    <a:lnTo>
                      <a:pt x="31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499"/>
              <p:cNvSpPr/>
              <p:nvPr/>
            </p:nvSpPr>
            <p:spPr bwMode="auto">
              <a:xfrm>
                <a:off x="3379514" y="3350940"/>
                <a:ext cx="69850" cy="71438"/>
              </a:xfrm>
              <a:custGeom>
                <a:gdLst>
                  <a:gd name="T0" fmla="*/ 23 w 44"/>
                  <a:gd name="T1" fmla="*/ 45 h 45"/>
                  <a:gd name="T2" fmla="*/ 23 w 44"/>
                  <a:gd name="T3" fmla="*/ 45 h 45"/>
                  <a:gd name="T4" fmla="*/ 31 w 44"/>
                  <a:gd name="T5" fmla="*/ 43 h 45"/>
                  <a:gd name="T6" fmla="*/ 38 w 44"/>
                  <a:gd name="T7" fmla="*/ 38 h 45"/>
                  <a:gd name="T8" fmla="*/ 43 w 44"/>
                  <a:gd name="T9" fmla="*/ 32 h 45"/>
                  <a:gd name="T10" fmla="*/ 44 w 44"/>
                  <a:gd name="T11" fmla="*/ 23 h 45"/>
                  <a:gd name="T12" fmla="*/ 44 w 44"/>
                  <a:gd name="T13" fmla="*/ 23 h 45"/>
                  <a:gd name="T14" fmla="*/ 43 w 44"/>
                  <a:gd name="T15" fmla="*/ 14 h 45"/>
                  <a:gd name="T16" fmla="*/ 38 w 44"/>
                  <a:gd name="T17" fmla="*/ 7 h 45"/>
                  <a:gd name="T18" fmla="*/ 31 w 44"/>
                  <a:gd name="T19" fmla="*/ 2 h 45"/>
                  <a:gd name="T20" fmla="*/ 23 w 44"/>
                  <a:gd name="T21" fmla="*/ 0 h 45"/>
                  <a:gd name="T22" fmla="*/ 23 w 44"/>
                  <a:gd name="T23" fmla="*/ 0 h 45"/>
                  <a:gd name="T24" fmla="*/ 13 w 44"/>
                  <a:gd name="T25" fmla="*/ 2 h 45"/>
                  <a:gd name="T26" fmla="*/ 6 w 44"/>
                  <a:gd name="T27" fmla="*/ 7 h 45"/>
                  <a:gd name="T28" fmla="*/ 2 w 44"/>
                  <a:gd name="T29" fmla="*/ 14 h 45"/>
                  <a:gd name="T30" fmla="*/ 0 w 44"/>
                  <a:gd name="T31" fmla="*/ 23 h 45"/>
                  <a:gd name="T32" fmla="*/ 0 w 44"/>
                  <a:gd name="T33" fmla="*/ 23 h 45"/>
                  <a:gd name="T34" fmla="*/ 2 w 44"/>
                  <a:gd name="T35" fmla="*/ 32 h 45"/>
                  <a:gd name="T36" fmla="*/ 6 w 44"/>
                  <a:gd name="T37" fmla="*/ 38 h 45"/>
                  <a:gd name="T38" fmla="*/ 13 w 44"/>
                  <a:gd name="T39" fmla="*/ 43 h 45"/>
                  <a:gd name="T40" fmla="*/ 23 w 44"/>
                  <a:gd name="T41" fmla="*/ 45 h 45"/>
                  <a:gd name="T42" fmla="*/ 23 w 44"/>
                  <a:gd name="T43" fmla="*/ 45 h 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4" h="45">
                    <a:moveTo>
                      <a:pt x="23" y="45"/>
                    </a:moveTo>
                    <a:lnTo>
                      <a:pt x="23" y="45"/>
                    </a:lnTo>
                    <a:lnTo>
                      <a:pt x="31" y="43"/>
                    </a:lnTo>
                    <a:lnTo>
                      <a:pt x="38" y="38"/>
                    </a:lnTo>
                    <a:lnTo>
                      <a:pt x="43" y="32"/>
                    </a:lnTo>
                    <a:lnTo>
                      <a:pt x="44" y="23"/>
                    </a:lnTo>
                    <a:lnTo>
                      <a:pt x="44" y="23"/>
                    </a:lnTo>
                    <a:lnTo>
                      <a:pt x="43" y="14"/>
                    </a:lnTo>
                    <a:lnTo>
                      <a:pt x="38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6" y="7"/>
                    </a:lnTo>
                    <a:lnTo>
                      <a:pt x="2" y="14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2"/>
                    </a:lnTo>
                    <a:lnTo>
                      <a:pt x="6" y="38"/>
                    </a:lnTo>
                    <a:lnTo>
                      <a:pt x="13" y="43"/>
                    </a:lnTo>
                    <a:lnTo>
                      <a:pt x="23" y="45"/>
                    </a:lnTo>
                    <a:lnTo>
                      <a:pt x="23" y="4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500"/>
              <p:cNvSpPr/>
              <p:nvPr/>
            </p:nvSpPr>
            <p:spPr bwMode="auto">
              <a:xfrm>
                <a:off x="3363639" y="3435077"/>
                <a:ext cx="101600" cy="95250"/>
              </a:xfrm>
              <a:custGeom>
                <a:gdLst>
                  <a:gd name="T0" fmla="*/ 33 w 64"/>
                  <a:gd name="T1" fmla="*/ 0 h 60"/>
                  <a:gd name="T2" fmla="*/ 33 w 64"/>
                  <a:gd name="T3" fmla="*/ 0 h 60"/>
                  <a:gd name="T4" fmla="*/ 26 w 64"/>
                  <a:gd name="T5" fmla="*/ 0 h 60"/>
                  <a:gd name="T6" fmla="*/ 20 w 64"/>
                  <a:gd name="T7" fmla="*/ 2 h 60"/>
                  <a:gd name="T8" fmla="*/ 15 w 64"/>
                  <a:gd name="T9" fmla="*/ 5 h 60"/>
                  <a:gd name="T10" fmla="*/ 10 w 64"/>
                  <a:gd name="T11" fmla="*/ 8 h 60"/>
                  <a:gd name="T12" fmla="*/ 5 w 64"/>
                  <a:gd name="T13" fmla="*/ 13 h 60"/>
                  <a:gd name="T14" fmla="*/ 3 w 64"/>
                  <a:gd name="T15" fmla="*/ 18 h 60"/>
                  <a:gd name="T16" fmla="*/ 0 w 64"/>
                  <a:gd name="T17" fmla="*/ 25 h 60"/>
                  <a:gd name="T18" fmla="*/ 0 w 64"/>
                  <a:gd name="T19" fmla="*/ 32 h 60"/>
                  <a:gd name="T20" fmla="*/ 0 w 64"/>
                  <a:gd name="T21" fmla="*/ 60 h 60"/>
                  <a:gd name="T22" fmla="*/ 64 w 64"/>
                  <a:gd name="T23" fmla="*/ 60 h 60"/>
                  <a:gd name="T24" fmla="*/ 64 w 64"/>
                  <a:gd name="T25" fmla="*/ 32 h 60"/>
                  <a:gd name="T26" fmla="*/ 64 w 64"/>
                  <a:gd name="T27" fmla="*/ 32 h 60"/>
                  <a:gd name="T28" fmla="*/ 64 w 64"/>
                  <a:gd name="T29" fmla="*/ 25 h 60"/>
                  <a:gd name="T30" fmla="*/ 63 w 64"/>
                  <a:gd name="T31" fmla="*/ 18 h 60"/>
                  <a:gd name="T32" fmla="*/ 59 w 64"/>
                  <a:gd name="T33" fmla="*/ 13 h 60"/>
                  <a:gd name="T34" fmla="*/ 54 w 64"/>
                  <a:gd name="T35" fmla="*/ 8 h 60"/>
                  <a:gd name="T36" fmla="*/ 50 w 64"/>
                  <a:gd name="T37" fmla="*/ 5 h 60"/>
                  <a:gd name="T38" fmla="*/ 45 w 64"/>
                  <a:gd name="T39" fmla="*/ 2 h 60"/>
                  <a:gd name="T40" fmla="*/ 38 w 64"/>
                  <a:gd name="T41" fmla="*/ 0 h 60"/>
                  <a:gd name="T42" fmla="*/ 33 w 64"/>
                  <a:gd name="T43" fmla="*/ 0 h 60"/>
                  <a:gd name="T44" fmla="*/ 33 w 64"/>
                  <a:gd name="T45" fmla="*/ 0 h 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64" h="60">
                    <a:moveTo>
                      <a:pt x="33" y="0"/>
                    </a:moveTo>
                    <a:lnTo>
                      <a:pt x="33" y="0"/>
                    </a:lnTo>
                    <a:lnTo>
                      <a:pt x="26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5" y="13"/>
                    </a:lnTo>
                    <a:lnTo>
                      <a:pt x="3" y="18"/>
                    </a:lnTo>
                    <a:lnTo>
                      <a:pt x="0" y="25"/>
                    </a:lnTo>
                    <a:lnTo>
                      <a:pt x="0" y="32"/>
                    </a:lnTo>
                    <a:lnTo>
                      <a:pt x="0" y="60"/>
                    </a:lnTo>
                    <a:lnTo>
                      <a:pt x="64" y="60"/>
                    </a:lnTo>
                    <a:lnTo>
                      <a:pt x="64" y="32"/>
                    </a:lnTo>
                    <a:lnTo>
                      <a:pt x="64" y="32"/>
                    </a:lnTo>
                    <a:lnTo>
                      <a:pt x="64" y="25"/>
                    </a:lnTo>
                    <a:lnTo>
                      <a:pt x="63" y="18"/>
                    </a:lnTo>
                    <a:lnTo>
                      <a:pt x="59" y="13"/>
                    </a:lnTo>
                    <a:lnTo>
                      <a:pt x="54" y="8"/>
                    </a:lnTo>
                    <a:lnTo>
                      <a:pt x="50" y="5"/>
                    </a:lnTo>
                    <a:lnTo>
                      <a:pt x="45" y="2"/>
                    </a:lnTo>
                    <a:lnTo>
                      <a:pt x="38" y="0"/>
                    </a:lnTo>
                    <a:lnTo>
                      <a:pt x="33" y="0"/>
                    </a:lnTo>
                    <a:lnTo>
                      <a:pt x="33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501"/>
              <p:cNvSpPr/>
              <p:nvPr/>
            </p:nvSpPr>
            <p:spPr bwMode="auto">
              <a:xfrm>
                <a:off x="3279501" y="3262040"/>
                <a:ext cx="73025" cy="73025"/>
              </a:xfrm>
              <a:custGeom>
                <a:gdLst>
                  <a:gd name="T0" fmla="*/ 23 w 46"/>
                  <a:gd name="T1" fmla="*/ 46 h 46"/>
                  <a:gd name="T2" fmla="*/ 23 w 46"/>
                  <a:gd name="T3" fmla="*/ 46 h 46"/>
                  <a:gd name="T4" fmla="*/ 31 w 46"/>
                  <a:gd name="T5" fmla="*/ 45 h 46"/>
                  <a:gd name="T6" fmla="*/ 40 w 46"/>
                  <a:gd name="T7" fmla="*/ 40 h 46"/>
                  <a:gd name="T8" fmla="*/ 45 w 46"/>
                  <a:gd name="T9" fmla="*/ 31 h 46"/>
                  <a:gd name="T10" fmla="*/ 46 w 46"/>
                  <a:gd name="T11" fmla="*/ 23 h 46"/>
                  <a:gd name="T12" fmla="*/ 46 w 46"/>
                  <a:gd name="T13" fmla="*/ 23 h 46"/>
                  <a:gd name="T14" fmla="*/ 45 w 46"/>
                  <a:gd name="T15" fmla="*/ 13 h 46"/>
                  <a:gd name="T16" fmla="*/ 40 w 46"/>
                  <a:gd name="T17" fmla="*/ 7 h 46"/>
                  <a:gd name="T18" fmla="*/ 31 w 46"/>
                  <a:gd name="T19" fmla="*/ 2 h 46"/>
                  <a:gd name="T20" fmla="*/ 23 w 46"/>
                  <a:gd name="T21" fmla="*/ 0 h 46"/>
                  <a:gd name="T22" fmla="*/ 23 w 46"/>
                  <a:gd name="T23" fmla="*/ 0 h 46"/>
                  <a:gd name="T24" fmla="*/ 13 w 46"/>
                  <a:gd name="T25" fmla="*/ 2 h 46"/>
                  <a:gd name="T26" fmla="*/ 7 w 46"/>
                  <a:gd name="T27" fmla="*/ 7 h 46"/>
                  <a:gd name="T28" fmla="*/ 2 w 46"/>
                  <a:gd name="T29" fmla="*/ 13 h 46"/>
                  <a:gd name="T30" fmla="*/ 0 w 46"/>
                  <a:gd name="T31" fmla="*/ 23 h 46"/>
                  <a:gd name="T32" fmla="*/ 0 w 46"/>
                  <a:gd name="T33" fmla="*/ 23 h 46"/>
                  <a:gd name="T34" fmla="*/ 2 w 46"/>
                  <a:gd name="T35" fmla="*/ 31 h 46"/>
                  <a:gd name="T36" fmla="*/ 7 w 46"/>
                  <a:gd name="T37" fmla="*/ 40 h 46"/>
                  <a:gd name="T38" fmla="*/ 13 w 46"/>
                  <a:gd name="T39" fmla="*/ 45 h 46"/>
                  <a:gd name="T40" fmla="*/ 23 w 46"/>
                  <a:gd name="T41" fmla="*/ 46 h 46"/>
                  <a:gd name="T42" fmla="*/ 23 w 46"/>
                  <a:gd name="T43" fmla="*/ 46 h 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46" h="46">
                    <a:moveTo>
                      <a:pt x="23" y="46"/>
                    </a:moveTo>
                    <a:lnTo>
                      <a:pt x="23" y="46"/>
                    </a:lnTo>
                    <a:lnTo>
                      <a:pt x="31" y="45"/>
                    </a:lnTo>
                    <a:lnTo>
                      <a:pt x="40" y="40"/>
                    </a:lnTo>
                    <a:lnTo>
                      <a:pt x="45" y="31"/>
                    </a:lnTo>
                    <a:lnTo>
                      <a:pt x="46" y="23"/>
                    </a:lnTo>
                    <a:lnTo>
                      <a:pt x="46" y="23"/>
                    </a:lnTo>
                    <a:lnTo>
                      <a:pt x="45" y="13"/>
                    </a:lnTo>
                    <a:lnTo>
                      <a:pt x="40" y="7"/>
                    </a:lnTo>
                    <a:lnTo>
                      <a:pt x="31" y="2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13" y="2"/>
                    </a:lnTo>
                    <a:lnTo>
                      <a:pt x="7" y="7"/>
                    </a:lnTo>
                    <a:lnTo>
                      <a:pt x="2" y="13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2" y="31"/>
                    </a:lnTo>
                    <a:lnTo>
                      <a:pt x="7" y="40"/>
                    </a:lnTo>
                    <a:lnTo>
                      <a:pt x="13" y="45"/>
                    </a:lnTo>
                    <a:lnTo>
                      <a:pt x="23" y="46"/>
                    </a:lnTo>
                    <a:lnTo>
                      <a:pt x="23" y="4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502"/>
              <p:cNvSpPr/>
              <p:nvPr/>
            </p:nvSpPr>
            <p:spPr bwMode="auto">
              <a:xfrm>
                <a:off x="3263626" y="3346177"/>
                <a:ext cx="103188" cy="93663"/>
              </a:xfrm>
              <a:custGeom>
                <a:gdLst>
                  <a:gd name="T0" fmla="*/ 65 w 65"/>
                  <a:gd name="T1" fmla="*/ 31 h 59"/>
                  <a:gd name="T2" fmla="*/ 65 w 65"/>
                  <a:gd name="T3" fmla="*/ 31 h 59"/>
                  <a:gd name="T4" fmla="*/ 65 w 65"/>
                  <a:gd name="T5" fmla="*/ 25 h 59"/>
                  <a:gd name="T6" fmla="*/ 63 w 65"/>
                  <a:gd name="T7" fmla="*/ 20 h 59"/>
                  <a:gd name="T8" fmla="*/ 60 w 65"/>
                  <a:gd name="T9" fmla="*/ 13 h 59"/>
                  <a:gd name="T10" fmla="*/ 56 w 65"/>
                  <a:gd name="T11" fmla="*/ 8 h 59"/>
                  <a:gd name="T12" fmla="*/ 51 w 65"/>
                  <a:gd name="T13" fmla="*/ 5 h 59"/>
                  <a:gd name="T14" fmla="*/ 45 w 65"/>
                  <a:gd name="T15" fmla="*/ 2 h 59"/>
                  <a:gd name="T16" fmla="*/ 40 w 65"/>
                  <a:gd name="T17" fmla="*/ 0 h 59"/>
                  <a:gd name="T18" fmla="*/ 33 w 65"/>
                  <a:gd name="T19" fmla="*/ 0 h 59"/>
                  <a:gd name="T20" fmla="*/ 33 w 65"/>
                  <a:gd name="T21" fmla="*/ 0 h 59"/>
                  <a:gd name="T22" fmla="*/ 27 w 65"/>
                  <a:gd name="T23" fmla="*/ 0 h 59"/>
                  <a:gd name="T24" fmla="*/ 20 w 65"/>
                  <a:gd name="T25" fmla="*/ 2 h 59"/>
                  <a:gd name="T26" fmla="*/ 15 w 65"/>
                  <a:gd name="T27" fmla="*/ 5 h 59"/>
                  <a:gd name="T28" fmla="*/ 10 w 65"/>
                  <a:gd name="T29" fmla="*/ 8 h 59"/>
                  <a:gd name="T30" fmla="*/ 7 w 65"/>
                  <a:gd name="T31" fmla="*/ 13 h 59"/>
                  <a:gd name="T32" fmla="*/ 3 w 65"/>
                  <a:gd name="T33" fmla="*/ 20 h 59"/>
                  <a:gd name="T34" fmla="*/ 2 w 65"/>
                  <a:gd name="T35" fmla="*/ 25 h 59"/>
                  <a:gd name="T36" fmla="*/ 0 w 65"/>
                  <a:gd name="T37" fmla="*/ 31 h 59"/>
                  <a:gd name="T38" fmla="*/ 0 w 65"/>
                  <a:gd name="T39" fmla="*/ 59 h 59"/>
                  <a:gd name="T40" fmla="*/ 65 w 65"/>
                  <a:gd name="T41" fmla="*/ 59 h 59"/>
                  <a:gd name="T42" fmla="*/ 65 w 65"/>
                  <a:gd name="T43" fmla="*/ 31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5" h="59">
                    <a:moveTo>
                      <a:pt x="65" y="31"/>
                    </a:moveTo>
                    <a:lnTo>
                      <a:pt x="65" y="31"/>
                    </a:lnTo>
                    <a:lnTo>
                      <a:pt x="65" y="25"/>
                    </a:lnTo>
                    <a:lnTo>
                      <a:pt x="63" y="20"/>
                    </a:lnTo>
                    <a:lnTo>
                      <a:pt x="60" y="13"/>
                    </a:lnTo>
                    <a:lnTo>
                      <a:pt x="56" y="8"/>
                    </a:lnTo>
                    <a:lnTo>
                      <a:pt x="51" y="5"/>
                    </a:lnTo>
                    <a:lnTo>
                      <a:pt x="45" y="2"/>
                    </a:lnTo>
                    <a:lnTo>
                      <a:pt x="40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27" y="0"/>
                    </a:lnTo>
                    <a:lnTo>
                      <a:pt x="20" y="2"/>
                    </a:lnTo>
                    <a:lnTo>
                      <a:pt x="15" y="5"/>
                    </a:lnTo>
                    <a:lnTo>
                      <a:pt x="10" y="8"/>
                    </a:lnTo>
                    <a:lnTo>
                      <a:pt x="7" y="13"/>
                    </a:lnTo>
                    <a:lnTo>
                      <a:pt x="3" y="20"/>
                    </a:lnTo>
                    <a:lnTo>
                      <a:pt x="2" y="25"/>
                    </a:lnTo>
                    <a:lnTo>
                      <a:pt x="0" y="31"/>
                    </a:lnTo>
                    <a:lnTo>
                      <a:pt x="0" y="59"/>
                    </a:lnTo>
                    <a:lnTo>
                      <a:pt x="65" y="59"/>
                    </a:lnTo>
                    <a:lnTo>
                      <a:pt x="65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61" name="TextBox 60"/>
          <p:cNvSpPr txBox="1"/>
          <p:nvPr/>
        </p:nvSpPr>
        <p:spPr>
          <a:xfrm>
            <a:off x="4161490" y="3549641"/>
            <a:ext cx="858599" cy="40185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现场研讨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en-US" altLang="zh-CN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(12h)</a:t>
            </a:r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3267443" y="2499742"/>
            <a:ext cx="4805840" cy="671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调研人员</a:t>
            </a:r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姚资、胡娇、童志文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田志斌、邢丹丹、房晖、华毅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3" name="左大括号 62"/>
          <p:cNvSpPr/>
          <p:nvPr/>
        </p:nvSpPr>
        <p:spPr>
          <a:xfrm>
            <a:off x="4929463" y="3215815"/>
            <a:ext cx="115262" cy="737398"/>
          </a:xfrm>
          <a:prstGeom prst="leftBrace">
            <a:avLst>
              <a:gd name="adj1" fmla="val 8333"/>
              <a:gd name="adj2" fmla="val 45303"/>
            </a:avLst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5024409" y="3148558"/>
            <a:ext cx="3364015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场：调研人员、事业部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人员、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B7\B6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代表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5024409" y="3431953"/>
            <a:ext cx="2700731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：调研人员、事业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部总裁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5024409" y="3703649"/>
            <a:ext cx="2700731" cy="257369"/>
          </a:xfrm>
          <a:prstGeom prst="rect">
            <a:avLst/>
          </a:prstGeom>
          <a:noFill/>
        </p:spPr>
        <p:txBody>
          <a:bodyPr wrap="square" lIns="36000" tIns="36000" rIns="36000" bIns="36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第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3-5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：调研人员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事业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部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B9-B8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68" name="直接连接符 67"/>
          <p:cNvCxnSpPr/>
          <p:nvPr/>
        </p:nvCxnSpPr>
        <p:spPr>
          <a:xfrm>
            <a:off x="2861363" y="4041626"/>
            <a:ext cx="5927658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/>
          <p:cNvSpPr txBox="1"/>
          <p:nvPr/>
        </p:nvSpPr>
        <p:spPr>
          <a:xfrm>
            <a:off x="2827482" y="4123159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4.28</a:t>
            </a:r>
          </a:p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｜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5.03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3267443" y="4123001"/>
            <a:ext cx="4805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翰威特项目组</a:t>
            </a:r>
            <a:r>
              <a:rPr lang="en-US" altLang="zh-CN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】</a:t>
            </a: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参与人：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张宏、李文智、崔世君及项目组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成员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讨论时长：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场内部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研讨，共计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小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时</a:t>
            </a:r>
          </a:p>
        </p:txBody>
      </p:sp>
    </p:spTree>
    <p:extLst>
      <p:ext uri="{BB962C8B-B14F-4D97-AF65-F5344CB8AC3E}">
        <p14:creationId xmlns:p14="http://schemas.microsoft.com/office/powerpoint/2010/main" val="1529748155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:a16="http://schemas.microsoft.com/office/drawing/2014/main" xmlns="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131574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项目问题调研总结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 smtClean="0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下一步计划</a:t>
            </a:r>
            <a:endParaRPr lang="zh-CN" altLang="en-US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7745439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53490" y="133003"/>
            <a:ext cx="8952410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德邦过往的强管控模式，带来了巨大的规模增长，但同时增速也面临放缓挑战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71" y="4866503"/>
            <a:ext cx="7366119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备注：增速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=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（当年完成值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前一年完成值）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前一年完成值；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2018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年体量使用全年目标值，增速使用一季度数据；单位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亿</a:t>
            </a:r>
            <a:endParaRPr lang="zh-CN" altLang="en-US" sz="105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7" name="图表 6"/>
          <p:cNvGraphicFramePr/>
          <p:nvPr>
            <p:extLst>
              <p:ext uri="{D42A27DB-BD31-4B8C-83A1-F6EECF244321}">
                <p14:modId xmlns:p14="http://schemas.microsoft.com/office/powerpoint/2010/main" val="351622201"/>
              </p:ext>
            </p:extLst>
          </p:nvPr>
        </p:nvGraphicFramePr>
        <p:xfrm>
          <a:off x="575556" y="1059582"/>
          <a:ext cx="7992888" cy="3456384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</p:spTree>
    <p:extLst>
      <p:ext uri="{BB962C8B-B14F-4D97-AF65-F5344CB8AC3E}">
        <p14:creationId xmlns:p14="http://schemas.microsoft.com/office/powerpoint/2010/main" val="1918351514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72540" y="161578"/>
            <a:ext cx="920494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顺丰的区域组织在赋能与授权方面不断尝试，提高一线组织的能力和活力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4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0297" y="536199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" name="Rectangle 8"/>
          <p:cNvSpPr/>
          <p:nvPr/>
        </p:nvSpPr>
        <p:spPr>
          <a:xfrm>
            <a:off x="172540" y="555526"/>
            <a:ext cx="8352928" cy="360040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在</a:t>
            </a:r>
            <a:r>
              <a:rPr lang="zh-CN" altLang="en-US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业务区部</a:t>
            </a:r>
            <a:r>
              <a:rPr lang="zh-CN" altLang="en-US" sz="14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层面职能架构相对完整</a:t>
            </a:r>
            <a:r>
              <a:rPr lang="zh-CN" altLang="en-US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（规划</a:t>
            </a:r>
            <a:r>
              <a:rPr lang="en-US" altLang="zh-CN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+</a:t>
            </a:r>
            <a:r>
              <a:rPr lang="zh-CN" altLang="en-US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管控</a:t>
            </a:r>
            <a:r>
              <a:rPr lang="en-US" altLang="zh-CN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+</a:t>
            </a:r>
            <a:r>
              <a:rPr lang="zh-CN" altLang="en-US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部分执行</a:t>
            </a:r>
            <a:r>
              <a:rPr lang="en-US" altLang="zh-CN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+</a:t>
            </a:r>
            <a:r>
              <a:rPr lang="zh-CN" altLang="en-US" sz="14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共享服务），分点部则侧重前端经营及派送</a:t>
            </a:r>
          </a:p>
        </p:txBody>
      </p: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0297" y="536199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3" name="组合 52"/>
          <p:cNvGrpSpPr/>
          <p:nvPr/>
        </p:nvGrpSpPr>
        <p:grpSpPr>
          <a:xfrm>
            <a:off x="806615" y="881382"/>
            <a:ext cx="7869841" cy="3528392"/>
            <a:chOff x="703337" y="915566"/>
            <a:chExt cx="8028024" cy="3528392"/>
          </a:xfrm>
        </p:grpSpPr>
        <p:sp>
          <p:nvSpPr>
            <p:cNvPr id="54" name="Rectangle 99"/>
            <p:cNvSpPr/>
            <p:nvPr/>
          </p:nvSpPr>
          <p:spPr bwMode="auto">
            <a:xfrm>
              <a:off x="767858" y="1516508"/>
              <a:ext cx="864000" cy="432000"/>
            </a:xfrm>
            <a:prstGeom prst="rect">
              <a:avLst/>
            </a:prstGeom>
            <a:solidFill>
              <a:schemeClr val="accent1">
                <a:lumMod val="9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分部</a:t>
              </a:r>
              <a:endParaRPr kumimoji="0" lang="zh-CN" altLang="en-US" sz="1200" b="1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55" name="Rectangle 100"/>
            <p:cNvSpPr/>
            <p:nvPr/>
          </p:nvSpPr>
          <p:spPr bwMode="auto">
            <a:xfrm>
              <a:off x="4010680" y="915566"/>
              <a:ext cx="1044000" cy="324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2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业务</a:t>
              </a:r>
              <a:r>
                <a:rPr lang="zh-CN" altLang="en-US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区</a:t>
              </a:r>
              <a:endParaRPr lang="en-US" altLang="zh-CN" sz="1200" b="1" kern="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6" name="Rectangle 101"/>
            <p:cNvSpPr/>
            <p:nvPr/>
          </p:nvSpPr>
          <p:spPr bwMode="auto">
            <a:xfrm>
              <a:off x="1749936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运营部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57" name="Rectangle 102"/>
            <p:cNvSpPr/>
            <p:nvPr/>
          </p:nvSpPr>
          <p:spPr bwMode="auto">
            <a:xfrm>
              <a:off x="2732014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综合部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58" name="Rectangle 103"/>
            <p:cNvSpPr/>
            <p:nvPr/>
          </p:nvSpPr>
          <p:spPr bwMode="auto">
            <a:xfrm>
              <a:off x="3714092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市场部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59" name="Rectangle 104"/>
            <p:cNvSpPr/>
            <p:nvPr/>
          </p:nvSpPr>
          <p:spPr bwMode="auto">
            <a:xfrm>
              <a:off x="4696170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销售部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60" name="Rectangle 105"/>
            <p:cNvSpPr/>
            <p:nvPr/>
          </p:nvSpPr>
          <p:spPr bwMode="auto">
            <a:xfrm>
              <a:off x="6660328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HR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61" name="Rectangle 106"/>
            <p:cNvSpPr/>
            <p:nvPr/>
          </p:nvSpPr>
          <p:spPr bwMode="auto">
            <a:xfrm>
              <a:off x="6660328" y="2164849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财务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62" name="Rectangle 107"/>
            <p:cNvSpPr/>
            <p:nvPr/>
          </p:nvSpPr>
          <p:spPr bwMode="auto">
            <a:xfrm>
              <a:off x="6660328" y="3461532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客服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63" name="Rectangle 108"/>
            <p:cNvSpPr/>
            <p:nvPr/>
          </p:nvSpPr>
          <p:spPr bwMode="auto">
            <a:xfrm>
              <a:off x="6660328" y="2813190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IT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64" name="Rectangle 109"/>
            <p:cNvSpPr/>
            <p:nvPr/>
          </p:nvSpPr>
          <p:spPr bwMode="auto">
            <a:xfrm>
              <a:off x="5678248" y="1516508"/>
              <a:ext cx="864000" cy="43200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经营管理部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cxnSp>
          <p:nvCxnSpPr>
            <p:cNvPr id="65" name="Elbow Connector 114"/>
            <p:cNvCxnSpPr>
              <a:endCxn id="54" idx="0"/>
            </p:cNvCxnSpPr>
            <p:nvPr/>
          </p:nvCxnSpPr>
          <p:spPr bwMode="auto">
            <a:xfrm rot="5400000">
              <a:off x="2782762" y="-317700"/>
              <a:ext cx="251304" cy="3417112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Elbow Connector 116"/>
            <p:cNvCxnSpPr>
              <a:endCxn id="56" idx="0"/>
            </p:cNvCxnSpPr>
            <p:nvPr/>
          </p:nvCxnSpPr>
          <p:spPr bwMode="auto">
            <a:xfrm rot="5400000">
              <a:off x="3273801" y="173339"/>
              <a:ext cx="251304" cy="2435034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Elbow Connector 117"/>
            <p:cNvCxnSpPr>
              <a:endCxn id="57" idx="0"/>
            </p:cNvCxnSpPr>
            <p:nvPr/>
          </p:nvCxnSpPr>
          <p:spPr bwMode="auto">
            <a:xfrm rot="5400000">
              <a:off x="3764840" y="664378"/>
              <a:ext cx="251304" cy="1452956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Elbow Connector 118"/>
            <p:cNvCxnSpPr>
              <a:endCxn id="58" idx="0"/>
            </p:cNvCxnSpPr>
            <p:nvPr/>
          </p:nvCxnSpPr>
          <p:spPr bwMode="auto">
            <a:xfrm rot="5400000">
              <a:off x="4255879" y="1155417"/>
              <a:ext cx="251304" cy="470878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Elbow Connector 120"/>
            <p:cNvCxnSpPr>
              <a:endCxn id="59" idx="0"/>
            </p:cNvCxnSpPr>
            <p:nvPr/>
          </p:nvCxnSpPr>
          <p:spPr bwMode="auto">
            <a:xfrm rot="16200000" flipH="1">
              <a:off x="4746918" y="1135256"/>
              <a:ext cx="251304" cy="511200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Elbow Connector 121"/>
            <p:cNvCxnSpPr>
              <a:endCxn id="64" idx="0"/>
            </p:cNvCxnSpPr>
            <p:nvPr/>
          </p:nvCxnSpPr>
          <p:spPr bwMode="auto">
            <a:xfrm rot="16200000" flipH="1">
              <a:off x="5237957" y="644217"/>
              <a:ext cx="251304" cy="1493278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Elbow Connector 122"/>
            <p:cNvCxnSpPr>
              <a:endCxn id="60" idx="0"/>
            </p:cNvCxnSpPr>
            <p:nvPr/>
          </p:nvCxnSpPr>
          <p:spPr bwMode="auto">
            <a:xfrm rot="16200000" flipH="1">
              <a:off x="5728997" y="153177"/>
              <a:ext cx="251304" cy="2475358"/>
            </a:xfrm>
            <a:prstGeom prst="bentConnector3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72" name="矩形 71"/>
            <p:cNvSpPr/>
            <p:nvPr/>
          </p:nvSpPr>
          <p:spPr>
            <a:xfrm>
              <a:off x="4728060" y="1948508"/>
              <a:ext cx="800219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地区</a:t>
              </a: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客户</a:t>
              </a:r>
              <a:endParaRPr lang="en-US" altLang="zh-CN" sz="1200" smtClean="0"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开</a:t>
              </a:r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发运维</a:t>
              </a:r>
            </a:p>
          </p:txBody>
        </p:sp>
        <p:sp>
          <p:nvSpPr>
            <p:cNvPr id="73" name="矩形 72"/>
            <p:cNvSpPr/>
            <p:nvPr/>
          </p:nvSpPr>
          <p:spPr>
            <a:xfrm>
              <a:off x="5710138" y="1948508"/>
              <a:ext cx="800219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地区</a:t>
              </a: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经营</a:t>
              </a:r>
              <a:endParaRPr lang="en-US" altLang="zh-CN" sz="1200" smtClean="0"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策略</a:t>
              </a:r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规划</a:t>
              </a:r>
            </a:p>
          </p:txBody>
        </p:sp>
        <p:cxnSp>
          <p:nvCxnSpPr>
            <p:cNvPr id="74" name="直接连接符 73"/>
            <p:cNvCxnSpPr/>
            <p:nvPr/>
          </p:nvCxnSpPr>
          <p:spPr>
            <a:xfrm>
              <a:off x="5710138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直接连接符 74"/>
            <p:cNvCxnSpPr/>
            <p:nvPr/>
          </p:nvCxnSpPr>
          <p:spPr>
            <a:xfrm>
              <a:off x="4728060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矩形 75"/>
            <p:cNvSpPr/>
            <p:nvPr/>
          </p:nvSpPr>
          <p:spPr>
            <a:xfrm>
              <a:off x="3745982" y="1948508"/>
              <a:ext cx="800219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产品定价</a:t>
              </a:r>
              <a:endParaRPr lang="en-US" altLang="zh-CN" sz="1200" smtClean="0"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折扣</a:t>
              </a:r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制定</a:t>
              </a:r>
            </a:p>
          </p:txBody>
        </p:sp>
        <p:cxnSp>
          <p:nvCxnSpPr>
            <p:cNvPr id="77" name="直接连接符 76"/>
            <p:cNvCxnSpPr/>
            <p:nvPr/>
          </p:nvCxnSpPr>
          <p:spPr>
            <a:xfrm>
              <a:off x="3745982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矩形 77"/>
            <p:cNvSpPr/>
            <p:nvPr/>
          </p:nvSpPr>
          <p:spPr>
            <a:xfrm>
              <a:off x="703337" y="2026349"/>
              <a:ext cx="800219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业务开展</a:t>
              </a:r>
              <a:endParaRPr lang="zh-CN" altLang="en-US" sz="1200"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79" name="直接连接符 78"/>
            <p:cNvCxnSpPr/>
            <p:nvPr/>
          </p:nvCxnSpPr>
          <p:spPr>
            <a:xfrm>
              <a:off x="736499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矩形 79"/>
            <p:cNvSpPr/>
            <p:nvPr/>
          </p:nvSpPr>
          <p:spPr>
            <a:xfrm>
              <a:off x="7747132" y="2179340"/>
              <a:ext cx="984229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预算内人财物等资源的调配等</a:t>
              </a:r>
            </a:p>
          </p:txBody>
        </p:sp>
        <p:sp>
          <p:nvSpPr>
            <p:cNvPr id="81" name="右中括号 80"/>
            <p:cNvSpPr/>
            <p:nvPr/>
          </p:nvSpPr>
          <p:spPr>
            <a:xfrm>
              <a:off x="7596336" y="1732508"/>
              <a:ext cx="72008" cy="1945024"/>
            </a:xfrm>
            <a:prstGeom prst="rightBracket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82" name="直接连接符 81"/>
            <p:cNvCxnSpPr/>
            <p:nvPr/>
          </p:nvCxnSpPr>
          <p:spPr>
            <a:xfrm>
              <a:off x="7772338" y="2825671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3" name="Rectangle 97"/>
            <p:cNvSpPr/>
            <p:nvPr/>
          </p:nvSpPr>
          <p:spPr>
            <a:xfrm>
              <a:off x="736499" y="2571750"/>
              <a:ext cx="4267549" cy="18722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4" name="TextBox 83"/>
            <p:cNvSpPr txBox="1"/>
            <p:nvPr/>
          </p:nvSpPr>
          <p:spPr>
            <a:xfrm>
              <a:off x="4094363" y="2596849"/>
              <a:ext cx="82802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 b="1" i="1" smtClean="0">
                  <a:latin typeface="华文楷体" pitchFamily="2" charset="-122"/>
                  <a:ea typeface="华文楷体" pitchFamily="2" charset="-122"/>
                </a:rPr>
                <a:t>分部架构</a:t>
              </a:r>
            </a:p>
          </p:txBody>
        </p:sp>
        <p:sp>
          <p:nvSpPr>
            <p:cNvPr id="85" name="Rectangle 110"/>
            <p:cNvSpPr/>
            <p:nvPr/>
          </p:nvSpPr>
          <p:spPr bwMode="auto">
            <a:xfrm>
              <a:off x="839770" y="2669174"/>
              <a:ext cx="79208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1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分部经理</a:t>
              </a: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86" name="Rectangle 111"/>
            <p:cNvSpPr/>
            <p:nvPr/>
          </p:nvSpPr>
          <p:spPr bwMode="auto">
            <a:xfrm>
              <a:off x="839769" y="3219822"/>
              <a:ext cx="79208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1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点部主管</a:t>
              </a: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87" name="Rectangle 127"/>
            <p:cNvSpPr/>
            <p:nvPr/>
          </p:nvSpPr>
          <p:spPr bwMode="auto">
            <a:xfrm>
              <a:off x="1708822" y="3825164"/>
              <a:ext cx="70293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0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业务员</a:t>
              </a:r>
              <a:r>
                <a:rPr lang="en-US" altLang="zh-CN" sz="10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/</a:t>
              </a: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0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收派员</a:t>
              </a:r>
              <a:endParaRPr kumimoji="0" lang="zh-CN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88" name="Rectangle 128"/>
            <p:cNvSpPr/>
            <p:nvPr/>
          </p:nvSpPr>
          <p:spPr bwMode="auto">
            <a:xfrm>
              <a:off x="877417" y="3825164"/>
              <a:ext cx="70293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仓管员</a:t>
              </a:r>
              <a:endParaRPr kumimoji="0" lang="zh-CN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89" name="Rectangle 112"/>
            <p:cNvSpPr/>
            <p:nvPr/>
          </p:nvSpPr>
          <p:spPr bwMode="auto">
            <a:xfrm>
              <a:off x="1832970" y="3219822"/>
              <a:ext cx="79208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1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运作主管</a:t>
              </a: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90" name="Rectangle 113"/>
            <p:cNvSpPr/>
            <p:nvPr/>
          </p:nvSpPr>
          <p:spPr bwMode="auto">
            <a:xfrm>
              <a:off x="2856668" y="3219822"/>
              <a:ext cx="792088" cy="28803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100" smtClean="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rPr>
                <a:t>综合专员</a:t>
              </a:r>
              <a:endParaRPr kumimoji="0" lang="zh-CN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MS PGothic" panose="020b0600070205080204" charset="-128"/>
              </a:endParaRPr>
            </a:p>
          </p:txBody>
        </p:sp>
        <p:sp>
          <p:nvSpPr>
            <p:cNvPr id="91" name="Down Arrow 133"/>
            <p:cNvSpPr/>
            <p:nvPr/>
          </p:nvSpPr>
          <p:spPr>
            <a:xfrm>
              <a:off x="916519" y="2455272"/>
              <a:ext cx="587037" cy="144776"/>
            </a:xfrm>
            <a:prstGeom prst="downArrow">
              <a:avLst/>
            </a:prstGeom>
            <a:solidFill>
              <a:srgbClr val="C9CCE1"/>
            </a:solidFill>
          </p:spPr>
          <p:txBody>
            <a:bodyPr wrap="non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00" kern="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92" name="肘形连接符 91"/>
            <p:cNvCxnSpPr>
              <a:stCxn id="85" idx="2"/>
              <a:endCxn id="86" idx="0"/>
            </p:cNvCxnSpPr>
            <p:nvPr/>
          </p:nvCxnSpPr>
          <p:spPr>
            <a:xfrm rot="5400000">
              <a:off x="1104506" y="3088514"/>
              <a:ext cx="262616" cy="1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肘形连接符 92"/>
            <p:cNvCxnSpPr>
              <a:stCxn id="86" idx="2"/>
              <a:endCxn id="88" idx="0"/>
            </p:cNvCxnSpPr>
            <p:nvPr/>
          </p:nvCxnSpPr>
          <p:spPr>
            <a:xfrm rot="5400000">
              <a:off x="1073695" y="3663046"/>
              <a:ext cx="317310" cy="6927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肘形连接符 93"/>
            <p:cNvCxnSpPr>
              <a:endCxn id="87" idx="0"/>
            </p:cNvCxnSpPr>
            <p:nvPr/>
          </p:nvCxnSpPr>
          <p:spPr>
            <a:xfrm>
              <a:off x="1228886" y="3681018"/>
              <a:ext cx="831405" cy="144146"/>
            </a:xfrm>
            <a:prstGeom prst="bentConnector2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肘形连接符 94"/>
            <p:cNvCxnSpPr>
              <a:endCxn id="89" idx="0"/>
            </p:cNvCxnSpPr>
            <p:nvPr/>
          </p:nvCxnSpPr>
          <p:spPr>
            <a:xfrm>
              <a:off x="1235815" y="3088514"/>
              <a:ext cx="993199" cy="131308"/>
            </a:xfrm>
            <a:prstGeom prst="bentConnector2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肘形连接符 95"/>
            <p:cNvCxnSpPr>
              <a:endCxn id="90" idx="0"/>
            </p:cNvCxnSpPr>
            <p:nvPr/>
          </p:nvCxnSpPr>
          <p:spPr>
            <a:xfrm>
              <a:off x="1235815" y="3088514"/>
              <a:ext cx="2016897" cy="131308"/>
            </a:xfrm>
            <a:prstGeom prst="bentConnector2">
              <a:avLst/>
            </a:prstGeom>
            <a:ln w="12700">
              <a:solidFill>
                <a:schemeClr val="bg1">
                  <a:lumMod val="7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肘形连接符 96"/>
            <p:cNvCxnSpPr/>
            <p:nvPr/>
          </p:nvCxnSpPr>
          <p:spPr>
            <a:xfrm rot="16200000" flipH="1">
              <a:off x="1635423" y="2500849"/>
              <a:ext cx="1233750" cy="157816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肘形连接符 143"/>
            <p:cNvCxnSpPr/>
            <p:nvPr/>
          </p:nvCxnSpPr>
          <p:spPr>
            <a:xfrm rot="16200000" flipH="1">
              <a:off x="2598868" y="2474045"/>
              <a:ext cx="1246087" cy="228515"/>
            </a:xfrm>
            <a:prstGeom prst="bentConnector3">
              <a:avLst/>
            </a:prstGeom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6" name="矩形 145"/>
            <p:cNvSpPr/>
            <p:nvPr/>
          </p:nvSpPr>
          <p:spPr>
            <a:xfrm>
              <a:off x="2763904" y="1948508"/>
              <a:ext cx="800219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地区客户</a:t>
              </a:r>
            </a:p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开发运维</a:t>
              </a:r>
            </a:p>
          </p:txBody>
        </p:sp>
        <p:sp>
          <p:nvSpPr>
            <p:cNvPr id="147" name="矩形 146"/>
            <p:cNvSpPr/>
            <p:nvPr/>
          </p:nvSpPr>
          <p:spPr>
            <a:xfrm>
              <a:off x="1636544" y="1948508"/>
              <a:ext cx="1184940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分部</a:t>
              </a:r>
              <a:r>
                <a:rPr lang="en-US" altLang="zh-CN" sz="1200">
                  <a:latin typeface="华文楷体" pitchFamily="2" charset="-122"/>
                  <a:ea typeface="华文楷体" pitchFamily="2" charset="-122"/>
                </a:rPr>
                <a:t>/</a:t>
              </a: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支线网络</a:t>
              </a:r>
              <a:endParaRPr lang="en-US" altLang="zh-CN" sz="1200" smtClean="0"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 smtClean="0">
                  <a:latin typeface="华文楷体" pitchFamily="2" charset="-122"/>
                  <a:ea typeface="华文楷体" pitchFamily="2" charset="-122"/>
                </a:rPr>
                <a:t>规划</a:t>
              </a:r>
              <a:r>
                <a:rPr lang="zh-CN" altLang="en-US" sz="1200">
                  <a:latin typeface="华文楷体" pitchFamily="2" charset="-122"/>
                  <a:ea typeface="华文楷体" pitchFamily="2" charset="-122"/>
                </a:rPr>
                <a:t>、筹建</a:t>
              </a:r>
            </a:p>
          </p:txBody>
        </p:sp>
        <p:cxnSp>
          <p:nvCxnSpPr>
            <p:cNvPr id="148" name="直接连接符 147"/>
            <p:cNvCxnSpPr/>
            <p:nvPr/>
          </p:nvCxnSpPr>
          <p:spPr>
            <a:xfrm>
              <a:off x="2763904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直接连接符 148"/>
            <p:cNvCxnSpPr/>
            <p:nvPr/>
          </p:nvCxnSpPr>
          <p:spPr>
            <a:xfrm>
              <a:off x="1781826" y="2430205"/>
              <a:ext cx="832110" cy="0"/>
            </a:xfrm>
            <a:prstGeom prst="line">
              <a:avLst/>
            </a:prstGeom>
            <a:ln w="19050">
              <a:solidFill>
                <a:schemeClr val="tx1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0" name="TextBox 149"/>
          <p:cNvSpPr txBox="1"/>
          <p:nvPr/>
        </p:nvSpPr>
        <p:spPr>
          <a:xfrm>
            <a:off x="839124" y="4520872"/>
            <a:ext cx="67246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总结：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</a:rPr>
              <a:t>业务区在总部授权及预算范围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内对区域进行管理，提高组织活力与能力</a:t>
            </a:r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36740732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58183" y="531750"/>
            <a:ext cx="360040" cy="346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83074" y="132529"/>
            <a:ext cx="8478524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楷体" pitchFamily="49" charset="-122"/>
                <a:ea typeface="楷体" pitchFamily="49" charset="-122"/>
              </a:rPr>
              <a:t>如顺丰重货产品，区域可灵活调整定价及线路，收入提升较快，给德邦带来挑战</a:t>
            </a:r>
            <a:endParaRPr lang="en-US" altLang="zh-CN" b="1">
              <a:latin typeface="楷体" pitchFamily="49" charset="-122"/>
              <a:ea typeface="楷体" pitchFamily="49" charset="-122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03128" y="1203598"/>
            <a:ext cx="2568672" cy="3056931"/>
            <a:chOff x="323528" y="1026113"/>
            <a:chExt cx="2874640" cy="2706023"/>
          </a:xfrm>
        </p:grpSpPr>
        <p:sp>
          <p:nvSpPr>
            <p:cNvPr id="65" name="矩形 64"/>
            <p:cNvSpPr/>
            <p:nvPr/>
          </p:nvSpPr>
          <p:spPr>
            <a:xfrm>
              <a:off x="323528" y="1026113"/>
              <a:ext cx="1755651" cy="3328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目标客户群体</a:t>
              </a:r>
              <a:endPara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9" name="矩形 68"/>
            <p:cNvSpPr/>
            <p:nvPr/>
          </p:nvSpPr>
          <p:spPr>
            <a:xfrm>
              <a:off x="365879" y="1343460"/>
              <a:ext cx="1889509" cy="873904"/>
            </a:xfrm>
            <a:prstGeom prst="rect">
              <a:avLst/>
            </a:prstGeom>
          </p:spPr>
          <p:txBody>
            <a:bodyPr wrap="none" lIns="68589" tIns="34295" rIns="68589" bIns="3429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大品类</a:t>
              </a:r>
              <a:r>
                <a:rPr lang="en-US" altLang="zh-CN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B2C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专业市场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直发经济圈等主要线路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价格敏感</a:t>
              </a:r>
            </a:p>
          </p:txBody>
        </p:sp>
        <p:sp>
          <p:nvSpPr>
            <p:cNvPr id="71" name="矩形 70"/>
            <p:cNvSpPr/>
            <p:nvPr/>
          </p:nvSpPr>
          <p:spPr>
            <a:xfrm>
              <a:off x="323528" y="2525337"/>
              <a:ext cx="1755651" cy="3328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产品卖点及操作</a:t>
              </a:r>
              <a:endPara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矩形 72"/>
            <p:cNvSpPr/>
            <p:nvPr/>
          </p:nvSpPr>
          <p:spPr>
            <a:xfrm>
              <a:off x="365879" y="2858232"/>
              <a:ext cx="2832289" cy="873904"/>
            </a:xfrm>
            <a:prstGeom prst="rect">
              <a:avLst/>
            </a:prstGeom>
          </p:spPr>
          <p:txBody>
            <a:bodyPr wrap="none" lIns="68589" tIns="34295" rIns="68589" bIns="34295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价格便宜，毛利率</a:t>
              </a:r>
              <a:r>
                <a:rPr lang="en-US" altLang="zh-CN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20%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即可；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报价灵活，不受现有价格体系制约；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marL="171473" indent="-171473">
                <a:lnSpc>
                  <a:spcPct val="150000"/>
                </a:lnSpc>
                <a:buFont typeface="Wingdings" pitchFamily="2" charset="2"/>
                <a:buChar char="n"/>
              </a:pP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客户按省打单出货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，逐个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收件；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aphicFrame>
        <p:nvGraphicFramePr>
          <p:cNvPr id="298" name="图表 297"/>
          <p:cNvGraphicFramePr/>
          <p:nvPr>
            <p:extLst>
              <p:ext uri="{D42A27DB-BD31-4B8C-83A1-F6EECF244321}">
                <p14:modId xmlns:p14="http://schemas.microsoft.com/office/powerpoint/2010/main" val="2135251115"/>
              </p:ext>
            </p:extLst>
          </p:nvPr>
        </p:nvGraphicFramePr>
        <p:xfrm>
          <a:off x="6306313" y="1528660"/>
          <a:ext cx="2611910" cy="2822703"/>
        </p:xfrm>
        <a:graphic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299" name="Rectangle 10"/>
          <p:cNvSpPr/>
          <p:nvPr/>
        </p:nvSpPr>
        <p:spPr>
          <a:xfrm>
            <a:off x="203129" y="895821"/>
            <a:ext cx="2668212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总部：重货专业市场产品研发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0" name="Rectangle 12"/>
          <p:cNvSpPr/>
          <p:nvPr/>
        </p:nvSpPr>
        <p:spPr>
          <a:xfrm>
            <a:off x="6410023" y="895821"/>
            <a:ext cx="2508200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重货专业市场收入快速提升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1" name="Rectangle 13"/>
          <p:cNvSpPr/>
          <p:nvPr/>
        </p:nvSpPr>
        <p:spPr>
          <a:xfrm>
            <a:off x="3059832" y="895821"/>
            <a:ext cx="3168352" cy="30777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区域：定价及走货线路规划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2" name="Rectangle 22"/>
          <p:cNvSpPr/>
          <p:nvPr/>
        </p:nvSpPr>
        <p:spPr>
          <a:xfrm>
            <a:off x="191591" y="895821"/>
            <a:ext cx="2679750" cy="376416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3" name="Rectangle 22"/>
          <p:cNvSpPr/>
          <p:nvPr/>
        </p:nvSpPr>
        <p:spPr>
          <a:xfrm>
            <a:off x="3059832" y="895821"/>
            <a:ext cx="3168352" cy="376416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4" name="Rectangle 22"/>
          <p:cNvSpPr/>
          <p:nvPr/>
        </p:nvSpPr>
        <p:spPr>
          <a:xfrm>
            <a:off x="6410022" y="895821"/>
            <a:ext cx="2508201" cy="376416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 sz="1400" b="1">
              <a:latin typeface="华文楷体" pitchFamily="2" charset="-122"/>
              <a:ea typeface="华文楷体" pitchFamily="2" charset="-122"/>
            </a:endParaRPr>
          </a:p>
          <a:p>
            <a:pPr algn="ctr"/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5" name="TextBox 304"/>
          <p:cNvSpPr txBox="1"/>
          <p:nvPr/>
        </p:nvSpPr>
        <p:spPr>
          <a:xfrm>
            <a:off x="3275856" y="1275606"/>
            <a:ext cx="2952328" cy="253926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以许昌长葛卫浴市场为例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563250" y="1286639"/>
            <a:ext cx="2185214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顺丰专业市场产品收入（亿）</a:t>
            </a:r>
          </a:p>
        </p:txBody>
      </p:sp>
      <p:grpSp>
        <p:nvGrpSpPr>
          <p:cNvPr id="306" name="组合 305"/>
          <p:cNvGrpSpPr/>
          <p:nvPr/>
        </p:nvGrpSpPr>
        <p:grpSpPr>
          <a:xfrm>
            <a:off x="3059832" y="1237667"/>
            <a:ext cx="246883" cy="252549"/>
            <a:chExt cx="500838" cy="554998"/>
          </a:xfrm>
        </p:grpSpPr>
        <p:sp>
          <p:nvSpPr>
            <p:cNvPr id="307" name="矩形 306"/>
            <p:cNvSpPr/>
            <p:nvPr/>
          </p:nvSpPr>
          <p:spPr>
            <a:xfrm>
              <a:off x="0" y="0"/>
              <a:ext cx="314739" cy="331304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案</a:t>
              </a:r>
            </a:p>
          </p:txBody>
        </p:sp>
        <p:sp>
          <p:nvSpPr>
            <p:cNvPr id="308" name="矩形 307"/>
            <p:cNvSpPr/>
            <p:nvPr/>
          </p:nvSpPr>
          <p:spPr>
            <a:xfrm>
              <a:off x="186099" y="223694"/>
              <a:ext cx="314739" cy="331304"/>
            </a:xfrm>
            <a:prstGeom prst="rect">
              <a:avLst/>
            </a:prstGeom>
            <a:solidFill>
              <a:srgbClr val="373C6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defRPr sz="11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rPr>
                <a:t>例</a:t>
              </a:r>
            </a:p>
          </p:txBody>
        </p:sp>
      </p:grpSp>
      <p:sp>
        <p:nvSpPr>
          <p:cNvPr id="321" name="TextBox 320"/>
          <p:cNvSpPr txBox="1"/>
          <p:nvPr/>
        </p:nvSpPr>
        <p:spPr>
          <a:xfrm>
            <a:off x="3059832" y="1635646"/>
            <a:ext cx="3195659" cy="623258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灵活走货策略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一线灵活调整走货模式及走货线路</a:t>
            </a:r>
            <a:r>
              <a:rPr lang="zh-CN" altLang="en-US" sz="10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（采用前端承包</a:t>
            </a:r>
            <a:r>
              <a:rPr lang="en-US" altLang="zh-CN" sz="10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+</a:t>
            </a:r>
            <a:r>
              <a:rPr lang="zh-CN" altLang="en-US" sz="10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干线直发），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节省成本为价格策略提供可行性</a:t>
            </a:r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33" name="TextBox 532"/>
          <p:cNvSpPr txBox="1"/>
          <p:nvPr/>
        </p:nvSpPr>
        <p:spPr>
          <a:xfrm>
            <a:off x="3113343" y="3075806"/>
            <a:ext cx="3099309" cy="438592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费率自定</a:t>
            </a: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一线根据专业市场情况自行拟定费率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43" name="组合 242"/>
          <p:cNvGrpSpPr/>
          <p:nvPr/>
        </p:nvGrpSpPr>
        <p:grpSpPr>
          <a:xfrm>
            <a:off x="3068158" y="2292010"/>
            <a:ext cx="3230170" cy="656214"/>
            <a:chOff x="3309447" y="1578402"/>
            <a:chExt cx="3012743" cy="656214"/>
          </a:xfrm>
        </p:grpSpPr>
        <p:cxnSp>
          <p:nvCxnSpPr>
            <p:cNvPr id="244" name="直接箭头连接符 243"/>
            <p:cNvCxnSpPr/>
            <p:nvPr/>
          </p:nvCxnSpPr>
          <p:spPr bwMode="auto">
            <a:xfrm>
              <a:off x="4625416" y="1784650"/>
              <a:ext cx="432113" cy="0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245" name="Group 2"/>
            <p:cNvGrpSpPr/>
            <p:nvPr>
              <p:custDataLst>
                <p:tags r:id="rId6"/>
              </p:custDataLst>
            </p:nvPr>
          </p:nvGrpSpPr>
          <p:grpSpPr>
            <a:xfrm>
              <a:off x="5096119" y="1585082"/>
              <a:ext cx="427470" cy="399137"/>
              <a:chOff x="2919" y="1222"/>
              <a:chExt cx="274" cy="208"/>
            </a:xfrm>
          </p:grpSpPr>
          <p:sp>
            <p:nvSpPr>
              <p:cNvPr id="534" name="Line 2460"/>
              <p:cNvSpPr>
                <a:spLocks noChangeShapeType="1"/>
              </p:cNvSpPr>
              <p:nvPr>
                <p:custDataLst>
                  <p:tags r:id="rId7"/>
                </p:custDataLst>
              </p:nvPr>
            </p:nvSpPr>
            <p:spPr bwMode="gray">
              <a:xfrm flipH="1" flipV="1">
                <a:off x="3158" y="1307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248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35" name="Freeform 2461"/>
              <p:cNvSpPr/>
              <p:nvPr>
                <p:custDataLst>
                  <p:tags r:id="rId8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36" name="Freeform 2462"/>
              <p:cNvSpPr/>
              <p:nvPr>
                <p:custDataLst>
                  <p:tags r:id="rId9"/>
                </p:custDataLst>
              </p:nvPr>
            </p:nvSpPr>
            <p:spPr bwMode="gray">
              <a:xfrm>
                <a:off x="3158" y="1310"/>
                <a:ext cx="8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37" name="Freeform 2463"/>
              <p:cNvSpPr/>
              <p:nvPr>
                <p:custDataLst>
                  <p:tags r:id="rId10"/>
                </p:custDataLst>
              </p:nvPr>
            </p:nvSpPr>
            <p:spPr bwMode="gray">
              <a:xfrm>
                <a:off x="3142" y="1294"/>
                <a:ext cx="10" cy="19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38" name="Freeform 2464"/>
              <p:cNvSpPr/>
              <p:nvPr>
                <p:custDataLst>
                  <p:tags r:id="rId11"/>
                </p:custDataLst>
              </p:nvPr>
            </p:nvSpPr>
            <p:spPr bwMode="gray">
              <a:xfrm>
                <a:off x="3179" y="1291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2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39" name="Freeform 2465"/>
              <p:cNvSpPr/>
              <p:nvPr>
                <p:custDataLst>
                  <p:tags r:id="rId12"/>
                </p:custDataLst>
              </p:nvPr>
            </p:nvSpPr>
            <p:spPr bwMode="gray">
              <a:xfrm>
                <a:off x="3179" y="1293"/>
                <a:ext cx="10" cy="9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6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6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0" name="Freeform 2466"/>
              <p:cNvSpPr/>
              <p:nvPr>
                <p:custDataLst>
                  <p:tags r:id="rId13"/>
                </p:custDataLst>
              </p:nvPr>
            </p:nvSpPr>
            <p:spPr bwMode="gray">
              <a:xfrm>
                <a:off x="3180" y="1294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1" name="Freeform 2467"/>
              <p:cNvSpPr/>
              <p:nvPr>
                <p:custDataLst>
                  <p:tags r:id="rId14"/>
                </p:custDataLst>
              </p:nvPr>
            </p:nvSpPr>
            <p:spPr bwMode="gray">
              <a:xfrm>
                <a:off x="3175" y="1294"/>
                <a:ext cx="9" cy="9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2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2" name="Freeform 2468"/>
              <p:cNvSpPr/>
              <p:nvPr>
                <p:custDataLst>
                  <p:tags r:id="rId15"/>
                </p:custDataLst>
              </p:nvPr>
            </p:nvSpPr>
            <p:spPr bwMode="gray">
              <a:xfrm>
                <a:off x="3176" y="129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0 w 17"/>
                  <a:gd name="T25" fmla="*/ 12 h 17"/>
                  <a:gd name="T26" fmla="*/ 13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3" name="Freeform 2469"/>
              <p:cNvSpPr/>
              <p:nvPr>
                <p:custDataLst>
                  <p:tags r:id="rId16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4" name="Freeform 2470"/>
              <p:cNvSpPr/>
              <p:nvPr>
                <p:custDataLst>
                  <p:tags r:id="rId17"/>
                </p:custDataLst>
              </p:nvPr>
            </p:nvSpPr>
            <p:spPr bwMode="gray">
              <a:xfrm>
                <a:off x="3180" y="1294"/>
                <a:ext cx="10" cy="8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5" name="Freeform 2471"/>
              <p:cNvSpPr/>
              <p:nvPr>
                <p:custDataLst>
                  <p:tags r:id="rId18"/>
                </p:custDataLst>
              </p:nvPr>
            </p:nvSpPr>
            <p:spPr bwMode="gray">
              <a:xfrm>
                <a:off x="3180" y="1294"/>
                <a:ext cx="12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6" name="Freeform 2472"/>
              <p:cNvSpPr/>
              <p:nvPr>
                <p:custDataLst>
                  <p:tags r:id="rId19"/>
                </p:custDataLst>
              </p:nvPr>
            </p:nvSpPr>
            <p:spPr bwMode="gray">
              <a:xfrm>
                <a:off x="3181" y="1294"/>
                <a:ext cx="12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7" name="Freeform 2473"/>
              <p:cNvSpPr/>
              <p:nvPr>
                <p:custDataLst>
                  <p:tags r:id="rId20"/>
                </p:custDataLst>
              </p:nvPr>
            </p:nvSpPr>
            <p:spPr bwMode="gray">
              <a:xfrm>
                <a:off x="3177" y="1295"/>
                <a:ext cx="10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8" name="Freeform 2474"/>
              <p:cNvSpPr/>
              <p:nvPr>
                <p:custDataLst>
                  <p:tags r:id="rId21"/>
                </p:custDataLst>
              </p:nvPr>
            </p:nvSpPr>
            <p:spPr bwMode="gray">
              <a:xfrm>
                <a:off x="3177" y="1296"/>
                <a:ext cx="10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3 w 17"/>
                  <a:gd name="T27" fmla="*/ 13 h 17"/>
                  <a:gd name="T28" fmla="*/ 16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49" name="Freeform 2475"/>
              <p:cNvSpPr/>
              <p:nvPr>
                <p:custDataLst>
                  <p:tags r:id="rId22"/>
                </p:custDataLst>
              </p:nvPr>
            </p:nvSpPr>
            <p:spPr bwMode="gray">
              <a:xfrm>
                <a:off x="3179" y="1297"/>
                <a:ext cx="9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0" name="Freeform 2476"/>
              <p:cNvSpPr/>
              <p:nvPr>
                <p:custDataLst>
                  <p:tags r:id="rId23"/>
                </p:custDataLst>
              </p:nvPr>
            </p:nvSpPr>
            <p:spPr bwMode="gray">
              <a:xfrm>
                <a:off x="3142" y="1270"/>
                <a:ext cx="48" cy="31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1" name="Freeform 2477"/>
              <p:cNvSpPr/>
              <p:nvPr>
                <p:custDataLst>
                  <p:tags r:id="rId24"/>
                </p:custDataLst>
              </p:nvPr>
            </p:nvSpPr>
            <p:spPr bwMode="gray">
              <a:xfrm>
                <a:off x="3152" y="1276"/>
                <a:ext cx="38" cy="37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2" name="Line 2478"/>
              <p:cNvSpPr>
                <a:spLocks noChangeShapeType="1"/>
              </p:cNvSpPr>
              <p:nvPr>
                <p:custDataLst>
                  <p:tags r:id="rId25"/>
                </p:custDataLst>
              </p:nvPr>
            </p:nvSpPr>
            <p:spPr bwMode="gray">
              <a:xfrm flipH="1" flipV="1">
                <a:off x="3123" y="1285"/>
                <a:ext cx="0" cy="4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248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53" name="Freeform 2479"/>
              <p:cNvSpPr/>
              <p:nvPr>
                <p:custDataLst>
                  <p:tags r:id="rId26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6 h 17"/>
                  <a:gd name="T4" fmla="*/ 0 w 17"/>
                  <a:gd name="T5" fmla="*/ 10 h 17"/>
                  <a:gd name="T6" fmla="*/ 0 w 17"/>
                  <a:gd name="T7" fmla="*/ 5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5 h 17"/>
                  <a:gd name="T16" fmla="*/ 16 w 17"/>
                  <a:gd name="T17" fmla="*/ 10 h 17"/>
                  <a:gd name="T18" fmla="*/ 10 w 17"/>
                  <a:gd name="T19" fmla="*/ 16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6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0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4" name="Freeform 2480"/>
              <p:cNvSpPr/>
              <p:nvPr>
                <p:custDataLst>
                  <p:tags r:id="rId27"/>
                </p:custDataLst>
              </p:nvPr>
            </p:nvSpPr>
            <p:spPr bwMode="gray">
              <a:xfrm>
                <a:off x="3123" y="1289"/>
                <a:ext cx="10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8 w 17"/>
                  <a:gd name="T7" fmla="*/ 0 h 17"/>
                  <a:gd name="T8" fmla="*/ 0 w 17"/>
                  <a:gd name="T9" fmla="*/ 5 h 17"/>
                  <a:gd name="T10" fmla="*/ 0 w 17"/>
                  <a:gd name="T11" fmla="*/ 10 h 17"/>
                  <a:gd name="T12" fmla="*/ 0 w 17"/>
                  <a:gd name="T13" fmla="*/ 16 h 17"/>
                  <a:gd name="T14" fmla="*/ 8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8" y="0"/>
                    </a:lnTo>
                    <a:lnTo>
                      <a:pt x="0" y="5"/>
                    </a:lnTo>
                    <a:lnTo>
                      <a:pt x="0" y="10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5" name="Freeform 2481"/>
              <p:cNvSpPr/>
              <p:nvPr>
                <p:custDataLst>
                  <p:tags r:id="rId28"/>
                </p:custDataLst>
              </p:nvPr>
            </p:nvSpPr>
            <p:spPr bwMode="gray">
              <a:xfrm>
                <a:off x="3108" y="1271"/>
                <a:ext cx="10" cy="22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6" name="Freeform 2482"/>
              <p:cNvSpPr/>
              <p:nvPr>
                <p:custDataLst>
                  <p:tags r:id="rId29"/>
                </p:custDataLst>
              </p:nvPr>
            </p:nvSpPr>
            <p:spPr bwMode="gray">
              <a:xfrm>
                <a:off x="3146" y="1269"/>
                <a:ext cx="9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4 h 17"/>
                  <a:gd name="T10" fmla="*/ 2 w 17"/>
                  <a:gd name="T11" fmla="*/ 2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6 w 17"/>
                  <a:gd name="T25" fmla="*/ 12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6" y="12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7" name="Freeform 2483"/>
              <p:cNvSpPr/>
              <p:nvPr>
                <p:custDataLst>
                  <p:tags r:id="rId30"/>
                </p:custDataLst>
              </p:nvPr>
            </p:nvSpPr>
            <p:spPr bwMode="gray">
              <a:xfrm>
                <a:off x="3146" y="1270"/>
                <a:ext cx="9" cy="9"/>
              </a:xfrm>
              <a:custGeom>
                <a:gdLst>
                  <a:gd name="T0" fmla="*/ 16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2 w 17"/>
                  <a:gd name="T19" fmla="*/ 16 h 17"/>
                  <a:gd name="T20" fmla="*/ 5 w 17"/>
                  <a:gd name="T21" fmla="*/ 16 h 17"/>
                  <a:gd name="T22" fmla="*/ 8 w 17"/>
                  <a:gd name="T23" fmla="*/ 16 h 17"/>
                  <a:gd name="T24" fmla="*/ 13 w 17"/>
                  <a:gd name="T25" fmla="*/ 13 h 17"/>
                  <a:gd name="T26" fmla="*/ 16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3" y="13"/>
                    </a:lnTo>
                    <a:lnTo>
                      <a:pt x="16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8" name="Freeform 2484"/>
              <p:cNvSpPr/>
              <p:nvPr>
                <p:custDataLst>
                  <p:tags r:id="rId31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59" name="Freeform 2485"/>
              <p:cNvSpPr/>
              <p:nvPr>
                <p:custDataLst>
                  <p:tags r:id="rId32"/>
                </p:custDataLst>
              </p:nvPr>
            </p:nvSpPr>
            <p:spPr bwMode="gray">
              <a:xfrm>
                <a:off x="3142" y="1270"/>
                <a:ext cx="10" cy="11"/>
              </a:xfrm>
              <a:custGeom>
                <a:gdLst>
                  <a:gd name="T0" fmla="*/ 4 w 17"/>
                  <a:gd name="T1" fmla="*/ 14 h 17"/>
                  <a:gd name="T2" fmla="*/ 0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0 w 17"/>
                  <a:gd name="T9" fmla="*/ 3 h 17"/>
                  <a:gd name="T10" fmla="*/ 2 w 17"/>
                  <a:gd name="T11" fmla="*/ 1 h 17"/>
                  <a:gd name="T12" fmla="*/ 6 w 17"/>
                  <a:gd name="T13" fmla="*/ 0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2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4"/>
                    </a:moveTo>
                    <a:lnTo>
                      <a:pt x="0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3"/>
                    </a:lnTo>
                    <a:lnTo>
                      <a:pt x="2" y="1"/>
                    </a:lnTo>
                    <a:lnTo>
                      <a:pt x="6" y="0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2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0" name="Freeform 2486"/>
              <p:cNvSpPr/>
              <p:nvPr>
                <p:custDataLst>
                  <p:tags r:id="rId33"/>
                </p:custDataLst>
              </p:nvPr>
            </p:nvSpPr>
            <p:spPr bwMode="gray">
              <a:xfrm>
                <a:off x="3143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2 w 17"/>
                  <a:gd name="T19" fmla="*/ 14 h 17"/>
                  <a:gd name="T20" fmla="*/ 5 w 17"/>
                  <a:gd name="T21" fmla="*/ 16 h 17"/>
                  <a:gd name="T22" fmla="*/ 8 w 17"/>
                  <a:gd name="T23" fmla="*/ 14 h 17"/>
                  <a:gd name="T24" fmla="*/ 13 w 17"/>
                  <a:gd name="T25" fmla="*/ 12 h 17"/>
                  <a:gd name="T26" fmla="*/ 16 w 17"/>
                  <a:gd name="T27" fmla="*/ 10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2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1" name="Freeform 2487"/>
              <p:cNvSpPr/>
              <p:nvPr>
                <p:custDataLst>
                  <p:tags r:id="rId34"/>
                </p:custDataLst>
              </p:nvPr>
            </p:nvSpPr>
            <p:spPr bwMode="gray">
              <a:xfrm>
                <a:off x="3144" y="1272"/>
                <a:ext cx="9" cy="12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2" name="Freeform 2488"/>
              <p:cNvSpPr/>
              <p:nvPr>
                <p:custDataLst>
                  <p:tags r:id="rId35"/>
                </p:custDataLst>
              </p:nvPr>
            </p:nvSpPr>
            <p:spPr bwMode="gray">
              <a:xfrm>
                <a:off x="3148" y="1270"/>
                <a:ext cx="10" cy="10"/>
              </a:xfrm>
              <a:custGeom>
                <a:gdLst>
                  <a:gd name="T0" fmla="*/ 4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3" name="Freeform 2489"/>
              <p:cNvSpPr/>
              <p:nvPr>
                <p:custDataLst>
                  <p:tags r:id="rId36"/>
                </p:custDataLst>
              </p:nvPr>
            </p:nvSpPr>
            <p:spPr bwMode="gray">
              <a:xfrm>
                <a:off x="3149" y="1270"/>
                <a:ext cx="10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2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2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4" name="Freeform 2490"/>
              <p:cNvSpPr/>
              <p:nvPr>
                <p:custDataLst>
                  <p:tags r:id="rId37"/>
                </p:custDataLst>
              </p:nvPr>
            </p:nvSpPr>
            <p:spPr bwMode="gray">
              <a:xfrm>
                <a:off x="3150" y="1271"/>
                <a:ext cx="9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5" name="Freeform 2491"/>
              <p:cNvSpPr/>
              <p:nvPr>
                <p:custDataLst>
                  <p:tags r:id="rId38"/>
                </p:custDataLst>
              </p:nvPr>
            </p:nvSpPr>
            <p:spPr bwMode="gray">
              <a:xfrm>
                <a:off x="3144" y="1272"/>
                <a:ext cx="9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4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6 w 17"/>
                  <a:gd name="T31" fmla="*/ 16 h 17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7"/>
                  <a:gd name="T49" fmla="*/ 0 h 17"/>
                  <a:gd name="T50" fmla="*/ 17 w 17"/>
                  <a:gd name="T51" fmla="*/ 17 h 17"/>
                </a:gdLst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6" name="Freeform 2492"/>
              <p:cNvSpPr/>
              <p:nvPr>
                <p:custDataLst>
                  <p:tags r:id="rId39"/>
                </p:custDataLst>
              </p:nvPr>
            </p:nvSpPr>
            <p:spPr bwMode="gray">
              <a:xfrm>
                <a:off x="3145" y="1272"/>
                <a:ext cx="9" cy="12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8 w 17"/>
                  <a:gd name="T23" fmla="*/ 16 h 17"/>
                  <a:gd name="T24" fmla="*/ 10 w 17"/>
                  <a:gd name="T25" fmla="*/ 13 h 17"/>
                  <a:gd name="T26" fmla="*/ 13 w 17"/>
                  <a:gd name="T27" fmla="*/ 11 h 17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7"/>
                  <a:gd name="T43" fmla="*/ 0 h 17"/>
                  <a:gd name="T44" fmla="*/ 17 w 17"/>
                  <a:gd name="T45" fmla="*/ 17 h 17"/>
                </a:gdLst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7" name="Freeform 2493"/>
              <p:cNvSpPr/>
              <p:nvPr>
                <p:custDataLst>
                  <p:tags r:id="rId40"/>
                </p:custDataLst>
              </p:nvPr>
            </p:nvSpPr>
            <p:spPr bwMode="gray">
              <a:xfrm>
                <a:off x="3146" y="1275"/>
                <a:ext cx="8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5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0"/>
                    </a:moveTo>
                    <a:lnTo>
                      <a:pt x="16" y="5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8" name="Freeform 2494"/>
              <p:cNvSpPr/>
              <p:nvPr>
                <p:custDataLst>
                  <p:tags r:id="rId41"/>
                </p:custDataLst>
              </p:nvPr>
            </p:nvSpPr>
            <p:spPr bwMode="gray">
              <a:xfrm>
                <a:off x="3108" y="1248"/>
                <a:ext cx="49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69" name="Freeform 2495"/>
              <p:cNvSpPr/>
              <p:nvPr>
                <p:custDataLst>
                  <p:tags r:id="rId42"/>
                </p:custDataLst>
              </p:nvPr>
            </p:nvSpPr>
            <p:spPr bwMode="gray">
              <a:xfrm>
                <a:off x="3117" y="1253"/>
                <a:ext cx="40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0" name="Freeform 2496"/>
              <p:cNvSpPr/>
              <p:nvPr>
                <p:custDataLst>
                  <p:tags r:id="rId43"/>
                </p:custDataLst>
              </p:nvPr>
            </p:nvSpPr>
            <p:spPr bwMode="gray">
              <a:xfrm>
                <a:off x="2946" y="1280"/>
                <a:ext cx="115" cy="113"/>
              </a:xfrm>
              <a:custGeom>
                <a:gdLst>
                  <a:gd name="T0" fmla="*/ 0 w 212"/>
                  <a:gd name="T1" fmla="*/ 61 h 184"/>
                  <a:gd name="T2" fmla="*/ 0 w 212"/>
                  <a:gd name="T3" fmla="*/ 0 h 184"/>
                  <a:gd name="T4" fmla="*/ 211 w 212"/>
                  <a:gd name="T5" fmla="*/ 121 h 184"/>
                  <a:gd name="T6" fmla="*/ 211 w 212"/>
                  <a:gd name="T7" fmla="*/ 183 h 184"/>
                  <a:gd name="T8" fmla="*/ 0 w 212"/>
                  <a:gd name="T9" fmla="*/ 61 h 18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12"/>
                  <a:gd name="T16" fmla="*/ 0 h 184"/>
                  <a:gd name="T17" fmla="*/ 212 w 212"/>
                  <a:gd name="T18" fmla="*/ 184 h 18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11" h="184">
                    <a:moveTo>
                      <a:pt x="0" y="61"/>
                    </a:moveTo>
                    <a:lnTo>
                      <a:pt x="0" y="0"/>
                    </a:lnTo>
                    <a:lnTo>
                      <a:pt x="211" y="121"/>
                    </a:lnTo>
                    <a:lnTo>
                      <a:pt x="211" y="183"/>
                    </a:lnTo>
                    <a:lnTo>
                      <a:pt x="0" y="61"/>
                    </a:lnTo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1" name="Freeform 2497"/>
              <p:cNvSpPr/>
              <p:nvPr>
                <p:custDataLst>
                  <p:tags r:id="rId44"/>
                </p:custDataLst>
              </p:nvPr>
            </p:nvSpPr>
            <p:spPr bwMode="gray">
              <a:xfrm>
                <a:off x="2993" y="1222"/>
                <a:ext cx="160" cy="90"/>
              </a:xfrm>
              <a:custGeom>
                <a:gdLst>
                  <a:gd name="T0" fmla="*/ 85 w 297"/>
                  <a:gd name="T1" fmla="*/ 0 h 147"/>
                  <a:gd name="T2" fmla="*/ 296 w 297"/>
                  <a:gd name="T3" fmla="*/ 121 h 147"/>
                  <a:gd name="T4" fmla="*/ 211 w 297"/>
                  <a:gd name="T5" fmla="*/ 146 h 147"/>
                  <a:gd name="T6" fmla="*/ 0 w 297"/>
                  <a:gd name="T7" fmla="*/ 24 h 147"/>
                  <a:gd name="T8" fmla="*/ 85 w 297"/>
                  <a:gd name="T9" fmla="*/ 0 h 14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7"/>
                  <a:gd name="T16" fmla="*/ 0 h 147"/>
                  <a:gd name="T17" fmla="*/ 297 w 297"/>
                  <a:gd name="T18" fmla="*/ 147 h 14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7" h="147">
                    <a:moveTo>
                      <a:pt x="85" y="0"/>
                    </a:moveTo>
                    <a:lnTo>
                      <a:pt x="296" y="121"/>
                    </a:lnTo>
                    <a:lnTo>
                      <a:pt x="211" y="146"/>
                    </a:lnTo>
                    <a:lnTo>
                      <a:pt x="0" y="24"/>
                    </a:lnTo>
                    <a:lnTo>
                      <a:pt x="85" y="0"/>
                    </a:lnTo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2" name="Freeform 2498"/>
              <p:cNvSpPr/>
              <p:nvPr>
                <p:custDataLst>
                  <p:tags r:id="rId45"/>
                </p:custDataLst>
              </p:nvPr>
            </p:nvSpPr>
            <p:spPr bwMode="gray">
              <a:xfrm>
                <a:off x="2946" y="1237"/>
                <a:ext cx="161" cy="118"/>
              </a:xfrm>
              <a:custGeom>
                <a:gdLst>
                  <a:gd name="T0" fmla="*/ 84 w 296"/>
                  <a:gd name="T1" fmla="*/ 0 h 195"/>
                  <a:gd name="T2" fmla="*/ 0 w 296"/>
                  <a:gd name="T3" fmla="*/ 73 h 195"/>
                  <a:gd name="T4" fmla="*/ 211 w 296"/>
                  <a:gd name="T5" fmla="*/ 194 h 195"/>
                  <a:gd name="T6" fmla="*/ 295 w 296"/>
                  <a:gd name="T7" fmla="*/ 122 h 195"/>
                  <a:gd name="T8" fmla="*/ 84 w 296"/>
                  <a:gd name="T9" fmla="*/ 0 h 19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6"/>
                  <a:gd name="T16" fmla="*/ 0 h 195"/>
                  <a:gd name="T17" fmla="*/ 296 w 296"/>
                  <a:gd name="T18" fmla="*/ 195 h 19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96" h="195">
                    <a:moveTo>
                      <a:pt x="84" y="0"/>
                    </a:moveTo>
                    <a:lnTo>
                      <a:pt x="0" y="73"/>
                    </a:lnTo>
                    <a:lnTo>
                      <a:pt x="211" y="194"/>
                    </a:lnTo>
                    <a:lnTo>
                      <a:pt x="295" y="122"/>
                    </a:lnTo>
                    <a:lnTo>
                      <a:pt x="84" y="0"/>
                    </a:lnTo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3" name="Freeform 2499"/>
              <p:cNvSpPr/>
              <p:nvPr>
                <p:custDataLst>
                  <p:tags r:id="rId46"/>
                </p:custDataLst>
              </p:nvPr>
            </p:nvSpPr>
            <p:spPr bwMode="gray">
              <a:xfrm>
                <a:off x="2951" y="1296"/>
                <a:ext cx="8" cy="21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4" name="Freeform 2500"/>
              <p:cNvSpPr/>
              <p:nvPr>
                <p:custDataLst>
                  <p:tags r:id="rId47"/>
                </p:custDataLst>
              </p:nvPr>
            </p:nvSpPr>
            <p:spPr bwMode="gray">
              <a:xfrm>
                <a:off x="2951" y="1316"/>
                <a:ext cx="16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5" name="Freeform 2501"/>
              <p:cNvSpPr/>
              <p:nvPr>
                <p:custDataLst>
                  <p:tags r:id="rId48"/>
                </p:custDataLst>
              </p:nvPr>
            </p:nvSpPr>
            <p:spPr bwMode="gray">
              <a:xfrm>
                <a:off x="2954" y="1298"/>
                <a:ext cx="13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6" name="Freeform 2502"/>
              <p:cNvSpPr/>
              <p:nvPr>
                <p:custDataLst>
                  <p:tags r:id="rId49"/>
                </p:custDataLst>
              </p:nvPr>
            </p:nvSpPr>
            <p:spPr bwMode="gray">
              <a:xfrm>
                <a:off x="3060" y="1296"/>
                <a:ext cx="93" cy="97"/>
              </a:xfrm>
              <a:custGeom>
                <a:gdLst>
                  <a:gd name="T0" fmla="*/ 0 w 170"/>
                  <a:gd name="T1" fmla="*/ 159 h 160"/>
                  <a:gd name="T2" fmla="*/ 169 w 170"/>
                  <a:gd name="T3" fmla="*/ 61 h 160"/>
                  <a:gd name="T4" fmla="*/ 169 w 170"/>
                  <a:gd name="T5" fmla="*/ 0 h 160"/>
                  <a:gd name="T6" fmla="*/ 84 w 170"/>
                  <a:gd name="T7" fmla="*/ 25 h 160"/>
                  <a:gd name="T8" fmla="*/ 0 w 170"/>
                  <a:gd name="T9" fmla="*/ 97 h 160"/>
                  <a:gd name="T10" fmla="*/ 0 w 170"/>
                  <a:gd name="T11" fmla="*/ 159 h 16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0"/>
                  <a:gd name="T19" fmla="*/ 0 h 160"/>
                  <a:gd name="T20" fmla="*/ 170 w 170"/>
                  <a:gd name="T21" fmla="*/ 160 h 160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0" h="160">
                    <a:moveTo>
                      <a:pt x="0" y="159"/>
                    </a:moveTo>
                    <a:lnTo>
                      <a:pt x="169" y="61"/>
                    </a:lnTo>
                    <a:lnTo>
                      <a:pt x="169" y="0"/>
                    </a:lnTo>
                    <a:lnTo>
                      <a:pt x="84" y="25"/>
                    </a:lnTo>
                    <a:lnTo>
                      <a:pt x="0" y="97"/>
                    </a:lnTo>
                    <a:lnTo>
                      <a:pt x="0" y="159"/>
                    </a:lnTo>
                  </a:path>
                </a:pathLst>
              </a:custGeom>
              <a:solidFill>
                <a:schemeClr val="tx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7" name="Freeform 2503"/>
              <p:cNvSpPr/>
              <p:nvPr>
                <p:custDataLst>
                  <p:tags r:id="rId50"/>
                </p:custDataLst>
              </p:nvPr>
            </p:nvSpPr>
            <p:spPr bwMode="gray">
              <a:xfrm>
                <a:off x="2979" y="1313"/>
                <a:ext cx="7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8" name="Freeform 2504"/>
              <p:cNvSpPr/>
              <p:nvPr>
                <p:custDataLst>
                  <p:tags r:id="rId51"/>
                </p:custDataLst>
              </p:nvPr>
            </p:nvSpPr>
            <p:spPr bwMode="gray">
              <a:xfrm>
                <a:off x="2979" y="1332"/>
                <a:ext cx="14" cy="14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79" name="Freeform 2505"/>
              <p:cNvSpPr/>
              <p:nvPr>
                <p:custDataLst>
                  <p:tags r:id="rId52"/>
                </p:custDataLst>
              </p:nvPr>
            </p:nvSpPr>
            <p:spPr bwMode="gray">
              <a:xfrm>
                <a:off x="2981" y="1315"/>
                <a:ext cx="12" cy="25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0" name="Freeform 2506"/>
              <p:cNvSpPr/>
              <p:nvPr>
                <p:custDataLst>
                  <p:tags r:id="rId53"/>
                </p:custDataLst>
              </p:nvPr>
            </p:nvSpPr>
            <p:spPr bwMode="gray">
              <a:xfrm>
                <a:off x="3003" y="1330"/>
                <a:ext cx="9" cy="22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1" name="Freeform 2507"/>
              <p:cNvSpPr/>
              <p:nvPr>
                <p:custDataLst>
                  <p:tags r:id="rId54"/>
                </p:custDataLst>
              </p:nvPr>
            </p:nvSpPr>
            <p:spPr bwMode="gray">
              <a:xfrm>
                <a:off x="3003" y="1351"/>
                <a:ext cx="16" cy="10"/>
              </a:xfrm>
              <a:custGeom>
                <a:gdLst>
                  <a:gd name="T0" fmla="*/ 6 w 29"/>
                  <a:gd name="T1" fmla="*/ 0 h 19"/>
                  <a:gd name="T2" fmla="*/ 28 w 29"/>
                  <a:gd name="T3" fmla="*/ 12 h 19"/>
                  <a:gd name="T4" fmla="*/ 28 w 29"/>
                  <a:gd name="T5" fmla="*/ 18 h 19"/>
                  <a:gd name="T6" fmla="*/ 0 w 29"/>
                  <a:gd name="T7" fmla="*/ 3 h 19"/>
                  <a:gd name="T8" fmla="*/ 6 w 29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9"/>
                  <a:gd name="T16" fmla="*/ 0 h 19"/>
                  <a:gd name="T17" fmla="*/ 29 w 29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6" y="0"/>
                    </a:moveTo>
                    <a:lnTo>
                      <a:pt x="28" y="12"/>
                    </a:lnTo>
                    <a:lnTo>
                      <a:pt x="28" y="18"/>
                    </a:lnTo>
                    <a:lnTo>
                      <a:pt x="0" y="3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2" name="Freeform 2508"/>
              <p:cNvSpPr/>
              <p:nvPr>
                <p:custDataLst>
                  <p:tags r:id="rId55"/>
                </p:custDataLst>
              </p:nvPr>
            </p:nvSpPr>
            <p:spPr bwMode="gray">
              <a:xfrm>
                <a:off x="3006" y="1331"/>
                <a:ext cx="13" cy="27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3" name="Freeform 2509"/>
              <p:cNvSpPr/>
              <p:nvPr>
                <p:custDataLst>
                  <p:tags r:id="rId56"/>
                </p:custDataLst>
              </p:nvPr>
            </p:nvSpPr>
            <p:spPr bwMode="gray">
              <a:xfrm>
                <a:off x="3038" y="1352"/>
                <a:ext cx="9" cy="23"/>
              </a:xfrm>
              <a:custGeom>
                <a:gdLst>
                  <a:gd name="T0" fmla="*/ 0 w 17"/>
                  <a:gd name="T1" fmla="*/ 0 h 37"/>
                  <a:gd name="T2" fmla="*/ 16 w 17"/>
                  <a:gd name="T3" fmla="*/ 3 h 37"/>
                  <a:gd name="T4" fmla="*/ 16 w 17"/>
                  <a:gd name="T5" fmla="*/ 33 h 37"/>
                  <a:gd name="T6" fmla="*/ 0 w 17"/>
                  <a:gd name="T7" fmla="*/ 36 h 37"/>
                  <a:gd name="T8" fmla="*/ 0 w 17"/>
                  <a:gd name="T9" fmla="*/ 0 h 3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37"/>
                  <a:gd name="T17" fmla="*/ 17 w 17"/>
                  <a:gd name="T18" fmla="*/ 37 h 3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37">
                    <a:moveTo>
                      <a:pt x="0" y="0"/>
                    </a:moveTo>
                    <a:lnTo>
                      <a:pt x="16" y="3"/>
                    </a:lnTo>
                    <a:lnTo>
                      <a:pt x="16" y="33"/>
                    </a:lnTo>
                    <a:lnTo>
                      <a:pt x="0" y="36"/>
                    </a:lnTo>
                    <a:lnTo>
                      <a:pt x="0" y="0"/>
                    </a:lnTo>
                  </a:path>
                </a:pathLst>
              </a:custGeom>
              <a:solidFill>
                <a:srgbClr val="FF66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4" name="Freeform 2510"/>
              <p:cNvSpPr/>
              <p:nvPr>
                <p:custDataLst>
                  <p:tags r:id="rId57"/>
                </p:custDataLst>
              </p:nvPr>
            </p:nvSpPr>
            <p:spPr bwMode="gray">
              <a:xfrm>
                <a:off x="3038" y="1372"/>
                <a:ext cx="15" cy="12"/>
              </a:xfrm>
              <a:custGeom>
                <a:gdLst>
                  <a:gd name="T0" fmla="*/ 5 w 28"/>
                  <a:gd name="T1" fmla="*/ 0 h 19"/>
                  <a:gd name="T2" fmla="*/ 27 w 28"/>
                  <a:gd name="T3" fmla="*/ 12 h 19"/>
                  <a:gd name="T4" fmla="*/ 27 w 28"/>
                  <a:gd name="T5" fmla="*/ 18 h 19"/>
                  <a:gd name="T6" fmla="*/ 0 w 28"/>
                  <a:gd name="T7" fmla="*/ 3 h 19"/>
                  <a:gd name="T8" fmla="*/ 5 w 28"/>
                  <a:gd name="T9" fmla="*/ 0 h 1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9"/>
                  <a:gd name="T17" fmla="*/ 28 w 28"/>
                  <a:gd name="T18" fmla="*/ 19 h 19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9">
                    <a:moveTo>
                      <a:pt x="5" y="0"/>
                    </a:moveTo>
                    <a:lnTo>
                      <a:pt x="27" y="12"/>
                    </a:lnTo>
                    <a:lnTo>
                      <a:pt x="27" y="18"/>
                    </a:lnTo>
                    <a:lnTo>
                      <a:pt x="0" y="3"/>
                    </a:lnTo>
                    <a:lnTo>
                      <a:pt x="5" y="0"/>
                    </a:lnTo>
                  </a:path>
                </a:pathLst>
              </a:cu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5" name="Freeform 2511"/>
              <p:cNvSpPr/>
              <p:nvPr>
                <p:custDataLst>
                  <p:tags r:id="rId58"/>
                </p:custDataLst>
              </p:nvPr>
            </p:nvSpPr>
            <p:spPr bwMode="gray">
              <a:xfrm>
                <a:off x="3041" y="1353"/>
                <a:ext cx="12" cy="26"/>
              </a:xfrm>
              <a:custGeom>
                <a:gdLst>
                  <a:gd name="T0" fmla="*/ 0 w 23"/>
                  <a:gd name="T1" fmla="*/ 30 h 43"/>
                  <a:gd name="T2" fmla="*/ 0 w 23"/>
                  <a:gd name="T3" fmla="*/ 0 h 43"/>
                  <a:gd name="T4" fmla="*/ 22 w 23"/>
                  <a:gd name="T5" fmla="*/ 12 h 43"/>
                  <a:gd name="T6" fmla="*/ 22 w 23"/>
                  <a:gd name="T7" fmla="*/ 42 h 43"/>
                  <a:gd name="T8" fmla="*/ 0 w 23"/>
                  <a:gd name="T9" fmla="*/ 30 h 4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3"/>
                  <a:gd name="T16" fmla="*/ 0 h 43"/>
                  <a:gd name="T17" fmla="*/ 23 w 23"/>
                  <a:gd name="T18" fmla="*/ 43 h 43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3" h="43">
                    <a:moveTo>
                      <a:pt x="0" y="30"/>
                    </a:moveTo>
                    <a:lnTo>
                      <a:pt x="0" y="0"/>
                    </a:lnTo>
                    <a:lnTo>
                      <a:pt x="22" y="12"/>
                    </a:lnTo>
                    <a:lnTo>
                      <a:pt x="22" y="42"/>
                    </a:lnTo>
                    <a:lnTo>
                      <a:pt x="0" y="30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6" name="Freeform 2512"/>
              <p:cNvSpPr/>
              <p:nvPr>
                <p:custDataLst>
                  <p:tags r:id="rId59"/>
                </p:custDataLst>
              </p:nvPr>
            </p:nvSpPr>
            <p:spPr bwMode="gray">
              <a:xfrm>
                <a:off x="2973" y="1257"/>
                <a:ext cx="28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1 h 41"/>
                  <a:gd name="T4" fmla="*/ 21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1"/>
                    </a:lnTo>
                    <a:lnTo>
                      <a:pt x="21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87" name="Freeform 2513"/>
              <p:cNvSpPr/>
              <p:nvPr>
                <p:custDataLst>
                  <p:tags r:id="rId60"/>
                </p:custDataLst>
              </p:nvPr>
            </p:nvSpPr>
            <p:spPr bwMode="gray">
              <a:xfrm>
                <a:off x="3006" y="1279"/>
                <a:ext cx="30" cy="26"/>
              </a:xfrm>
              <a:custGeom>
                <a:gdLst>
                  <a:gd name="T0" fmla="*/ 33 w 54"/>
                  <a:gd name="T1" fmla="*/ 0 h 42"/>
                  <a:gd name="T2" fmla="*/ 53 w 54"/>
                  <a:gd name="T3" fmla="*/ 12 h 42"/>
                  <a:gd name="T4" fmla="*/ 20 w 54"/>
                  <a:gd name="T5" fmla="*/ 41 h 42"/>
                  <a:gd name="T6" fmla="*/ 0 w 54"/>
                  <a:gd name="T7" fmla="*/ 29 h 42"/>
                  <a:gd name="T8" fmla="*/ 33 w 54"/>
                  <a:gd name="T9" fmla="*/ 0 h 4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42"/>
                  <a:gd name="T17" fmla="*/ 54 w 54"/>
                  <a:gd name="T18" fmla="*/ 42 h 4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42">
                    <a:moveTo>
                      <a:pt x="33" y="0"/>
                    </a:moveTo>
                    <a:lnTo>
                      <a:pt x="53" y="12"/>
                    </a:lnTo>
                    <a:lnTo>
                      <a:pt x="20" y="41"/>
                    </a:lnTo>
                    <a:lnTo>
                      <a:pt x="0" y="29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0" name="Freeform 2514"/>
              <p:cNvSpPr/>
              <p:nvPr>
                <p:custDataLst>
                  <p:tags r:id="rId61"/>
                </p:custDataLst>
              </p:nvPr>
            </p:nvSpPr>
            <p:spPr bwMode="gray">
              <a:xfrm>
                <a:off x="3047" y="1306"/>
                <a:ext cx="31" cy="25"/>
              </a:xfrm>
              <a:custGeom>
                <a:gdLst>
                  <a:gd name="T0" fmla="*/ 33 w 55"/>
                  <a:gd name="T1" fmla="*/ 0 h 41"/>
                  <a:gd name="T2" fmla="*/ 54 w 55"/>
                  <a:gd name="T3" fmla="*/ 12 h 41"/>
                  <a:gd name="T4" fmla="*/ 20 w 55"/>
                  <a:gd name="T5" fmla="*/ 40 h 41"/>
                  <a:gd name="T6" fmla="*/ 0 w 55"/>
                  <a:gd name="T7" fmla="*/ 28 h 41"/>
                  <a:gd name="T8" fmla="*/ 33 w 55"/>
                  <a:gd name="T9" fmla="*/ 0 h 4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5"/>
                  <a:gd name="T16" fmla="*/ 0 h 41"/>
                  <a:gd name="T17" fmla="*/ 55 w 55"/>
                  <a:gd name="T18" fmla="*/ 41 h 4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5" h="41">
                    <a:moveTo>
                      <a:pt x="33" y="0"/>
                    </a:moveTo>
                    <a:lnTo>
                      <a:pt x="54" y="12"/>
                    </a:lnTo>
                    <a:lnTo>
                      <a:pt x="20" y="40"/>
                    </a:lnTo>
                    <a:lnTo>
                      <a:pt x="0" y="28"/>
                    </a:lnTo>
                    <a:lnTo>
                      <a:pt x="33" y="0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1" name="Freeform 2515"/>
              <p:cNvSpPr/>
              <p:nvPr>
                <p:custDataLst>
                  <p:tags r:id="rId62"/>
                </p:custDataLst>
              </p:nvPr>
            </p:nvSpPr>
            <p:spPr bwMode="gray">
              <a:xfrm>
                <a:off x="3053" y="1255"/>
                <a:ext cx="33" cy="15"/>
              </a:xfrm>
              <a:custGeom>
                <a:gdLst>
                  <a:gd name="T0" fmla="*/ 39 w 61"/>
                  <a:gd name="T1" fmla="*/ 0 h 25"/>
                  <a:gd name="T2" fmla="*/ 60 w 61"/>
                  <a:gd name="T3" fmla="*/ 12 h 25"/>
                  <a:gd name="T4" fmla="*/ 21 w 61"/>
                  <a:gd name="T5" fmla="*/ 24 h 25"/>
                  <a:gd name="T6" fmla="*/ 0 w 61"/>
                  <a:gd name="T7" fmla="*/ 12 h 25"/>
                  <a:gd name="T8" fmla="*/ 39 w 61"/>
                  <a:gd name="T9" fmla="*/ 0 h 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5"/>
                  <a:gd name="T17" fmla="*/ 61 w 61"/>
                  <a:gd name="T18" fmla="*/ 25 h 2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5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4"/>
                    </a:lnTo>
                    <a:lnTo>
                      <a:pt x="0" y="12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2" name="Freeform 2516"/>
              <p:cNvSpPr/>
              <p:nvPr>
                <p:custDataLst>
                  <p:tags r:id="rId63"/>
                </p:custDataLst>
              </p:nvPr>
            </p:nvSpPr>
            <p:spPr bwMode="gray">
              <a:xfrm>
                <a:off x="3017" y="1234"/>
                <a:ext cx="34" cy="14"/>
              </a:xfrm>
              <a:custGeom>
                <a:gdLst>
                  <a:gd name="T0" fmla="*/ 39 w 61"/>
                  <a:gd name="T1" fmla="*/ 0 h 24"/>
                  <a:gd name="T2" fmla="*/ 60 w 61"/>
                  <a:gd name="T3" fmla="*/ 12 h 24"/>
                  <a:gd name="T4" fmla="*/ 21 w 61"/>
                  <a:gd name="T5" fmla="*/ 23 h 24"/>
                  <a:gd name="T6" fmla="*/ 0 w 61"/>
                  <a:gd name="T7" fmla="*/ 11 h 24"/>
                  <a:gd name="T8" fmla="*/ 39 w 61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1"/>
                  <a:gd name="T16" fmla="*/ 0 h 24"/>
                  <a:gd name="T17" fmla="*/ 61 w 61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1" h="24">
                    <a:moveTo>
                      <a:pt x="39" y="0"/>
                    </a:moveTo>
                    <a:lnTo>
                      <a:pt x="60" y="12"/>
                    </a:lnTo>
                    <a:lnTo>
                      <a:pt x="21" y="23"/>
                    </a:lnTo>
                    <a:lnTo>
                      <a:pt x="0" y="11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3" name="Freeform 2517"/>
              <p:cNvSpPr/>
              <p:nvPr>
                <p:custDataLst>
                  <p:tags r:id="rId64"/>
                </p:custDataLst>
              </p:nvPr>
            </p:nvSpPr>
            <p:spPr bwMode="gray">
              <a:xfrm>
                <a:off x="3092" y="1281"/>
                <a:ext cx="32" cy="16"/>
              </a:xfrm>
              <a:custGeom>
                <a:gdLst>
                  <a:gd name="T0" fmla="*/ 38 w 60"/>
                  <a:gd name="T1" fmla="*/ 0 h 24"/>
                  <a:gd name="T2" fmla="*/ 59 w 60"/>
                  <a:gd name="T3" fmla="*/ 12 h 24"/>
                  <a:gd name="T4" fmla="*/ 20 w 60"/>
                  <a:gd name="T5" fmla="*/ 23 h 24"/>
                  <a:gd name="T6" fmla="*/ 0 w 60"/>
                  <a:gd name="T7" fmla="*/ 12 h 24"/>
                  <a:gd name="T8" fmla="*/ 38 w 60"/>
                  <a:gd name="T9" fmla="*/ 0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0"/>
                  <a:gd name="T16" fmla="*/ 0 h 24"/>
                  <a:gd name="T17" fmla="*/ 60 w 60"/>
                  <a:gd name="T18" fmla="*/ 24 h 24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0" h="24">
                    <a:moveTo>
                      <a:pt x="38" y="0"/>
                    </a:moveTo>
                    <a:lnTo>
                      <a:pt x="59" y="12"/>
                    </a:lnTo>
                    <a:lnTo>
                      <a:pt x="20" y="23"/>
                    </a:lnTo>
                    <a:lnTo>
                      <a:pt x="0" y="12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4" name="Line 2518"/>
              <p:cNvSpPr>
                <a:spLocks noChangeShapeType="1"/>
              </p:cNvSpPr>
              <p:nvPr>
                <p:custDataLst>
                  <p:tags r:id="rId65"/>
                </p:custDataLst>
              </p:nvPr>
            </p:nvSpPr>
            <p:spPr bwMode="gray">
              <a:xfrm flipH="1" flipV="1">
                <a:off x="2986" y="1375"/>
                <a:ext cx="0" cy="2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248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5" name="Freeform 2519"/>
              <p:cNvSpPr/>
              <p:nvPr>
                <p:custDataLst>
                  <p:tags r:id="rId66"/>
                </p:custDataLst>
              </p:nvPr>
            </p:nvSpPr>
            <p:spPr bwMode="gray">
              <a:xfrm>
                <a:off x="2986" y="1377"/>
                <a:ext cx="8" cy="11"/>
              </a:xfrm>
              <a:custGeom>
                <a:gdLst>
                  <a:gd name="T0" fmla="*/ 8 w 17"/>
                  <a:gd name="T1" fmla="*/ 16 h 17"/>
                  <a:gd name="T2" fmla="*/ 4 w 17"/>
                  <a:gd name="T3" fmla="*/ 16 h 17"/>
                  <a:gd name="T4" fmla="*/ 0 w 17"/>
                  <a:gd name="T5" fmla="*/ 10 h 17"/>
                  <a:gd name="T6" fmla="*/ 4 w 17"/>
                  <a:gd name="T7" fmla="*/ 5 h 17"/>
                  <a:gd name="T8" fmla="*/ 8 w 17"/>
                  <a:gd name="T9" fmla="*/ 0 h 17"/>
                  <a:gd name="T10" fmla="*/ 12 w 17"/>
                  <a:gd name="T11" fmla="*/ 0 h 17"/>
                  <a:gd name="T12" fmla="*/ 16 w 17"/>
                  <a:gd name="T13" fmla="*/ 5 h 17"/>
                  <a:gd name="T14" fmla="*/ 12 w 17"/>
                  <a:gd name="T15" fmla="*/ 10 h 17"/>
                  <a:gd name="T16" fmla="*/ 8 w 17"/>
                  <a:gd name="T17" fmla="*/ 16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8" y="16"/>
                    </a:moveTo>
                    <a:lnTo>
                      <a:pt x="4" y="16"/>
                    </a:lnTo>
                    <a:lnTo>
                      <a:pt x="0" y="10"/>
                    </a:lnTo>
                    <a:lnTo>
                      <a:pt x="4" y="5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5"/>
                    </a:lnTo>
                    <a:lnTo>
                      <a:pt x="12" y="10"/>
                    </a:lnTo>
                    <a:lnTo>
                      <a:pt x="8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6" name="Freeform 2520"/>
              <p:cNvSpPr/>
              <p:nvPr>
                <p:custDataLst>
                  <p:tags r:id="rId67"/>
                </p:custDataLst>
              </p:nvPr>
            </p:nvSpPr>
            <p:spPr bwMode="gray">
              <a:xfrm>
                <a:off x="2986" y="1377"/>
                <a:ext cx="9" cy="11"/>
              </a:xfrm>
              <a:custGeom>
                <a:gdLst>
                  <a:gd name="T0" fmla="*/ 10 w 17"/>
                  <a:gd name="T1" fmla="*/ 10 h 17"/>
                  <a:gd name="T2" fmla="*/ 16 w 17"/>
                  <a:gd name="T3" fmla="*/ 5 h 17"/>
                  <a:gd name="T4" fmla="*/ 10 w 17"/>
                  <a:gd name="T5" fmla="*/ 0 h 17"/>
                  <a:gd name="T6" fmla="*/ 5 w 17"/>
                  <a:gd name="T7" fmla="*/ 0 h 17"/>
                  <a:gd name="T8" fmla="*/ 5 w 17"/>
                  <a:gd name="T9" fmla="*/ 5 h 17"/>
                  <a:gd name="T10" fmla="*/ 0 w 17"/>
                  <a:gd name="T11" fmla="*/ 10 h 17"/>
                  <a:gd name="T12" fmla="*/ 5 w 17"/>
                  <a:gd name="T13" fmla="*/ 16 h 17"/>
                  <a:gd name="T14" fmla="*/ 10 w 17"/>
                  <a:gd name="T15" fmla="*/ 10 h 17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7"/>
                  <a:gd name="T26" fmla="*/ 17 w 17"/>
                  <a:gd name="T27" fmla="*/ 17 h 17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7">
                    <a:moveTo>
                      <a:pt x="10" y="10"/>
                    </a:moveTo>
                    <a:lnTo>
                      <a:pt x="16" y="5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5" y="5"/>
                    </a:lnTo>
                    <a:lnTo>
                      <a:pt x="0" y="10"/>
                    </a:lnTo>
                    <a:lnTo>
                      <a:pt x="5" y="16"/>
                    </a:lnTo>
                    <a:lnTo>
                      <a:pt x="10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7" name="Freeform 2521"/>
              <p:cNvSpPr/>
              <p:nvPr>
                <p:custDataLst>
                  <p:tags r:id="rId68"/>
                </p:custDataLst>
              </p:nvPr>
            </p:nvSpPr>
            <p:spPr bwMode="gray">
              <a:xfrm>
                <a:off x="2971" y="1361"/>
                <a:ext cx="10" cy="21"/>
              </a:xfrm>
              <a:custGeom>
                <a:gdLst>
                  <a:gd name="T0" fmla="*/ 18 w 19"/>
                  <a:gd name="T1" fmla="*/ 10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0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0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8" name="Freeform 2522"/>
              <p:cNvSpPr/>
              <p:nvPr>
                <p:custDataLst>
                  <p:tags r:id="rId69"/>
                </p:custDataLst>
              </p:nvPr>
            </p:nvSpPr>
            <p:spPr bwMode="gray">
              <a:xfrm>
                <a:off x="3007" y="1359"/>
                <a:ext cx="10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0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599" name="Freeform 2523"/>
              <p:cNvSpPr/>
              <p:nvPr>
                <p:custDataLst>
                  <p:tags r:id="rId70"/>
                </p:custDataLst>
              </p:nvPr>
            </p:nvSpPr>
            <p:spPr bwMode="gray">
              <a:xfrm>
                <a:off x="3008" y="135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0" name="Freeform 2524"/>
              <p:cNvSpPr/>
              <p:nvPr>
                <p:custDataLst>
                  <p:tags r:id="rId71"/>
                </p:custDataLst>
              </p:nvPr>
            </p:nvSpPr>
            <p:spPr bwMode="gray">
              <a:xfrm>
                <a:off x="3009" y="1360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1" name="Freeform 2525"/>
              <p:cNvSpPr/>
              <p:nvPr>
                <p:custDataLst>
                  <p:tags r:id="rId72"/>
                </p:custDataLst>
              </p:nvPr>
            </p:nvSpPr>
            <p:spPr bwMode="gray">
              <a:xfrm>
                <a:off x="3003" y="1361"/>
                <a:ext cx="9" cy="11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8 h 17"/>
                  <a:gd name="T8" fmla="*/ 2 w 17"/>
                  <a:gd name="T9" fmla="*/ 3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4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2" name="Freeform 2526"/>
              <p:cNvSpPr/>
              <p:nvPr>
                <p:custDataLst>
                  <p:tags r:id="rId73"/>
                </p:custDataLst>
              </p:nvPr>
            </p:nvSpPr>
            <p:spPr bwMode="gray">
              <a:xfrm>
                <a:off x="3004" y="1361"/>
                <a:ext cx="9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0 h 17"/>
                  <a:gd name="T18" fmla="*/ 0 w 17"/>
                  <a:gd name="T19" fmla="*/ 14 h 17"/>
                  <a:gd name="T20" fmla="*/ 2 w 17"/>
                  <a:gd name="T21" fmla="*/ 14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3" name="Freeform 2527"/>
              <p:cNvSpPr/>
              <p:nvPr>
                <p:custDataLst>
                  <p:tags r:id="rId74"/>
                </p:custDataLst>
              </p:nvPr>
            </p:nvSpPr>
            <p:spPr bwMode="gray">
              <a:xfrm>
                <a:off x="3006" y="1362"/>
                <a:ext cx="7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4" name="Freeform 2528"/>
              <p:cNvSpPr/>
              <p:nvPr>
                <p:custDataLst>
                  <p:tags r:id="rId75"/>
                </p:custDataLst>
              </p:nvPr>
            </p:nvSpPr>
            <p:spPr bwMode="gray">
              <a:xfrm>
                <a:off x="3009" y="1360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5" name="Freeform 2529"/>
              <p:cNvSpPr/>
              <p:nvPr>
                <p:custDataLst>
                  <p:tags r:id="rId76"/>
                </p:custDataLst>
              </p:nvPr>
            </p:nvSpPr>
            <p:spPr bwMode="gray">
              <a:xfrm>
                <a:off x="3010" y="1360"/>
                <a:ext cx="9" cy="10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6" name="Freeform 2530"/>
              <p:cNvSpPr/>
              <p:nvPr>
                <p:custDataLst>
                  <p:tags r:id="rId77"/>
                </p:custDataLst>
              </p:nvPr>
            </p:nvSpPr>
            <p:spPr bwMode="gray">
              <a:xfrm>
                <a:off x="3011" y="1361"/>
                <a:ext cx="8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0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0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7" name="Freeform 2531"/>
              <p:cNvSpPr/>
              <p:nvPr>
                <p:custDataLst>
                  <p:tags r:id="rId78"/>
                </p:custDataLst>
              </p:nvPr>
            </p:nvSpPr>
            <p:spPr bwMode="gray">
              <a:xfrm>
                <a:off x="3006" y="1361"/>
                <a:ext cx="7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4 h 17"/>
                  <a:gd name="T10" fmla="*/ 4 w 17"/>
                  <a:gd name="T11" fmla="*/ 2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2 h 17"/>
                  <a:gd name="T20" fmla="*/ 16 w 17"/>
                  <a:gd name="T21" fmla="*/ 4 h 17"/>
                  <a:gd name="T22" fmla="*/ 16 w 17"/>
                  <a:gd name="T23" fmla="*/ 6 h 17"/>
                  <a:gd name="T24" fmla="*/ 14 w 17"/>
                  <a:gd name="T25" fmla="*/ 12 h 17"/>
                  <a:gd name="T26" fmla="*/ 12 w 17"/>
                  <a:gd name="T27" fmla="*/ 14 h 17"/>
                  <a:gd name="T28" fmla="*/ 10 w 17"/>
                  <a:gd name="T29" fmla="*/ 16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8" name="Freeform 2532"/>
              <p:cNvSpPr/>
              <p:nvPr>
                <p:custDataLst>
                  <p:tags r:id="rId79"/>
                </p:custDataLst>
              </p:nvPr>
            </p:nvSpPr>
            <p:spPr bwMode="gray">
              <a:xfrm>
                <a:off x="3006" y="1362"/>
                <a:ext cx="10" cy="11"/>
              </a:xfrm>
              <a:custGeom>
                <a:gdLst>
                  <a:gd name="T0" fmla="*/ 13 w 17"/>
                  <a:gd name="T1" fmla="*/ 11 h 17"/>
                  <a:gd name="T2" fmla="*/ 16 w 17"/>
                  <a:gd name="T3" fmla="*/ 4 h 17"/>
                  <a:gd name="T4" fmla="*/ 16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4 h 17"/>
                  <a:gd name="T16" fmla="*/ 0 w 17"/>
                  <a:gd name="T17" fmla="*/ 11 h 17"/>
                  <a:gd name="T18" fmla="*/ 0 w 17"/>
                  <a:gd name="T19" fmla="*/ 13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6 h 17"/>
                  <a:gd name="T26" fmla="*/ 10 w 17"/>
                  <a:gd name="T27" fmla="*/ 13 h 17"/>
                  <a:gd name="T28" fmla="*/ 13 w 17"/>
                  <a:gd name="T29" fmla="*/ 11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1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11"/>
                    </a:lnTo>
                    <a:lnTo>
                      <a:pt x="0" y="13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3"/>
                    </a:lnTo>
                    <a:lnTo>
                      <a:pt x="13" y="11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09" name="Freeform 2533"/>
              <p:cNvSpPr/>
              <p:nvPr>
                <p:custDataLst>
                  <p:tags r:id="rId80"/>
                </p:custDataLst>
              </p:nvPr>
            </p:nvSpPr>
            <p:spPr bwMode="gray">
              <a:xfrm>
                <a:off x="3007" y="1364"/>
                <a:ext cx="9" cy="11"/>
              </a:xfrm>
              <a:custGeom>
                <a:gdLst>
                  <a:gd name="T0" fmla="*/ 12 w 17"/>
                  <a:gd name="T1" fmla="*/ 10 h 17"/>
                  <a:gd name="T2" fmla="*/ 16 w 17"/>
                  <a:gd name="T3" fmla="*/ 5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5 h 17"/>
                  <a:gd name="T10" fmla="*/ 0 w 17"/>
                  <a:gd name="T11" fmla="*/ 16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0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0"/>
                    </a:moveTo>
                    <a:lnTo>
                      <a:pt x="16" y="5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5"/>
                    </a:lnTo>
                    <a:lnTo>
                      <a:pt x="0" y="16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0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0" name="Freeform 2534"/>
              <p:cNvSpPr/>
              <p:nvPr>
                <p:custDataLst>
                  <p:tags r:id="rId81"/>
                </p:custDataLst>
              </p:nvPr>
            </p:nvSpPr>
            <p:spPr bwMode="gray">
              <a:xfrm>
                <a:off x="2971" y="1338"/>
                <a:ext cx="47" cy="30"/>
              </a:xfrm>
              <a:custGeom>
                <a:gdLst>
                  <a:gd name="T0" fmla="*/ 88 w 89"/>
                  <a:gd name="T1" fmla="*/ 10 h 51"/>
                  <a:gd name="T2" fmla="*/ 70 w 89"/>
                  <a:gd name="T3" fmla="*/ 0 h 51"/>
                  <a:gd name="T4" fmla="*/ 0 w 89"/>
                  <a:gd name="T5" fmla="*/ 40 h 51"/>
                  <a:gd name="T6" fmla="*/ 18 w 89"/>
                  <a:gd name="T7" fmla="*/ 50 h 51"/>
                  <a:gd name="T8" fmla="*/ 88 w 89"/>
                  <a:gd name="T9" fmla="*/ 10 h 5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1"/>
                  <a:gd name="T17" fmla="*/ 89 w 89"/>
                  <a:gd name="T18" fmla="*/ 51 h 5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1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0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1" name="Freeform 2535"/>
              <p:cNvSpPr/>
              <p:nvPr>
                <p:custDataLst>
                  <p:tags r:id="rId82"/>
                </p:custDataLst>
              </p:nvPr>
            </p:nvSpPr>
            <p:spPr bwMode="gray">
              <a:xfrm>
                <a:off x="2980" y="1344"/>
                <a:ext cx="38" cy="38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0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0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2" name="Line 2536"/>
              <p:cNvSpPr>
                <a:spLocks noChangeShapeType="1"/>
              </p:cNvSpPr>
              <p:nvPr>
                <p:custDataLst>
                  <p:tags r:id="rId83"/>
                </p:custDataLst>
              </p:nvPr>
            </p:nvSpPr>
            <p:spPr bwMode="gray">
              <a:xfrm flipH="1" flipV="1">
                <a:off x="2933" y="1340"/>
                <a:ext cx="0" cy="6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248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13" name="Freeform 2537"/>
              <p:cNvSpPr/>
              <p:nvPr>
                <p:custDataLst>
                  <p:tags r:id="rId84"/>
                </p:custDataLst>
              </p:nvPr>
            </p:nvSpPr>
            <p:spPr bwMode="gray">
              <a:xfrm>
                <a:off x="2933" y="1346"/>
                <a:ext cx="9" cy="7"/>
              </a:xfrm>
              <a:custGeom>
                <a:gdLst>
                  <a:gd name="T0" fmla="*/ 5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5 w 17"/>
                  <a:gd name="T9" fmla="*/ 0 h 17"/>
                  <a:gd name="T10" fmla="*/ 10 w 17"/>
                  <a:gd name="T11" fmla="*/ 0 h 17"/>
                  <a:gd name="T12" fmla="*/ 16 w 17"/>
                  <a:gd name="T13" fmla="*/ 0 h 17"/>
                  <a:gd name="T14" fmla="*/ 16 w 17"/>
                  <a:gd name="T15" fmla="*/ 4 h 17"/>
                  <a:gd name="T16" fmla="*/ 16 w 17"/>
                  <a:gd name="T17" fmla="*/ 12 h 17"/>
                  <a:gd name="T18" fmla="*/ 10 w 17"/>
                  <a:gd name="T19" fmla="*/ 12 h 17"/>
                  <a:gd name="T20" fmla="*/ 5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5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16" y="4"/>
                    </a:lnTo>
                    <a:lnTo>
                      <a:pt x="16" y="12"/>
                    </a:lnTo>
                    <a:lnTo>
                      <a:pt x="10" y="12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4" name="Freeform 2538"/>
              <p:cNvSpPr/>
              <p:nvPr>
                <p:custDataLst>
                  <p:tags r:id="rId85"/>
                </p:custDataLst>
              </p:nvPr>
            </p:nvSpPr>
            <p:spPr bwMode="gray">
              <a:xfrm>
                <a:off x="2933" y="1346"/>
                <a:ext cx="11" cy="7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8 w 17"/>
                  <a:gd name="T7" fmla="*/ 4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8 w 17"/>
                  <a:gd name="T15" fmla="*/ 12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8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8" y="12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5" name="Freeform 2539"/>
              <p:cNvSpPr/>
              <p:nvPr>
                <p:custDataLst>
                  <p:tags r:id="rId86"/>
                </p:custDataLst>
              </p:nvPr>
            </p:nvSpPr>
            <p:spPr bwMode="gray">
              <a:xfrm>
                <a:off x="2919" y="1328"/>
                <a:ext cx="10" cy="20"/>
              </a:xfrm>
              <a:custGeom>
                <a:gdLst>
                  <a:gd name="T0" fmla="*/ 18 w 19"/>
                  <a:gd name="T1" fmla="*/ 11 h 32"/>
                  <a:gd name="T2" fmla="*/ 0 w 19"/>
                  <a:gd name="T3" fmla="*/ 0 h 32"/>
                  <a:gd name="T4" fmla="*/ 0 w 19"/>
                  <a:gd name="T5" fmla="*/ 21 h 32"/>
                  <a:gd name="T6" fmla="*/ 18 w 19"/>
                  <a:gd name="T7" fmla="*/ 31 h 32"/>
                  <a:gd name="T8" fmla="*/ 18 w 19"/>
                  <a:gd name="T9" fmla="*/ 11 h 3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32"/>
                  <a:gd name="T17" fmla="*/ 19 w 19"/>
                  <a:gd name="T18" fmla="*/ 32 h 3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32">
                    <a:moveTo>
                      <a:pt x="18" y="11"/>
                    </a:moveTo>
                    <a:lnTo>
                      <a:pt x="0" y="0"/>
                    </a:lnTo>
                    <a:lnTo>
                      <a:pt x="0" y="21"/>
                    </a:lnTo>
                    <a:lnTo>
                      <a:pt x="18" y="31"/>
                    </a:lnTo>
                    <a:lnTo>
                      <a:pt x="18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6" name="Freeform 2540"/>
              <p:cNvSpPr/>
              <p:nvPr>
                <p:custDataLst>
                  <p:tags r:id="rId87"/>
                </p:custDataLst>
              </p:nvPr>
            </p:nvSpPr>
            <p:spPr bwMode="gray">
              <a:xfrm>
                <a:off x="2955" y="1324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4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4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7" name="Freeform 2541"/>
              <p:cNvSpPr/>
              <p:nvPr>
                <p:custDataLst>
                  <p:tags r:id="rId88"/>
                </p:custDataLst>
              </p:nvPr>
            </p:nvSpPr>
            <p:spPr bwMode="gray">
              <a:xfrm>
                <a:off x="2956" y="1324"/>
                <a:ext cx="10" cy="11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3 w 17"/>
                  <a:gd name="T9" fmla="*/ 0 h 17"/>
                  <a:gd name="T10" fmla="*/ 8 w 17"/>
                  <a:gd name="T11" fmla="*/ 2 h 17"/>
                  <a:gd name="T12" fmla="*/ 5 w 17"/>
                  <a:gd name="T13" fmla="*/ 4 h 17"/>
                  <a:gd name="T14" fmla="*/ 2 w 17"/>
                  <a:gd name="T15" fmla="*/ 6 h 17"/>
                  <a:gd name="T16" fmla="*/ 0 w 17"/>
                  <a:gd name="T17" fmla="*/ 12 h 17"/>
                  <a:gd name="T18" fmla="*/ 2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3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3" y="0"/>
                    </a:lnTo>
                    <a:lnTo>
                      <a:pt x="8" y="2"/>
                    </a:lnTo>
                    <a:lnTo>
                      <a:pt x="5" y="4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3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8" name="Freeform 2542"/>
              <p:cNvSpPr/>
              <p:nvPr>
                <p:custDataLst>
                  <p:tags r:id="rId89"/>
                </p:custDataLst>
              </p:nvPr>
            </p:nvSpPr>
            <p:spPr bwMode="gray">
              <a:xfrm>
                <a:off x="2957" y="1326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19" name="Freeform 2543"/>
              <p:cNvSpPr/>
              <p:nvPr>
                <p:custDataLst>
                  <p:tags r:id="rId90"/>
                </p:custDataLst>
              </p:nvPr>
            </p:nvSpPr>
            <p:spPr bwMode="gray">
              <a:xfrm>
                <a:off x="2951" y="1326"/>
                <a:ext cx="10" cy="12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5 h 17"/>
                  <a:gd name="T10" fmla="*/ 2 w 17"/>
                  <a:gd name="T11" fmla="*/ 1 h 17"/>
                  <a:gd name="T12" fmla="*/ 6 w 17"/>
                  <a:gd name="T13" fmla="*/ 1 h 17"/>
                  <a:gd name="T14" fmla="*/ 9 w 17"/>
                  <a:gd name="T15" fmla="*/ 0 h 17"/>
                  <a:gd name="T16" fmla="*/ 11 w 17"/>
                  <a:gd name="T17" fmla="*/ 0 h 17"/>
                  <a:gd name="T18" fmla="*/ 16 w 17"/>
                  <a:gd name="T19" fmla="*/ 1 h 17"/>
                  <a:gd name="T20" fmla="*/ 16 w 17"/>
                  <a:gd name="T21" fmla="*/ 3 h 17"/>
                  <a:gd name="T22" fmla="*/ 16 w 17"/>
                  <a:gd name="T23" fmla="*/ 5 h 17"/>
                  <a:gd name="T24" fmla="*/ 16 w 17"/>
                  <a:gd name="T25" fmla="*/ 10 h 17"/>
                  <a:gd name="T26" fmla="*/ 13 w 17"/>
                  <a:gd name="T27" fmla="*/ 14 h 17"/>
                  <a:gd name="T28" fmla="*/ 9 w 17"/>
                  <a:gd name="T29" fmla="*/ 16 h 17"/>
                  <a:gd name="T30" fmla="*/ 6 w 17"/>
                  <a:gd name="T31" fmla="*/ 16 h 17"/>
                  <a:gd name="T32" fmla="*/ 4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4" y="16"/>
                    </a:moveTo>
                    <a:lnTo>
                      <a:pt x="0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2" y="1"/>
                    </a:lnTo>
                    <a:lnTo>
                      <a:pt x="6" y="1"/>
                    </a:lnTo>
                    <a:lnTo>
                      <a:pt x="9" y="0"/>
                    </a:lnTo>
                    <a:lnTo>
                      <a:pt x="11" y="0"/>
                    </a:lnTo>
                    <a:lnTo>
                      <a:pt x="16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10"/>
                    </a:lnTo>
                    <a:lnTo>
                      <a:pt x="13" y="14"/>
                    </a:lnTo>
                    <a:lnTo>
                      <a:pt x="9" y="16"/>
                    </a:lnTo>
                    <a:lnTo>
                      <a:pt x="6" y="16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0" name="Freeform 2544"/>
              <p:cNvSpPr/>
              <p:nvPr>
                <p:custDataLst>
                  <p:tags r:id="rId91"/>
                </p:custDataLst>
              </p:nvPr>
            </p:nvSpPr>
            <p:spPr bwMode="gray">
              <a:xfrm>
                <a:off x="2951" y="1328"/>
                <a:ext cx="11" cy="10"/>
              </a:xfrm>
              <a:custGeom>
                <a:gdLst>
                  <a:gd name="T0" fmla="*/ 16 w 17"/>
                  <a:gd name="T1" fmla="*/ 10 h 17"/>
                  <a:gd name="T2" fmla="*/ 16 w 17"/>
                  <a:gd name="T3" fmla="*/ 4 h 17"/>
                  <a:gd name="T4" fmla="*/ 16 w 17"/>
                  <a:gd name="T5" fmla="*/ 2 h 17"/>
                  <a:gd name="T6" fmla="*/ 16 w 17"/>
                  <a:gd name="T7" fmla="*/ 0 h 17"/>
                  <a:gd name="T8" fmla="*/ 12 w 17"/>
                  <a:gd name="T9" fmla="*/ 0 h 17"/>
                  <a:gd name="T10" fmla="*/ 6 w 17"/>
                  <a:gd name="T11" fmla="*/ 2 h 17"/>
                  <a:gd name="T12" fmla="*/ 3 w 17"/>
                  <a:gd name="T13" fmla="*/ 4 h 17"/>
                  <a:gd name="T14" fmla="*/ 0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0 w 17"/>
                  <a:gd name="T21" fmla="*/ 16 h 17"/>
                  <a:gd name="T22" fmla="*/ 3 w 17"/>
                  <a:gd name="T23" fmla="*/ 16 h 17"/>
                  <a:gd name="T24" fmla="*/ 6 w 17"/>
                  <a:gd name="T25" fmla="*/ 16 h 17"/>
                  <a:gd name="T26" fmla="*/ 12 w 17"/>
                  <a:gd name="T27" fmla="*/ 14 h 17"/>
                  <a:gd name="T28" fmla="*/ 16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6" y="10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2" y="0"/>
                    </a:lnTo>
                    <a:lnTo>
                      <a:pt x="6" y="2"/>
                    </a:lnTo>
                    <a:lnTo>
                      <a:pt x="3" y="4"/>
                    </a:lnTo>
                    <a:lnTo>
                      <a:pt x="0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0" y="16"/>
                    </a:lnTo>
                    <a:lnTo>
                      <a:pt x="3" y="16"/>
                    </a:lnTo>
                    <a:lnTo>
                      <a:pt x="6" y="16"/>
                    </a:lnTo>
                    <a:lnTo>
                      <a:pt x="12" y="14"/>
                    </a:lnTo>
                    <a:lnTo>
                      <a:pt x="16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1" name="Freeform 2545"/>
              <p:cNvSpPr/>
              <p:nvPr>
                <p:custDataLst>
                  <p:tags r:id="rId92"/>
                </p:custDataLst>
              </p:nvPr>
            </p:nvSpPr>
            <p:spPr bwMode="gray">
              <a:xfrm>
                <a:off x="2953" y="1329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2" name="Freeform 2546"/>
              <p:cNvSpPr/>
              <p:nvPr>
                <p:custDataLst>
                  <p:tags r:id="rId93"/>
                </p:custDataLst>
              </p:nvPr>
            </p:nvSpPr>
            <p:spPr bwMode="gray">
              <a:xfrm>
                <a:off x="2957" y="1325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3" name="Freeform 2547"/>
              <p:cNvSpPr/>
              <p:nvPr>
                <p:custDataLst>
                  <p:tags r:id="rId94"/>
                </p:custDataLst>
              </p:nvPr>
            </p:nvSpPr>
            <p:spPr bwMode="gray">
              <a:xfrm>
                <a:off x="2958" y="1326"/>
                <a:ext cx="10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0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4" name="Freeform 2548"/>
              <p:cNvSpPr/>
              <p:nvPr>
                <p:custDataLst>
                  <p:tags r:id="rId95"/>
                </p:custDataLst>
              </p:nvPr>
            </p:nvSpPr>
            <p:spPr bwMode="gray">
              <a:xfrm>
                <a:off x="2958" y="1328"/>
                <a:ext cx="10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5" name="Freeform 2549"/>
              <p:cNvSpPr/>
              <p:nvPr>
                <p:custDataLst>
                  <p:tags r:id="rId96"/>
                </p:custDataLst>
              </p:nvPr>
            </p:nvSpPr>
            <p:spPr bwMode="gray">
              <a:xfrm>
                <a:off x="2953" y="1328"/>
                <a:ext cx="10" cy="11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2 h 17"/>
                  <a:gd name="T4" fmla="*/ 0 w 17"/>
                  <a:gd name="T5" fmla="*/ 12 h 17"/>
                  <a:gd name="T6" fmla="*/ 0 w 17"/>
                  <a:gd name="T7" fmla="*/ 10 h 17"/>
                  <a:gd name="T8" fmla="*/ 2 w 17"/>
                  <a:gd name="T9" fmla="*/ 5 h 17"/>
                  <a:gd name="T10" fmla="*/ 4 w 17"/>
                  <a:gd name="T11" fmla="*/ 1 h 17"/>
                  <a:gd name="T12" fmla="*/ 6 w 17"/>
                  <a:gd name="T13" fmla="*/ 0 h 17"/>
                  <a:gd name="T14" fmla="*/ 8 w 17"/>
                  <a:gd name="T15" fmla="*/ 0 h 17"/>
                  <a:gd name="T16" fmla="*/ 10 w 17"/>
                  <a:gd name="T17" fmla="*/ 0 h 17"/>
                  <a:gd name="T18" fmla="*/ 14 w 17"/>
                  <a:gd name="T19" fmla="*/ 1 h 17"/>
                  <a:gd name="T20" fmla="*/ 14 w 17"/>
                  <a:gd name="T21" fmla="*/ 3 h 17"/>
                  <a:gd name="T22" fmla="*/ 16 w 17"/>
                  <a:gd name="T23" fmla="*/ 5 h 17"/>
                  <a:gd name="T24" fmla="*/ 14 w 17"/>
                  <a:gd name="T25" fmla="*/ 10 h 17"/>
                  <a:gd name="T26" fmla="*/ 12 w 17"/>
                  <a:gd name="T27" fmla="*/ 12 h 17"/>
                  <a:gd name="T28" fmla="*/ 10 w 17"/>
                  <a:gd name="T29" fmla="*/ 14 h 17"/>
                  <a:gd name="T30" fmla="*/ 8 w 17"/>
                  <a:gd name="T31" fmla="*/ 16 h 17"/>
                  <a:gd name="T32" fmla="*/ 6 w 17"/>
                  <a:gd name="T33" fmla="*/ 16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6" y="16"/>
                    </a:moveTo>
                    <a:lnTo>
                      <a:pt x="2" y="12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6" name="Freeform 2550"/>
              <p:cNvSpPr/>
              <p:nvPr>
                <p:custDataLst>
                  <p:tags r:id="rId97"/>
                </p:custDataLst>
              </p:nvPr>
            </p:nvSpPr>
            <p:spPr bwMode="gray">
              <a:xfrm>
                <a:off x="2954" y="1329"/>
                <a:ext cx="10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4 h 17"/>
                  <a:gd name="T4" fmla="*/ 13 w 17"/>
                  <a:gd name="T5" fmla="*/ 2 h 17"/>
                  <a:gd name="T6" fmla="*/ 13 w 17"/>
                  <a:gd name="T7" fmla="*/ 0 h 17"/>
                  <a:gd name="T8" fmla="*/ 10 w 17"/>
                  <a:gd name="T9" fmla="*/ 0 h 17"/>
                  <a:gd name="T10" fmla="*/ 8 w 17"/>
                  <a:gd name="T11" fmla="*/ 2 h 17"/>
                  <a:gd name="T12" fmla="*/ 5 w 17"/>
                  <a:gd name="T13" fmla="*/ 2 h 17"/>
                  <a:gd name="T14" fmla="*/ 2 w 17"/>
                  <a:gd name="T15" fmla="*/ 6 h 17"/>
                  <a:gd name="T16" fmla="*/ 0 w 17"/>
                  <a:gd name="T17" fmla="*/ 12 h 17"/>
                  <a:gd name="T18" fmla="*/ 0 w 17"/>
                  <a:gd name="T19" fmla="*/ 14 h 17"/>
                  <a:gd name="T20" fmla="*/ 2 w 17"/>
                  <a:gd name="T21" fmla="*/ 16 h 17"/>
                  <a:gd name="T22" fmla="*/ 5 w 17"/>
                  <a:gd name="T23" fmla="*/ 16 h 17"/>
                  <a:gd name="T24" fmla="*/ 8 w 17"/>
                  <a:gd name="T25" fmla="*/ 14 h 17"/>
                  <a:gd name="T26" fmla="*/ 10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2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7" name="Freeform 2551"/>
              <p:cNvSpPr/>
              <p:nvPr>
                <p:custDataLst>
                  <p:tags r:id="rId98"/>
                </p:custDataLst>
              </p:nvPr>
            </p:nvSpPr>
            <p:spPr bwMode="gray">
              <a:xfrm>
                <a:off x="2955" y="1330"/>
                <a:ext cx="9" cy="10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4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4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8" name="Freeform 2552"/>
              <p:cNvSpPr/>
              <p:nvPr>
                <p:custDataLst>
                  <p:tags r:id="rId99"/>
                </p:custDataLst>
              </p:nvPr>
            </p:nvSpPr>
            <p:spPr bwMode="gray">
              <a:xfrm>
                <a:off x="2919" y="1303"/>
                <a:ext cx="47" cy="31"/>
              </a:xfrm>
              <a:custGeom>
                <a:gdLst>
                  <a:gd name="T0" fmla="*/ 88 w 89"/>
                  <a:gd name="T1" fmla="*/ 10 h 52"/>
                  <a:gd name="T2" fmla="*/ 70 w 89"/>
                  <a:gd name="T3" fmla="*/ 0 h 52"/>
                  <a:gd name="T4" fmla="*/ 0 w 89"/>
                  <a:gd name="T5" fmla="*/ 40 h 52"/>
                  <a:gd name="T6" fmla="*/ 18 w 89"/>
                  <a:gd name="T7" fmla="*/ 51 h 52"/>
                  <a:gd name="T8" fmla="*/ 88 w 89"/>
                  <a:gd name="T9" fmla="*/ 10 h 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9"/>
                  <a:gd name="T16" fmla="*/ 0 h 52"/>
                  <a:gd name="T17" fmla="*/ 89 w 89"/>
                  <a:gd name="T18" fmla="*/ 52 h 5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9" h="52">
                    <a:moveTo>
                      <a:pt x="88" y="10"/>
                    </a:moveTo>
                    <a:lnTo>
                      <a:pt x="70" y="0"/>
                    </a:lnTo>
                    <a:lnTo>
                      <a:pt x="0" y="40"/>
                    </a:lnTo>
                    <a:lnTo>
                      <a:pt x="18" y="51"/>
                    </a:lnTo>
                    <a:lnTo>
                      <a:pt x="88" y="10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29" name="Freeform 2553"/>
              <p:cNvSpPr/>
              <p:nvPr>
                <p:custDataLst>
                  <p:tags r:id="rId100"/>
                </p:custDataLst>
              </p:nvPr>
            </p:nvSpPr>
            <p:spPr bwMode="gray">
              <a:xfrm>
                <a:off x="2928" y="1308"/>
                <a:ext cx="38" cy="40"/>
              </a:xfrm>
              <a:custGeom>
                <a:gdLst>
                  <a:gd name="T0" fmla="*/ 70 w 71"/>
                  <a:gd name="T1" fmla="*/ 0 h 62"/>
                  <a:gd name="T2" fmla="*/ 0 w 71"/>
                  <a:gd name="T3" fmla="*/ 41 h 62"/>
                  <a:gd name="T4" fmla="*/ 0 w 71"/>
                  <a:gd name="T5" fmla="*/ 61 h 62"/>
                  <a:gd name="T6" fmla="*/ 70 w 71"/>
                  <a:gd name="T7" fmla="*/ 21 h 62"/>
                  <a:gd name="T8" fmla="*/ 70 w 71"/>
                  <a:gd name="T9" fmla="*/ 0 h 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1"/>
                  <a:gd name="T16" fmla="*/ 0 h 62"/>
                  <a:gd name="T17" fmla="*/ 71 w 71"/>
                  <a:gd name="T18" fmla="*/ 62 h 62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1" h="62">
                    <a:moveTo>
                      <a:pt x="70" y="0"/>
                    </a:moveTo>
                    <a:lnTo>
                      <a:pt x="0" y="41"/>
                    </a:lnTo>
                    <a:lnTo>
                      <a:pt x="0" y="61"/>
                    </a:lnTo>
                    <a:lnTo>
                      <a:pt x="70" y="21"/>
                    </a:lnTo>
                    <a:lnTo>
                      <a:pt x="70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0" name="Line 2554"/>
              <p:cNvSpPr>
                <a:spLocks noChangeShapeType="1"/>
              </p:cNvSpPr>
              <p:nvPr>
                <p:custDataLst>
                  <p:tags r:id="rId101"/>
                </p:custDataLst>
              </p:nvPr>
            </p:nvSpPr>
            <p:spPr bwMode="gray">
              <a:xfrm flipH="1" flipV="1">
                <a:off x="3017" y="1401"/>
                <a:ext cx="0" cy="3"/>
              </a:xfrm>
              <a:prstGeom prst="line">
                <a:avLst/>
              </a:prstGeom>
              <a:noFill/>
              <a:ln w="12700">
                <a:solidFill>
                  <a:srgbClr val="000000"/>
                </a:solidFill>
                <a:round/>
                <a:headEnd type="none" w="sm" len="sm"/>
                <a:tailEnd type="none" w="sm" len="sm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vert="horz" wrap="none" lIns="19220" tIns="9610" rIns="19220" bIns="9610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4248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631" name="Freeform 2555"/>
              <p:cNvSpPr/>
              <p:nvPr>
                <p:custDataLst>
                  <p:tags r:id="rId102"/>
                </p:custDataLst>
              </p:nvPr>
            </p:nvSpPr>
            <p:spPr bwMode="gray">
              <a:xfrm>
                <a:off x="3016" y="1403"/>
                <a:ext cx="11" cy="10"/>
              </a:xfrm>
              <a:custGeom>
                <a:gdLst>
                  <a:gd name="T0" fmla="*/ 4 w 17"/>
                  <a:gd name="T1" fmla="*/ 16 h 17"/>
                  <a:gd name="T2" fmla="*/ 0 w 17"/>
                  <a:gd name="T3" fmla="*/ 12 h 17"/>
                  <a:gd name="T4" fmla="*/ 0 w 17"/>
                  <a:gd name="T5" fmla="*/ 8 h 17"/>
                  <a:gd name="T6" fmla="*/ 0 w 17"/>
                  <a:gd name="T7" fmla="*/ 4 h 17"/>
                  <a:gd name="T8" fmla="*/ 4 w 17"/>
                  <a:gd name="T9" fmla="*/ 0 h 17"/>
                  <a:gd name="T10" fmla="*/ 8 w 17"/>
                  <a:gd name="T11" fmla="*/ 0 h 17"/>
                  <a:gd name="T12" fmla="*/ 12 w 17"/>
                  <a:gd name="T13" fmla="*/ 0 h 17"/>
                  <a:gd name="T14" fmla="*/ 16 w 17"/>
                  <a:gd name="T15" fmla="*/ 4 h 17"/>
                  <a:gd name="T16" fmla="*/ 12 w 17"/>
                  <a:gd name="T17" fmla="*/ 8 h 17"/>
                  <a:gd name="T18" fmla="*/ 8 w 17"/>
                  <a:gd name="T19" fmla="*/ 12 h 17"/>
                  <a:gd name="T20" fmla="*/ 4 w 17"/>
                  <a:gd name="T21" fmla="*/ 16 h 17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7"/>
                  <a:gd name="T34" fmla="*/ 0 h 17"/>
                  <a:gd name="T35" fmla="*/ 17 w 17"/>
                  <a:gd name="T36" fmla="*/ 17 h 17"/>
                </a:gdLst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7" h="17">
                    <a:moveTo>
                      <a:pt x="4" y="16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2" y="8"/>
                    </a:lnTo>
                    <a:lnTo>
                      <a:pt x="8" y="12"/>
                    </a:lnTo>
                    <a:lnTo>
                      <a:pt x="4" y="16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2" name="Freeform 2556"/>
              <p:cNvSpPr/>
              <p:nvPr>
                <p:custDataLst>
                  <p:tags r:id="rId103"/>
                </p:custDataLst>
              </p:nvPr>
            </p:nvSpPr>
            <p:spPr bwMode="gray">
              <a:xfrm>
                <a:off x="3017" y="1403"/>
                <a:ext cx="10" cy="10"/>
              </a:xfrm>
              <a:custGeom>
                <a:gdLst>
                  <a:gd name="T0" fmla="*/ 10 w 17"/>
                  <a:gd name="T1" fmla="*/ 8 h 17"/>
                  <a:gd name="T2" fmla="*/ 16 w 17"/>
                  <a:gd name="T3" fmla="*/ 4 h 17"/>
                  <a:gd name="T4" fmla="*/ 10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2 h 17"/>
                  <a:gd name="T16" fmla="*/ 10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0" y="8"/>
                    </a:moveTo>
                    <a:lnTo>
                      <a:pt x="16" y="4"/>
                    </a:lnTo>
                    <a:lnTo>
                      <a:pt x="10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2"/>
                    </a:lnTo>
                    <a:lnTo>
                      <a:pt x="10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3" name="Freeform 2557"/>
              <p:cNvSpPr/>
              <p:nvPr>
                <p:custDataLst>
                  <p:tags r:id="rId104"/>
                </p:custDataLst>
              </p:nvPr>
            </p:nvSpPr>
            <p:spPr bwMode="gray">
              <a:xfrm>
                <a:off x="3008" y="1403"/>
                <a:ext cx="10" cy="9"/>
              </a:xfrm>
              <a:custGeom>
                <a:gdLst>
                  <a:gd name="T0" fmla="*/ 5 w 17"/>
                  <a:gd name="T1" fmla="*/ 14 h 17"/>
                  <a:gd name="T2" fmla="*/ 1 w 17"/>
                  <a:gd name="T3" fmla="*/ 12 h 17"/>
                  <a:gd name="T4" fmla="*/ 1 w 17"/>
                  <a:gd name="T5" fmla="*/ 11 h 17"/>
                  <a:gd name="T6" fmla="*/ 0 w 17"/>
                  <a:gd name="T7" fmla="*/ 9 h 17"/>
                  <a:gd name="T8" fmla="*/ 1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6 h 17"/>
                  <a:gd name="T24" fmla="*/ 14 w 17"/>
                  <a:gd name="T25" fmla="*/ 8 h 17"/>
                  <a:gd name="T26" fmla="*/ 14 w 17"/>
                  <a:gd name="T27" fmla="*/ 11 h 17"/>
                  <a:gd name="T28" fmla="*/ 12 w 17"/>
                  <a:gd name="T29" fmla="*/ 12 h 17"/>
                  <a:gd name="T30" fmla="*/ 8 w 17"/>
                  <a:gd name="T31" fmla="*/ 14 h 17"/>
                  <a:gd name="T32" fmla="*/ 7 w 17"/>
                  <a:gd name="T33" fmla="*/ 16 h 17"/>
                  <a:gd name="T34" fmla="*/ 5 w 17"/>
                  <a:gd name="T35" fmla="*/ 14 h 17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17"/>
                  <a:gd name="T55" fmla="*/ 0 h 17"/>
                  <a:gd name="T56" fmla="*/ 17 w 17"/>
                  <a:gd name="T57" fmla="*/ 17 h 17"/>
                </a:gdLst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17" h="17">
                    <a:moveTo>
                      <a:pt x="5" y="14"/>
                    </a:moveTo>
                    <a:lnTo>
                      <a:pt x="1" y="12"/>
                    </a:lnTo>
                    <a:lnTo>
                      <a:pt x="1" y="11"/>
                    </a:lnTo>
                    <a:lnTo>
                      <a:pt x="0" y="9"/>
                    </a:lnTo>
                    <a:lnTo>
                      <a:pt x="1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4" name="Freeform 2558"/>
              <p:cNvSpPr/>
              <p:nvPr>
                <p:custDataLst>
                  <p:tags r:id="rId105"/>
                </p:custDataLst>
              </p:nvPr>
            </p:nvSpPr>
            <p:spPr bwMode="gray">
              <a:xfrm>
                <a:off x="3009" y="1403"/>
                <a:ext cx="10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7 h 17"/>
                  <a:gd name="T4" fmla="*/ 16 w 17"/>
                  <a:gd name="T5" fmla="*/ 5 h 17"/>
                  <a:gd name="T6" fmla="*/ 13 w 17"/>
                  <a:gd name="T7" fmla="*/ 1 h 17"/>
                  <a:gd name="T8" fmla="*/ 11 w 17"/>
                  <a:gd name="T9" fmla="*/ 0 h 17"/>
                  <a:gd name="T10" fmla="*/ 9 w 17"/>
                  <a:gd name="T11" fmla="*/ 1 h 17"/>
                  <a:gd name="T12" fmla="*/ 4 w 17"/>
                  <a:gd name="T13" fmla="*/ 3 h 17"/>
                  <a:gd name="T14" fmla="*/ 2 w 17"/>
                  <a:gd name="T15" fmla="*/ 5 h 17"/>
                  <a:gd name="T16" fmla="*/ 2 w 17"/>
                  <a:gd name="T17" fmla="*/ 8 h 17"/>
                  <a:gd name="T18" fmla="*/ 0 w 17"/>
                  <a:gd name="T19" fmla="*/ 10 h 17"/>
                  <a:gd name="T20" fmla="*/ 2 w 17"/>
                  <a:gd name="T21" fmla="*/ 14 h 17"/>
                  <a:gd name="T22" fmla="*/ 4 w 17"/>
                  <a:gd name="T23" fmla="*/ 16 h 17"/>
                  <a:gd name="T24" fmla="*/ 6 w 17"/>
                  <a:gd name="T25" fmla="*/ 14 h 17"/>
                  <a:gd name="T26" fmla="*/ 11 w 17"/>
                  <a:gd name="T27" fmla="*/ 12 h 17"/>
                  <a:gd name="T28" fmla="*/ 13 w 17"/>
                  <a:gd name="T29" fmla="*/ 10 h 17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7"/>
                  <a:gd name="T46" fmla="*/ 0 h 17"/>
                  <a:gd name="T47" fmla="*/ 17 w 17"/>
                  <a:gd name="T48" fmla="*/ 17 h 17"/>
                </a:gdLst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7" h="17">
                    <a:moveTo>
                      <a:pt x="13" y="10"/>
                    </a:moveTo>
                    <a:lnTo>
                      <a:pt x="13" y="7"/>
                    </a:lnTo>
                    <a:lnTo>
                      <a:pt x="16" y="5"/>
                    </a:lnTo>
                    <a:lnTo>
                      <a:pt x="13" y="1"/>
                    </a:lnTo>
                    <a:lnTo>
                      <a:pt x="11" y="0"/>
                    </a:lnTo>
                    <a:lnTo>
                      <a:pt x="9" y="1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2" y="8"/>
                    </a:lnTo>
                    <a:lnTo>
                      <a:pt x="0" y="10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5" name="Freeform 2559"/>
              <p:cNvSpPr/>
              <p:nvPr>
                <p:custDataLst>
                  <p:tags r:id="rId106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10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10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6" name="Freeform 2560"/>
              <p:cNvSpPr/>
              <p:nvPr>
                <p:custDataLst>
                  <p:tags r:id="rId107"/>
                </p:custDataLst>
              </p:nvPr>
            </p:nvSpPr>
            <p:spPr bwMode="gray">
              <a:xfrm>
                <a:off x="3004" y="1405"/>
                <a:ext cx="9" cy="9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7" name="Freeform 2561"/>
              <p:cNvSpPr/>
              <p:nvPr>
                <p:custDataLst>
                  <p:tags r:id="rId108"/>
                </p:custDataLst>
              </p:nvPr>
            </p:nvSpPr>
            <p:spPr bwMode="gray">
              <a:xfrm>
                <a:off x="3006" y="1405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8" name="Freeform 2562"/>
              <p:cNvSpPr/>
              <p:nvPr>
                <p:custDataLst>
                  <p:tags r:id="rId109"/>
                </p:custDataLst>
              </p:nvPr>
            </p:nvSpPr>
            <p:spPr bwMode="gray">
              <a:xfrm>
                <a:off x="3006" y="1408"/>
                <a:ext cx="10" cy="9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39" name="Freeform 2563"/>
              <p:cNvSpPr/>
              <p:nvPr>
                <p:custDataLst>
                  <p:tags r:id="rId110"/>
                </p:custDataLst>
              </p:nvPr>
            </p:nvSpPr>
            <p:spPr bwMode="gray">
              <a:xfrm>
                <a:off x="3011" y="1404"/>
                <a:ext cx="8" cy="10"/>
              </a:xfrm>
              <a:custGeom>
                <a:gdLst>
                  <a:gd name="T0" fmla="*/ 6 w 17"/>
                  <a:gd name="T1" fmla="*/ 14 h 17"/>
                  <a:gd name="T2" fmla="*/ 2 w 17"/>
                  <a:gd name="T3" fmla="*/ 12 h 17"/>
                  <a:gd name="T4" fmla="*/ 0 w 17"/>
                  <a:gd name="T5" fmla="*/ 11 h 17"/>
                  <a:gd name="T6" fmla="*/ 0 w 17"/>
                  <a:gd name="T7" fmla="*/ 9 h 17"/>
                  <a:gd name="T8" fmla="*/ 0 w 17"/>
                  <a:gd name="T9" fmla="*/ 8 h 17"/>
                  <a:gd name="T10" fmla="*/ 2 w 17"/>
                  <a:gd name="T11" fmla="*/ 4 h 17"/>
                  <a:gd name="T12" fmla="*/ 4 w 17"/>
                  <a:gd name="T13" fmla="*/ 3 h 17"/>
                  <a:gd name="T14" fmla="*/ 6 w 17"/>
                  <a:gd name="T15" fmla="*/ 1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3 h 17"/>
                  <a:gd name="T22" fmla="*/ 16 w 17"/>
                  <a:gd name="T23" fmla="*/ 3 h 17"/>
                  <a:gd name="T24" fmla="*/ 16 w 17"/>
                  <a:gd name="T25" fmla="*/ 6 h 17"/>
                  <a:gd name="T26" fmla="*/ 16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4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4"/>
                    </a:moveTo>
                    <a:lnTo>
                      <a:pt x="2" y="12"/>
                    </a:lnTo>
                    <a:lnTo>
                      <a:pt x="0" y="11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4" y="3"/>
                    </a:lnTo>
                    <a:lnTo>
                      <a:pt x="6" y="1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4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0" name="Freeform 2564"/>
              <p:cNvSpPr/>
              <p:nvPr>
                <p:custDataLst>
                  <p:tags r:id="rId111"/>
                </p:custDataLst>
              </p:nvPr>
            </p:nvSpPr>
            <p:spPr bwMode="gray">
              <a:xfrm>
                <a:off x="3012" y="1404"/>
                <a:ext cx="9" cy="10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7 h 17"/>
                  <a:gd name="T4" fmla="*/ 16 w 17"/>
                  <a:gd name="T5" fmla="*/ 5 h 17"/>
                  <a:gd name="T6" fmla="*/ 16 w 17"/>
                  <a:gd name="T7" fmla="*/ 1 h 17"/>
                  <a:gd name="T8" fmla="*/ 13 w 17"/>
                  <a:gd name="T9" fmla="*/ 1 h 17"/>
                  <a:gd name="T10" fmla="*/ 10 w 17"/>
                  <a:gd name="T11" fmla="*/ 0 h 17"/>
                  <a:gd name="T12" fmla="*/ 8 w 17"/>
                  <a:gd name="T13" fmla="*/ 1 h 17"/>
                  <a:gd name="T14" fmla="*/ 5 w 17"/>
                  <a:gd name="T15" fmla="*/ 3 h 17"/>
                  <a:gd name="T16" fmla="*/ 2 w 17"/>
                  <a:gd name="T17" fmla="*/ 5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4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7"/>
                    </a:lnTo>
                    <a:lnTo>
                      <a:pt x="16" y="5"/>
                    </a:lnTo>
                    <a:lnTo>
                      <a:pt x="16" y="1"/>
                    </a:lnTo>
                    <a:lnTo>
                      <a:pt x="13" y="1"/>
                    </a:lnTo>
                    <a:lnTo>
                      <a:pt x="10" y="0"/>
                    </a:lnTo>
                    <a:lnTo>
                      <a:pt x="8" y="1"/>
                    </a:lnTo>
                    <a:lnTo>
                      <a:pt x="5" y="3"/>
                    </a:lnTo>
                    <a:lnTo>
                      <a:pt x="2" y="5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4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1" name="Freeform 2565"/>
              <p:cNvSpPr/>
              <p:nvPr>
                <p:custDataLst>
                  <p:tags r:id="rId112"/>
                </p:custDataLst>
              </p:nvPr>
            </p:nvSpPr>
            <p:spPr bwMode="gray">
              <a:xfrm>
                <a:off x="3012" y="1405"/>
                <a:ext cx="10" cy="10"/>
              </a:xfrm>
              <a:custGeom>
                <a:gdLst>
                  <a:gd name="T0" fmla="*/ 12 w 17"/>
                  <a:gd name="T1" fmla="*/ 8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2 h 17"/>
                  <a:gd name="T16" fmla="*/ 12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8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2"/>
                    </a:lnTo>
                    <a:lnTo>
                      <a:pt x="12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2" name="Freeform 2566"/>
              <p:cNvSpPr/>
              <p:nvPr>
                <p:custDataLst>
                  <p:tags r:id="rId113"/>
                </p:custDataLst>
              </p:nvPr>
            </p:nvSpPr>
            <p:spPr bwMode="gray">
              <a:xfrm>
                <a:off x="3006" y="1406"/>
                <a:ext cx="10" cy="11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3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3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3" name="Freeform 2567"/>
              <p:cNvSpPr/>
              <p:nvPr>
                <p:custDataLst>
                  <p:tags r:id="rId114"/>
                </p:custDataLst>
              </p:nvPr>
            </p:nvSpPr>
            <p:spPr bwMode="gray">
              <a:xfrm>
                <a:off x="3007" y="1408"/>
                <a:ext cx="10" cy="9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4" name="Freeform 2568"/>
              <p:cNvSpPr/>
              <p:nvPr>
                <p:custDataLst>
                  <p:tags r:id="rId115"/>
                </p:custDataLst>
              </p:nvPr>
            </p:nvSpPr>
            <p:spPr bwMode="gray">
              <a:xfrm>
                <a:off x="3008" y="1408"/>
                <a:ext cx="10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5" name="Freeform 2569"/>
              <p:cNvSpPr/>
              <p:nvPr>
                <p:custDataLst>
                  <p:tags r:id="rId116"/>
                </p:custDataLst>
              </p:nvPr>
            </p:nvSpPr>
            <p:spPr bwMode="gray">
              <a:xfrm>
                <a:off x="2992" y="1415"/>
                <a:ext cx="8" cy="12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6" name="Freeform 2570"/>
              <p:cNvSpPr/>
              <p:nvPr>
                <p:custDataLst>
                  <p:tags r:id="rId117"/>
                </p:custDataLst>
              </p:nvPr>
            </p:nvSpPr>
            <p:spPr bwMode="gray">
              <a:xfrm>
                <a:off x="2993" y="1417"/>
                <a:ext cx="8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0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7" name="Freeform 2571"/>
              <p:cNvSpPr/>
              <p:nvPr>
                <p:custDataLst>
                  <p:tags r:id="rId118"/>
                </p:custDataLst>
              </p:nvPr>
            </p:nvSpPr>
            <p:spPr bwMode="gray">
              <a:xfrm>
                <a:off x="2993" y="1419"/>
                <a:ext cx="9" cy="10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8" name="Freeform 2572"/>
              <p:cNvSpPr/>
              <p:nvPr>
                <p:custDataLst>
                  <p:tags r:id="rId119"/>
                </p:custDataLst>
              </p:nvPr>
            </p:nvSpPr>
            <p:spPr bwMode="gray">
              <a:xfrm>
                <a:off x="3000" y="1384"/>
                <a:ext cx="11" cy="22"/>
              </a:xfrm>
              <a:custGeom>
                <a:gdLst>
                  <a:gd name="T0" fmla="*/ 19 w 20"/>
                  <a:gd name="T1" fmla="*/ 11 h 35"/>
                  <a:gd name="T2" fmla="*/ 0 w 20"/>
                  <a:gd name="T3" fmla="*/ 0 h 35"/>
                  <a:gd name="T4" fmla="*/ 0 w 20"/>
                  <a:gd name="T5" fmla="*/ 22 h 35"/>
                  <a:gd name="T6" fmla="*/ 19 w 20"/>
                  <a:gd name="T7" fmla="*/ 34 h 35"/>
                  <a:gd name="T8" fmla="*/ 19 w 20"/>
                  <a:gd name="T9" fmla="*/ 11 h 3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35"/>
                  <a:gd name="T17" fmla="*/ 20 w 20"/>
                  <a:gd name="T18" fmla="*/ 35 h 3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35">
                    <a:moveTo>
                      <a:pt x="19" y="11"/>
                    </a:moveTo>
                    <a:lnTo>
                      <a:pt x="0" y="0"/>
                    </a:lnTo>
                    <a:lnTo>
                      <a:pt x="0" y="22"/>
                    </a:lnTo>
                    <a:lnTo>
                      <a:pt x="19" y="34"/>
                    </a:lnTo>
                    <a:lnTo>
                      <a:pt x="19" y="11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49" name="Freeform 2573"/>
              <p:cNvSpPr/>
              <p:nvPr>
                <p:custDataLst>
                  <p:tags r:id="rId120"/>
                </p:custDataLst>
              </p:nvPr>
            </p:nvSpPr>
            <p:spPr bwMode="gray">
              <a:xfrm>
                <a:off x="3041" y="1382"/>
                <a:ext cx="10" cy="10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8 h 17"/>
                  <a:gd name="T8" fmla="*/ 0 w 17"/>
                  <a:gd name="T9" fmla="*/ 7 h 17"/>
                  <a:gd name="T10" fmla="*/ 2 w 17"/>
                  <a:gd name="T11" fmla="*/ 3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7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4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2" y="3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7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0" name="Freeform 2574"/>
              <p:cNvSpPr/>
              <p:nvPr>
                <p:custDataLst>
                  <p:tags r:id="rId121"/>
                </p:custDataLst>
              </p:nvPr>
            </p:nvSpPr>
            <p:spPr bwMode="gray">
              <a:xfrm>
                <a:off x="3043" y="1383"/>
                <a:ext cx="9" cy="9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6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4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6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4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1" name="Freeform 2575"/>
              <p:cNvSpPr/>
              <p:nvPr>
                <p:custDataLst>
                  <p:tags r:id="rId122"/>
                </p:custDataLst>
              </p:nvPr>
            </p:nvSpPr>
            <p:spPr bwMode="gray">
              <a:xfrm>
                <a:off x="3043" y="1384"/>
                <a:ext cx="10" cy="10"/>
              </a:xfrm>
              <a:custGeom>
                <a:gdLst>
                  <a:gd name="T0" fmla="*/ 12 w 17"/>
                  <a:gd name="T1" fmla="*/ 12 h 17"/>
                  <a:gd name="T2" fmla="*/ 16 w 17"/>
                  <a:gd name="T3" fmla="*/ 4 h 17"/>
                  <a:gd name="T4" fmla="*/ 12 w 17"/>
                  <a:gd name="T5" fmla="*/ 0 h 17"/>
                  <a:gd name="T6" fmla="*/ 8 w 17"/>
                  <a:gd name="T7" fmla="*/ 0 h 17"/>
                  <a:gd name="T8" fmla="*/ 4 w 17"/>
                  <a:gd name="T9" fmla="*/ 4 h 17"/>
                  <a:gd name="T10" fmla="*/ 0 w 17"/>
                  <a:gd name="T11" fmla="*/ 12 h 17"/>
                  <a:gd name="T12" fmla="*/ 4 w 17"/>
                  <a:gd name="T13" fmla="*/ 16 h 17"/>
                  <a:gd name="T14" fmla="*/ 8 w 17"/>
                  <a:gd name="T15" fmla="*/ 16 h 17"/>
                  <a:gd name="T16" fmla="*/ 12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2" y="12"/>
                    </a:moveTo>
                    <a:lnTo>
                      <a:pt x="16" y="4"/>
                    </a:lnTo>
                    <a:lnTo>
                      <a:pt x="12" y="0"/>
                    </a:lnTo>
                    <a:lnTo>
                      <a:pt x="8" y="0"/>
                    </a:lnTo>
                    <a:lnTo>
                      <a:pt x="4" y="4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8" y="16"/>
                    </a:lnTo>
                    <a:lnTo>
                      <a:pt x="12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2" name="Freeform 2576"/>
              <p:cNvSpPr/>
              <p:nvPr>
                <p:custDataLst>
                  <p:tags r:id="rId123"/>
                </p:custDataLst>
              </p:nvPr>
            </p:nvSpPr>
            <p:spPr bwMode="gray">
              <a:xfrm>
                <a:off x="3037" y="1384"/>
                <a:ext cx="9" cy="10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1 w 17"/>
                  <a:gd name="T11" fmla="*/ 5 h 17"/>
                  <a:gd name="T12" fmla="*/ 3 w 17"/>
                  <a:gd name="T13" fmla="*/ 1 h 17"/>
                  <a:gd name="T14" fmla="*/ 5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4 w 17"/>
                  <a:gd name="T23" fmla="*/ 3 h 17"/>
                  <a:gd name="T24" fmla="*/ 16 w 17"/>
                  <a:gd name="T25" fmla="*/ 5 h 17"/>
                  <a:gd name="T26" fmla="*/ 14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8 w 17"/>
                  <a:gd name="T33" fmla="*/ 16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1" y="5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4" y="3"/>
                    </a:lnTo>
                    <a:lnTo>
                      <a:pt x="16" y="5"/>
                    </a:lnTo>
                    <a:lnTo>
                      <a:pt x="14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6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3" name="Freeform 2577"/>
              <p:cNvSpPr/>
              <p:nvPr>
                <p:custDataLst>
                  <p:tags r:id="rId124"/>
                </p:custDataLst>
              </p:nvPr>
            </p:nvSpPr>
            <p:spPr bwMode="gray">
              <a:xfrm>
                <a:off x="3038" y="1384"/>
                <a:ext cx="9" cy="11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8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6 h 17"/>
                  <a:gd name="T30" fmla="*/ 11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8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6"/>
                    </a:lnTo>
                    <a:lnTo>
                      <a:pt x="11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4" name="Freeform 2578"/>
              <p:cNvSpPr/>
              <p:nvPr>
                <p:custDataLst>
                  <p:tags r:id="rId125"/>
                </p:custDataLst>
              </p:nvPr>
            </p:nvSpPr>
            <p:spPr bwMode="gray">
              <a:xfrm>
                <a:off x="3039" y="1386"/>
                <a:ext cx="9" cy="11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8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5" name="Freeform 2579"/>
              <p:cNvSpPr/>
              <p:nvPr>
                <p:custDataLst>
                  <p:tags r:id="rId126"/>
                </p:custDataLst>
              </p:nvPr>
            </p:nvSpPr>
            <p:spPr bwMode="gray">
              <a:xfrm>
                <a:off x="3043" y="1383"/>
                <a:ext cx="10" cy="9"/>
              </a:xfrm>
              <a:custGeom>
                <a:gdLst>
                  <a:gd name="T0" fmla="*/ 5 w 17"/>
                  <a:gd name="T1" fmla="*/ 16 h 17"/>
                  <a:gd name="T2" fmla="*/ 1 w 17"/>
                  <a:gd name="T3" fmla="*/ 12 h 17"/>
                  <a:gd name="T4" fmla="*/ 0 w 17"/>
                  <a:gd name="T5" fmla="*/ 12 h 17"/>
                  <a:gd name="T6" fmla="*/ 0 w 17"/>
                  <a:gd name="T7" fmla="*/ 9 h 17"/>
                  <a:gd name="T8" fmla="*/ 0 w 17"/>
                  <a:gd name="T9" fmla="*/ 8 h 17"/>
                  <a:gd name="T10" fmla="*/ 1 w 17"/>
                  <a:gd name="T11" fmla="*/ 4 h 17"/>
                  <a:gd name="T12" fmla="*/ 3 w 17"/>
                  <a:gd name="T13" fmla="*/ 3 h 17"/>
                  <a:gd name="T14" fmla="*/ 5 w 17"/>
                  <a:gd name="T15" fmla="*/ 1 h 17"/>
                  <a:gd name="T16" fmla="*/ 8 w 17"/>
                  <a:gd name="T17" fmla="*/ 0 h 17"/>
                  <a:gd name="T18" fmla="*/ 10 w 17"/>
                  <a:gd name="T19" fmla="*/ 1 h 17"/>
                  <a:gd name="T20" fmla="*/ 14 w 17"/>
                  <a:gd name="T21" fmla="*/ 3 h 17"/>
                  <a:gd name="T22" fmla="*/ 14 w 17"/>
                  <a:gd name="T23" fmla="*/ 4 h 17"/>
                  <a:gd name="T24" fmla="*/ 16 w 17"/>
                  <a:gd name="T25" fmla="*/ 6 h 17"/>
                  <a:gd name="T26" fmla="*/ 14 w 17"/>
                  <a:gd name="T27" fmla="*/ 8 h 17"/>
                  <a:gd name="T28" fmla="*/ 14 w 17"/>
                  <a:gd name="T29" fmla="*/ 11 h 17"/>
                  <a:gd name="T30" fmla="*/ 12 w 17"/>
                  <a:gd name="T31" fmla="*/ 12 h 17"/>
                  <a:gd name="T32" fmla="*/ 8 w 17"/>
                  <a:gd name="T33" fmla="*/ 14 h 17"/>
                  <a:gd name="T34" fmla="*/ 7 w 17"/>
                  <a:gd name="T35" fmla="*/ 16 h 17"/>
                  <a:gd name="T36" fmla="*/ 5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5" y="16"/>
                    </a:moveTo>
                    <a:lnTo>
                      <a:pt x="1" y="12"/>
                    </a:lnTo>
                    <a:lnTo>
                      <a:pt x="0" y="12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4"/>
                    </a:lnTo>
                    <a:lnTo>
                      <a:pt x="3" y="3"/>
                    </a:lnTo>
                    <a:lnTo>
                      <a:pt x="5" y="1"/>
                    </a:lnTo>
                    <a:lnTo>
                      <a:pt x="8" y="0"/>
                    </a:lnTo>
                    <a:lnTo>
                      <a:pt x="10" y="1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14" y="11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7" y="16"/>
                    </a:lnTo>
                    <a:lnTo>
                      <a:pt x="5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6" name="Freeform 2580"/>
              <p:cNvSpPr/>
              <p:nvPr>
                <p:custDataLst>
                  <p:tags r:id="rId127"/>
                </p:custDataLst>
              </p:nvPr>
            </p:nvSpPr>
            <p:spPr bwMode="gray">
              <a:xfrm>
                <a:off x="3044" y="1384"/>
                <a:ext cx="9" cy="10"/>
              </a:xfrm>
              <a:custGeom>
                <a:gdLst>
                  <a:gd name="T0" fmla="*/ 13 w 17"/>
                  <a:gd name="T1" fmla="*/ 10 h 17"/>
                  <a:gd name="T2" fmla="*/ 13 w 17"/>
                  <a:gd name="T3" fmla="*/ 6 h 17"/>
                  <a:gd name="T4" fmla="*/ 16 w 17"/>
                  <a:gd name="T5" fmla="*/ 4 h 17"/>
                  <a:gd name="T6" fmla="*/ 13 w 17"/>
                  <a:gd name="T7" fmla="*/ 2 h 17"/>
                  <a:gd name="T8" fmla="*/ 13 w 17"/>
                  <a:gd name="T9" fmla="*/ 0 h 17"/>
                  <a:gd name="T10" fmla="*/ 11 w 17"/>
                  <a:gd name="T11" fmla="*/ 0 h 17"/>
                  <a:gd name="T12" fmla="*/ 6 w 17"/>
                  <a:gd name="T13" fmla="*/ 0 h 17"/>
                  <a:gd name="T14" fmla="*/ 4 w 17"/>
                  <a:gd name="T15" fmla="*/ 2 h 17"/>
                  <a:gd name="T16" fmla="*/ 2 w 17"/>
                  <a:gd name="T17" fmla="*/ 4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4 w 17"/>
                  <a:gd name="T27" fmla="*/ 16 h 17"/>
                  <a:gd name="T28" fmla="*/ 6 w 17"/>
                  <a:gd name="T29" fmla="*/ 14 h 17"/>
                  <a:gd name="T30" fmla="*/ 11 w 17"/>
                  <a:gd name="T31" fmla="*/ 12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3" y="6"/>
                    </a:lnTo>
                    <a:lnTo>
                      <a:pt x="16" y="4"/>
                    </a:lnTo>
                    <a:lnTo>
                      <a:pt x="13" y="2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4" y="2"/>
                    </a:lnTo>
                    <a:lnTo>
                      <a:pt x="2" y="4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4" y="16"/>
                    </a:lnTo>
                    <a:lnTo>
                      <a:pt x="6" y="14"/>
                    </a:lnTo>
                    <a:lnTo>
                      <a:pt x="11" y="12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7" name="Freeform 2581"/>
              <p:cNvSpPr/>
              <p:nvPr>
                <p:custDataLst>
                  <p:tags r:id="rId128"/>
                </p:custDataLst>
              </p:nvPr>
            </p:nvSpPr>
            <p:spPr bwMode="gray">
              <a:xfrm>
                <a:off x="3045" y="1384"/>
                <a:ext cx="9" cy="11"/>
              </a:xfrm>
              <a:custGeom>
                <a:gdLst>
                  <a:gd name="T0" fmla="*/ 16 w 17"/>
                  <a:gd name="T1" fmla="*/ 8 h 17"/>
                  <a:gd name="T2" fmla="*/ 16 w 17"/>
                  <a:gd name="T3" fmla="*/ 4 h 17"/>
                  <a:gd name="T4" fmla="*/ 16 w 17"/>
                  <a:gd name="T5" fmla="*/ 0 h 17"/>
                  <a:gd name="T6" fmla="*/ 5 w 17"/>
                  <a:gd name="T7" fmla="*/ 0 h 17"/>
                  <a:gd name="T8" fmla="*/ 0 w 17"/>
                  <a:gd name="T9" fmla="*/ 4 h 17"/>
                  <a:gd name="T10" fmla="*/ 0 w 17"/>
                  <a:gd name="T11" fmla="*/ 12 h 17"/>
                  <a:gd name="T12" fmla="*/ 0 w 17"/>
                  <a:gd name="T13" fmla="*/ 16 h 17"/>
                  <a:gd name="T14" fmla="*/ 5 w 17"/>
                  <a:gd name="T15" fmla="*/ 16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5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8" name="Freeform 2582"/>
              <p:cNvSpPr/>
              <p:nvPr>
                <p:custDataLst>
                  <p:tags r:id="rId129"/>
                </p:custDataLst>
              </p:nvPr>
            </p:nvSpPr>
            <p:spPr bwMode="gray">
              <a:xfrm>
                <a:off x="3039" y="1385"/>
                <a:ext cx="9" cy="12"/>
              </a:xfrm>
              <a:custGeom>
                <a:gdLst>
                  <a:gd name="T0" fmla="*/ 6 w 17"/>
                  <a:gd name="T1" fmla="*/ 16 h 17"/>
                  <a:gd name="T2" fmla="*/ 2 w 17"/>
                  <a:gd name="T3" fmla="*/ 14 h 17"/>
                  <a:gd name="T4" fmla="*/ 0 w 17"/>
                  <a:gd name="T5" fmla="*/ 12 h 17"/>
                  <a:gd name="T6" fmla="*/ 0 w 17"/>
                  <a:gd name="T7" fmla="*/ 10 h 17"/>
                  <a:gd name="T8" fmla="*/ 0 w 17"/>
                  <a:gd name="T9" fmla="*/ 7 h 17"/>
                  <a:gd name="T10" fmla="*/ 2 w 17"/>
                  <a:gd name="T11" fmla="*/ 5 h 17"/>
                  <a:gd name="T12" fmla="*/ 4 w 17"/>
                  <a:gd name="T13" fmla="*/ 1 h 17"/>
                  <a:gd name="T14" fmla="*/ 6 w 17"/>
                  <a:gd name="T15" fmla="*/ 0 h 17"/>
                  <a:gd name="T16" fmla="*/ 8 w 17"/>
                  <a:gd name="T17" fmla="*/ 0 h 17"/>
                  <a:gd name="T18" fmla="*/ 10 w 17"/>
                  <a:gd name="T19" fmla="*/ 0 h 17"/>
                  <a:gd name="T20" fmla="*/ 14 w 17"/>
                  <a:gd name="T21" fmla="*/ 1 h 17"/>
                  <a:gd name="T22" fmla="*/ 16 w 17"/>
                  <a:gd name="T23" fmla="*/ 3 h 17"/>
                  <a:gd name="T24" fmla="*/ 16 w 17"/>
                  <a:gd name="T25" fmla="*/ 5 h 17"/>
                  <a:gd name="T26" fmla="*/ 16 w 17"/>
                  <a:gd name="T27" fmla="*/ 8 h 17"/>
                  <a:gd name="T28" fmla="*/ 14 w 17"/>
                  <a:gd name="T29" fmla="*/ 10 h 17"/>
                  <a:gd name="T30" fmla="*/ 12 w 17"/>
                  <a:gd name="T31" fmla="*/ 14 h 17"/>
                  <a:gd name="T32" fmla="*/ 10 w 17"/>
                  <a:gd name="T33" fmla="*/ 16 h 17"/>
                  <a:gd name="T34" fmla="*/ 8 w 17"/>
                  <a:gd name="T35" fmla="*/ 16 h 17"/>
                  <a:gd name="T36" fmla="*/ 6 w 17"/>
                  <a:gd name="T37" fmla="*/ 16 h 17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17"/>
                  <a:gd name="T58" fmla="*/ 0 h 17"/>
                  <a:gd name="T59" fmla="*/ 17 w 17"/>
                  <a:gd name="T60" fmla="*/ 17 h 17"/>
                </a:gdLst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17" h="17">
                    <a:moveTo>
                      <a:pt x="6" y="16"/>
                    </a:moveTo>
                    <a:lnTo>
                      <a:pt x="2" y="14"/>
                    </a:lnTo>
                    <a:lnTo>
                      <a:pt x="0" y="12"/>
                    </a:lnTo>
                    <a:lnTo>
                      <a:pt x="0" y="10"/>
                    </a:lnTo>
                    <a:lnTo>
                      <a:pt x="0" y="7"/>
                    </a:lnTo>
                    <a:lnTo>
                      <a:pt x="2" y="5"/>
                    </a:lnTo>
                    <a:lnTo>
                      <a:pt x="4" y="1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1"/>
                    </a:lnTo>
                    <a:lnTo>
                      <a:pt x="16" y="3"/>
                    </a:lnTo>
                    <a:lnTo>
                      <a:pt x="16" y="5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6"/>
                    </a:lnTo>
                    <a:lnTo>
                      <a:pt x="6" y="16"/>
                    </a:lnTo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59" name="Freeform 2583"/>
              <p:cNvSpPr/>
              <p:nvPr>
                <p:custDataLst>
                  <p:tags r:id="rId130"/>
                </p:custDataLst>
              </p:nvPr>
            </p:nvSpPr>
            <p:spPr bwMode="gray">
              <a:xfrm>
                <a:off x="3039" y="1386"/>
                <a:ext cx="11" cy="11"/>
              </a:xfrm>
              <a:custGeom>
                <a:gdLst>
                  <a:gd name="T0" fmla="*/ 13 w 17"/>
                  <a:gd name="T1" fmla="*/ 10 h 17"/>
                  <a:gd name="T2" fmla="*/ 16 w 17"/>
                  <a:gd name="T3" fmla="*/ 8 h 17"/>
                  <a:gd name="T4" fmla="*/ 16 w 17"/>
                  <a:gd name="T5" fmla="*/ 4 h 17"/>
                  <a:gd name="T6" fmla="*/ 16 w 17"/>
                  <a:gd name="T7" fmla="*/ 2 h 17"/>
                  <a:gd name="T8" fmla="*/ 13 w 17"/>
                  <a:gd name="T9" fmla="*/ 0 h 17"/>
                  <a:gd name="T10" fmla="*/ 10 w 17"/>
                  <a:gd name="T11" fmla="*/ 0 h 17"/>
                  <a:gd name="T12" fmla="*/ 8 w 17"/>
                  <a:gd name="T13" fmla="*/ 0 h 17"/>
                  <a:gd name="T14" fmla="*/ 5 w 17"/>
                  <a:gd name="T15" fmla="*/ 2 h 17"/>
                  <a:gd name="T16" fmla="*/ 2 w 17"/>
                  <a:gd name="T17" fmla="*/ 6 h 17"/>
                  <a:gd name="T18" fmla="*/ 0 w 17"/>
                  <a:gd name="T19" fmla="*/ 8 h 17"/>
                  <a:gd name="T20" fmla="*/ 0 w 17"/>
                  <a:gd name="T21" fmla="*/ 12 h 17"/>
                  <a:gd name="T22" fmla="*/ 0 w 17"/>
                  <a:gd name="T23" fmla="*/ 14 h 17"/>
                  <a:gd name="T24" fmla="*/ 2 w 17"/>
                  <a:gd name="T25" fmla="*/ 16 h 17"/>
                  <a:gd name="T26" fmla="*/ 5 w 17"/>
                  <a:gd name="T27" fmla="*/ 16 h 17"/>
                  <a:gd name="T28" fmla="*/ 8 w 17"/>
                  <a:gd name="T29" fmla="*/ 16 h 17"/>
                  <a:gd name="T30" fmla="*/ 10 w 17"/>
                  <a:gd name="T31" fmla="*/ 14 h 17"/>
                  <a:gd name="T32" fmla="*/ 13 w 17"/>
                  <a:gd name="T33" fmla="*/ 10 h 1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7"/>
                  <a:gd name="T52" fmla="*/ 0 h 17"/>
                  <a:gd name="T53" fmla="*/ 17 w 17"/>
                  <a:gd name="T54" fmla="*/ 17 h 17"/>
                </a:gdLst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7" h="17">
                    <a:moveTo>
                      <a:pt x="13" y="10"/>
                    </a:moveTo>
                    <a:lnTo>
                      <a:pt x="16" y="8"/>
                    </a:lnTo>
                    <a:lnTo>
                      <a:pt x="16" y="4"/>
                    </a:lnTo>
                    <a:lnTo>
                      <a:pt x="16" y="2"/>
                    </a:lnTo>
                    <a:lnTo>
                      <a:pt x="13" y="0"/>
                    </a:lnTo>
                    <a:lnTo>
                      <a:pt x="10" y="0"/>
                    </a:lnTo>
                    <a:lnTo>
                      <a:pt x="8" y="0"/>
                    </a:lnTo>
                    <a:lnTo>
                      <a:pt x="5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0" y="14"/>
                    </a:lnTo>
                    <a:lnTo>
                      <a:pt x="2" y="16"/>
                    </a:lnTo>
                    <a:lnTo>
                      <a:pt x="5" y="16"/>
                    </a:lnTo>
                    <a:lnTo>
                      <a:pt x="8" y="16"/>
                    </a:lnTo>
                    <a:lnTo>
                      <a:pt x="10" y="14"/>
                    </a:lnTo>
                    <a:lnTo>
                      <a:pt x="13" y="10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0" name="Freeform 2584"/>
              <p:cNvSpPr/>
              <p:nvPr>
                <p:custDataLst>
                  <p:tags r:id="rId131"/>
                </p:custDataLst>
              </p:nvPr>
            </p:nvSpPr>
            <p:spPr bwMode="gray">
              <a:xfrm>
                <a:off x="3041" y="1387"/>
                <a:ext cx="9" cy="12"/>
              </a:xfrm>
              <a:custGeom>
                <a:gdLst>
                  <a:gd name="T0" fmla="*/ 16 w 17"/>
                  <a:gd name="T1" fmla="*/ 12 h 17"/>
                  <a:gd name="T2" fmla="*/ 16 w 17"/>
                  <a:gd name="T3" fmla="*/ 4 h 17"/>
                  <a:gd name="T4" fmla="*/ 16 w 17"/>
                  <a:gd name="T5" fmla="*/ 0 h 17"/>
                  <a:gd name="T6" fmla="*/ 10 w 17"/>
                  <a:gd name="T7" fmla="*/ 0 h 17"/>
                  <a:gd name="T8" fmla="*/ 5 w 17"/>
                  <a:gd name="T9" fmla="*/ 8 h 17"/>
                  <a:gd name="T10" fmla="*/ 0 w 17"/>
                  <a:gd name="T11" fmla="*/ 12 h 17"/>
                  <a:gd name="T12" fmla="*/ 5 w 17"/>
                  <a:gd name="T13" fmla="*/ 16 h 17"/>
                  <a:gd name="T14" fmla="*/ 10 w 17"/>
                  <a:gd name="T15" fmla="*/ 16 h 17"/>
                  <a:gd name="T16" fmla="*/ 16 w 17"/>
                  <a:gd name="T17" fmla="*/ 12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12"/>
                    </a:moveTo>
                    <a:lnTo>
                      <a:pt x="16" y="4"/>
                    </a:lnTo>
                    <a:lnTo>
                      <a:pt x="16" y="0"/>
                    </a:lnTo>
                    <a:lnTo>
                      <a:pt x="10" y="0"/>
                    </a:lnTo>
                    <a:lnTo>
                      <a:pt x="5" y="8"/>
                    </a:lnTo>
                    <a:lnTo>
                      <a:pt x="0" y="12"/>
                    </a:lnTo>
                    <a:lnTo>
                      <a:pt x="5" y="16"/>
                    </a:lnTo>
                    <a:lnTo>
                      <a:pt x="10" y="16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B3B3B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1" name="Freeform 2585"/>
              <p:cNvSpPr/>
              <p:nvPr>
                <p:custDataLst>
                  <p:tags r:id="rId132"/>
                </p:custDataLst>
              </p:nvPr>
            </p:nvSpPr>
            <p:spPr bwMode="gray">
              <a:xfrm>
                <a:off x="3000" y="1359"/>
                <a:ext cx="53" cy="33"/>
              </a:xfrm>
              <a:custGeom>
                <a:gdLst>
                  <a:gd name="T0" fmla="*/ 94 w 95"/>
                  <a:gd name="T1" fmla="*/ 11 h 55"/>
                  <a:gd name="T2" fmla="*/ 75 w 95"/>
                  <a:gd name="T3" fmla="*/ 0 h 55"/>
                  <a:gd name="T4" fmla="*/ 0 w 95"/>
                  <a:gd name="T5" fmla="*/ 43 h 55"/>
                  <a:gd name="T6" fmla="*/ 19 w 95"/>
                  <a:gd name="T7" fmla="*/ 54 h 55"/>
                  <a:gd name="T8" fmla="*/ 94 w 95"/>
                  <a:gd name="T9" fmla="*/ 11 h 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5"/>
                  <a:gd name="T16" fmla="*/ 0 h 55"/>
                  <a:gd name="T17" fmla="*/ 95 w 95"/>
                  <a:gd name="T18" fmla="*/ 55 h 55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5" h="55">
                    <a:moveTo>
                      <a:pt x="94" y="11"/>
                    </a:moveTo>
                    <a:lnTo>
                      <a:pt x="75" y="0"/>
                    </a:lnTo>
                    <a:lnTo>
                      <a:pt x="0" y="43"/>
                    </a:lnTo>
                    <a:lnTo>
                      <a:pt x="19" y="54"/>
                    </a:lnTo>
                    <a:lnTo>
                      <a:pt x="94" y="11"/>
                    </a:lnTo>
                  </a:path>
                </a:pathLst>
              </a:custGeom>
              <a:solidFill>
                <a:srgbClr val="E6E6E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2" name="Freeform 2586"/>
              <p:cNvSpPr/>
              <p:nvPr>
                <p:custDataLst>
                  <p:tags r:id="rId133"/>
                </p:custDataLst>
              </p:nvPr>
            </p:nvSpPr>
            <p:spPr bwMode="gray">
              <a:xfrm>
                <a:off x="3010" y="1365"/>
                <a:ext cx="43" cy="41"/>
              </a:xfrm>
              <a:custGeom>
                <a:gdLst>
                  <a:gd name="T0" fmla="*/ 75 w 76"/>
                  <a:gd name="T1" fmla="*/ 0 h 67"/>
                  <a:gd name="T2" fmla="*/ 0 w 76"/>
                  <a:gd name="T3" fmla="*/ 43 h 67"/>
                  <a:gd name="T4" fmla="*/ 0 w 76"/>
                  <a:gd name="T5" fmla="*/ 66 h 67"/>
                  <a:gd name="T6" fmla="*/ 75 w 76"/>
                  <a:gd name="T7" fmla="*/ 22 h 67"/>
                  <a:gd name="T8" fmla="*/ 75 w 76"/>
                  <a:gd name="T9" fmla="*/ 0 h 6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76"/>
                  <a:gd name="T16" fmla="*/ 0 h 67"/>
                  <a:gd name="T17" fmla="*/ 76 w 76"/>
                  <a:gd name="T18" fmla="*/ 67 h 6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76" h="67">
                    <a:moveTo>
                      <a:pt x="75" y="0"/>
                    </a:moveTo>
                    <a:lnTo>
                      <a:pt x="0" y="43"/>
                    </a:lnTo>
                    <a:lnTo>
                      <a:pt x="0" y="66"/>
                    </a:lnTo>
                    <a:lnTo>
                      <a:pt x="75" y="22"/>
                    </a:lnTo>
                    <a:lnTo>
                      <a:pt x="75" y="0"/>
                    </a:lnTo>
                  </a:path>
                </a:pathLst>
              </a:custGeom>
              <a:solidFill>
                <a:srgbClr val="7F7F7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3" name="Freeform 2587"/>
              <p:cNvSpPr/>
              <p:nvPr>
                <p:custDataLst>
                  <p:tags r:id="rId134"/>
                </p:custDataLst>
              </p:nvPr>
            </p:nvSpPr>
            <p:spPr bwMode="gray">
              <a:xfrm>
                <a:off x="2984" y="1408"/>
                <a:ext cx="9" cy="11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9 h 17"/>
                  <a:gd name="T4" fmla="*/ 2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9"/>
                    </a:lnTo>
                    <a:lnTo>
                      <a:pt x="2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4" name="Freeform 2588"/>
              <p:cNvSpPr/>
              <p:nvPr>
                <p:custDataLst>
                  <p:tags r:id="rId135"/>
                </p:custDataLst>
              </p:nvPr>
            </p:nvSpPr>
            <p:spPr bwMode="gray">
              <a:xfrm>
                <a:off x="2983" y="1410"/>
                <a:ext cx="10" cy="11"/>
              </a:xfrm>
              <a:custGeom>
                <a:gdLst>
                  <a:gd name="T0" fmla="*/ 0 w 17"/>
                  <a:gd name="T1" fmla="*/ 11 h 17"/>
                  <a:gd name="T2" fmla="*/ 10 w 17"/>
                  <a:gd name="T3" fmla="*/ 16 h 17"/>
                  <a:gd name="T4" fmla="*/ 16 w 17"/>
                  <a:gd name="T5" fmla="*/ 4 h 17"/>
                  <a:gd name="T6" fmla="*/ 5 w 17"/>
                  <a:gd name="T7" fmla="*/ 0 h 17"/>
                  <a:gd name="T8" fmla="*/ 0 w 17"/>
                  <a:gd name="T9" fmla="*/ 11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1"/>
                    </a:moveTo>
                    <a:lnTo>
                      <a:pt x="10" y="16"/>
                    </a:lnTo>
                    <a:lnTo>
                      <a:pt x="16" y="4"/>
                    </a:lnTo>
                    <a:lnTo>
                      <a:pt x="5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5" name="Freeform 2589"/>
              <p:cNvSpPr/>
              <p:nvPr>
                <p:custDataLst>
                  <p:tags r:id="rId136"/>
                </p:custDataLst>
              </p:nvPr>
            </p:nvSpPr>
            <p:spPr bwMode="gray">
              <a:xfrm>
                <a:off x="2982" y="1414"/>
                <a:ext cx="9" cy="12"/>
              </a:xfrm>
              <a:custGeom>
                <a:gdLst>
                  <a:gd name="T0" fmla="*/ 0 w 17"/>
                  <a:gd name="T1" fmla="*/ 3 h 17"/>
                  <a:gd name="T2" fmla="*/ 6 w 17"/>
                  <a:gd name="T3" fmla="*/ 11 h 17"/>
                  <a:gd name="T4" fmla="*/ 16 w 17"/>
                  <a:gd name="T5" fmla="*/ 16 h 17"/>
                  <a:gd name="T6" fmla="*/ 16 w 17"/>
                  <a:gd name="T7" fmla="*/ 14 h 17"/>
                  <a:gd name="T8" fmla="*/ 7 w 17"/>
                  <a:gd name="T9" fmla="*/ 8 h 17"/>
                  <a:gd name="T10" fmla="*/ 0 w 17"/>
                  <a:gd name="T11" fmla="*/ 0 h 17"/>
                  <a:gd name="T12" fmla="*/ 0 w 17"/>
                  <a:gd name="T13" fmla="*/ 3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7"/>
                  <a:gd name="T22" fmla="*/ 0 h 17"/>
                  <a:gd name="T23" fmla="*/ 17 w 17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7" h="17">
                    <a:moveTo>
                      <a:pt x="0" y="3"/>
                    </a:moveTo>
                    <a:lnTo>
                      <a:pt x="6" y="11"/>
                    </a:lnTo>
                    <a:lnTo>
                      <a:pt x="16" y="16"/>
                    </a:lnTo>
                    <a:lnTo>
                      <a:pt x="16" y="14"/>
                    </a:lnTo>
                    <a:lnTo>
                      <a:pt x="7" y="8"/>
                    </a:lnTo>
                    <a:lnTo>
                      <a:pt x="0" y="0"/>
                    </a:lnTo>
                    <a:lnTo>
                      <a:pt x="0" y="3"/>
                    </a:lnTo>
                  </a:path>
                </a:pathLst>
              </a:custGeom>
              <a:solidFill>
                <a:srgbClr val="99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6" name="Freeform 2590"/>
              <p:cNvSpPr/>
              <p:nvPr>
                <p:custDataLst>
                  <p:tags r:id="rId137"/>
                </p:custDataLst>
              </p:nvPr>
            </p:nvSpPr>
            <p:spPr bwMode="gray">
              <a:xfrm>
                <a:off x="2999" y="1412"/>
                <a:ext cx="7" cy="10"/>
              </a:xfrm>
              <a:custGeom>
                <a:gdLst>
                  <a:gd name="T0" fmla="*/ 11 w 17"/>
                  <a:gd name="T1" fmla="*/ 0 h 17"/>
                  <a:gd name="T2" fmla="*/ 0 w 17"/>
                  <a:gd name="T3" fmla="*/ 12 h 17"/>
                  <a:gd name="T4" fmla="*/ 3 w 17"/>
                  <a:gd name="T5" fmla="*/ 16 h 17"/>
                  <a:gd name="T6" fmla="*/ 16 w 17"/>
                  <a:gd name="T7" fmla="*/ 4 h 17"/>
                  <a:gd name="T8" fmla="*/ 11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1" y="0"/>
                    </a:moveTo>
                    <a:lnTo>
                      <a:pt x="0" y="12"/>
                    </a:lnTo>
                    <a:lnTo>
                      <a:pt x="3" y="16"/>
                    </a:lnTo>
                    <a:lnTo>
                      <a:pt x="16" y="4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7" name="Freeform 2591"/>
              <p:cNvSpPr/>
              <p:nvPr>
                <p:custDataLst>
                  <p:tags r:id="rId138"/>
                </p:custDataLst>
              </p:nvPr>
            </p:nvSpPr>
            <p:spPr bwMode="gray">
              <a:xfrm>
                <a:off x="3000" y="1413"/>
                <a:ext cx="8" cy="10"/>
              </a:xfrm>
              <a:custGeom>
                <a:gdLst>
                  <a:gd name="T0" fmla="*/ 16 w 17"/>
                  <a:gd name="T1" fmla="*/ 4 h 17"/>
                  <a:gd name="T2" fmla="*/ 0 w 17"/>
                  <a:gd name="T3" fmla="*/ 16 h 17"/>
                  <a:gd name="T4" fmla="*/ 0 w 17"/>
                  <a:gd name="T5" fmla="*/ 12 h 17"/>
                  <a:gd name="T6" fmla="*/ 16 w 17"/>
                  <a:gd name="T7" fmla="*/ 0 h 17"/>
                  <a:gd name="T8" fmla="*/ 16 w 17"/>
                  <a:gd name="T9" fmla="*/ 4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4"/>
                    </a:moveTo>
                    <a:lnTo>
                      <a:pt x="0" y="16"/>
                    </a:lnTo>
                    <a:lnTo>
                      <a:pt x="0" y="12"/>
                    </a:lnTo>
                    <a:lnTo>
                      <a:pt x="16" y="0"/>
                    </a:lnTo>
                    <a:lnTo>
                      <a:pt x="16" y="4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8" name="Freeform 2592"/>
              <p:cNvSpPr/>
              <p:nvPr>
                <p:custDataLst>
                  <p:tags r:id="rId139"/>
                </p:custDataLst>
              </p:nvPr>
            </p:nvSpPr>
            <p:spPr bwMode="gray">
              <a:xfrm>
                <a:off x="2999" y="1414"/>
                <a:ext cx="7" cy="12"/>
              </a:xfrm>
              <a:custGeom>
                <a:gdLst>
                  <a:gd name="T0" fmla="*/ 0 w 17"/>
                  <a:gd name="T1" fmla="*/ 8 h 17"/>
                  <a:gd name="T2" fmla="*/ 16 w 17"/>
                  <a:gd name="T3" fmla="*/ 16 h 17"/>
                  <a:gd name="T4" fmla="*/ 16 w 17"/>
                  <a:gd name="T5" fmla="*/ 8 h 17"/>
                  <a:gd name="T6" fmla="*/ 0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6" y="16"/>
                    </a:lnTo>
                    <a:lnTo>
                      <a:pt x="16" y="8"/>
                    </a:lnTo>
                    <a:lnTo>
                      <a:pt x="0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69" name="Freeform 2593"/>
              <p:cNvSpPr/>
              <p:nvPr>
                <p:custDataLst>
                  <p:tags r:id="rId140"/>
                </p:custDataLst>
              </p:nvPr>
            </p:nvSpPr>
            <p:spPr bwMode="gray">
              <a:xfrm>
                <a:off x="2993" y="1392"/>
                <a:ext cx="14" cy="11"/>
              </a:xfrm>
              <a:custGeom>
                <a:gdLst>
                  <a:gd name="T0" fmla="*/ 9 w 28"/>
                  <a:gd name="T1" fmla="*/ 0 h 17"/>
                  <a:gd name="T2" fmla="*/ 0 w 28"/>
                  <a:gd name="T3" fmla="*/ 6 h 17"/>
                  <a:gd name="T4" fmla="*/ 17 w 28"/>
                  <a:gd name="T5" fmla="*/ 16 h 17"/>
                  <a:gd name="T6" fmla="*/ 27 w 28"/>
                  <a:gd name="T7" fmla="*/ 10 h 17"/>
                  <a:gd name="T8" fmla="*/ 9 w 28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8"/>
                  <a:gd name="T16" fmla="*/ 0 h 17"/>
                  <a:gd name="T17" fmla="*/ 28 w 28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8" h="17">
                    <a:moveTo>
                      <a:pt x="9" y="0"/>
                    </a:moveTo>
                    <a:lnTo>
                      <a:pt x="0" y="6"/>
                    </a:lnTo>
                    <a:lnTo>
                      <a:pt x="17" y="16"/>
                    </a:lnTo>
                    <a:lnTo>
                      <a:pt x="27" y="10"/>
                    </a:lnTo>
                    <a:lnTo>
                      <a:pt x="9" y="0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0" name="Freeform 2594"/>
              <p:cNvSpPr/>
              <p:nvPr>
                <p:custDataLst>
                  <p:tags r:id="rId141"/>
                </p:custDataLst>
              </p:nvPr>
            </p:nvSpPr>
            <p:spPr bwMode="gray">
              <a:xfrm>
                <a:off x="3001" y="1400"/>
                <a:ext cx="10" cy="14"/>
              </a:xfrm>
              <a:custGeom>
                <a:gdLst>
                  <a:gd name="T0" fmla="*/ 16 w 17"/>
                  <a:gd name="T1" fmla="*/ 20 h 27"/>
                  <a:gd name="T2" fmla="*/ 0 w 17"/>
                  <a:gd name="T3" fmla="*/ 26 h 27"/>
                  <a:gd name="T4" fmla="*/ 0 w 17"/>
                  <a:gd name="T5" fmla="*/ 6 h 27"/>
                  <a:gd name="T6" fmla="*/ 16 w 17"/>
                  <a:gd name="T7" fmla="*/ 0 h 27"/>
                  <a:gd name="T8" fmla="*/ 16 w 17"/>
                  <a:gd name="T9" fmla="*/ 20 h 2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27"/>
                  <a:gd name="T17" fmla="*/ 17 w 17"/>
                  <a:gd name="T18" fmla="*/ 27 h 2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27">
                    <a:moveTo>
                      <a:pt x="16" y="20"/>
                    </a:moveTo>
                    <a:lnTo>
                      <a:pt x="0" y="26"/>
                    </a:lnTo>
                    <a:lnTo>
                      <a:pt x="0" y="6"/>
                    </a:lnTo>
                    <a:lnTo>
                      <a:pt x="16" y="0"/>
                    </a:lnTo>
                    <a:lnTo>
                      <a:pt x="16" y="20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1" name="Freeform 2595"/>
              <p:cNvSpPr/>
              <p:nvPr>
                <p:custDataLst>
                  <p:tags r:id="rId142"/>
                </p:custDataLst>
              </p:nvPr>
            </p:nvSpPr>
            <p:spPr bwMode="gray">
              <a:xfrm>
                <a:off x="2993" y="1397"/>
                <a:ext cx="9" cy="17"/>
              </a:xfrm>
              <a:custGeom>
                <a:gdLst>
                  <a:gd name="T0" fmla="*/ 0 w 18"/>
                  <a:gd name="T1" fmla="*/ 20 h 31"/>
                  <a:gd name="T2" fmla="*/ 17 w 18"/>
                  <a:gd name="T3" fmla="*/ 30 h 31"/>
                  <a:gd name="T4" fmla="*/ 17 w 18"/>
                  <a:gd name="T5" fmla="*/ 10 h 31"/>
                  <a:gd name="T6" fmla="*/ 0 w 18"/>
                  <a:gd name="T7" fmla="*/ 0 h 31"/>
                  <a:gd name="T8" fmla="*/ 0 w 18"/>
                  <a:gd name="T9" fmla="*/ 20 h 31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31"/>
                  <a:gd name="T17" fmla="*/ 18 w 18"/>
                  <a:gd name="T18" fmla="*/ 31 h 31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31">
                    <a:moveTo>
                      <a:pt x="0" y="20"/>
                    </a:moveTo>
                    <a:lnTo>
                      <a:pt x="17" y="30"/>
                    </a:lnTo>
                    <a:lnTo>
                      <a:pt x="17" y="10"/>
                    </a:lnTo>
                    <a:lnTo>
                      <a:pt x="0" y="0"/>
                    </a:lnTo>
                    <a:lnTo>
                      <a:pt x="0" y="20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2" name="Freeform 2596"/>
              <p:cNvSpPr/>
              <p:nvPr>
                <p:custDataLst>
                  <p:tags r:id="rId143"/>
                </p:custDataLst>
              </p:nvPr>
            </p:nvSpPr>
            <p:spPr bwMode="gray">
              <a:xfrm>
                <a:off x="2991" y="1401"/>
                <a:ext cx="10" cy="8"/>
              </a:xfrm>
              <a:custGeom>
                <a:gdLst>
                  <a:gd name="T0" fmla="*/ 6 w 21"/>
                  <a:gd name="T1" fmla="*/ 0 h 17"/>
                  <a:gd name="T2" fmla="*/ 0 w 21"/>
                  <a:gd name="T3" fmla="*/ 4 h 17"/>
                  <a:gd name="T4" fmla="*/ 3 w 21"/>
                  <a:gd name="T5" fmla="*/ 13 h 17"/>
                  <a:gd name="T6" fmla="*/ 13 w 21"/>
                  <a:gd name="T7" fmla="*/ 16 h 17"/>
                  <a:gd name="T8" fmla="*/ 20 w 21"/>
                  <a:gd name="T9" fmla="*/ 10 h 17"/>
                  <a:gd name="T10" fmla="*/ 6 w 21"/>
                  <a:gd name="T11" fmla="*/ 0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21"/>
                  <a:gd name="T19" fmla="*/ 0 h 17"/>
                  <a:gd name="T20" fmla="*/ 21 w 21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21" h="17">
                    <a:moveTo>
                      <a:pt x="6" y="0"/>
                    </a:moveTo>
                    <a:lnTo>
                      <a:pt x="0" y="4"/>
                    </a:lnTo>
                    <a:lnTo>
                      <a:pt x="3" y="13"/>
                    </a:lnTo>
                    <a:lnTo>
                      <a:pt x="13" y="16"/>
                    </a:lnTo>
                    <a:lnTo>
                      <a:pt x="20" y="10"/>
                    </a:lnTo>
                    <a:lnTo>
                      <a:pt x="6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3" name="Freeform 2597"/>
              <p:cNvSpPr/>
              <p:nvPr>
                <p:custDataLst>
                  <p:tags r:id="rId144"/>
                </p:custDataLst>
              </p:nvPr>
            </p:nvSpPr>
            <p:spPr bwMode="gray">
              <a:xfrm>
                <a:off x="2997" y="1404"/>
                <a:ext cx="7" cy="14"/>
              </a:xfrm>
              <a:custGeom>
                <a:gdLst>
                  <a:gd name="T0" fmla="*/ 16 w 17"/>
                  <a:gd name="T1" fmla="*/ 16 h 23"/>
                  <a:gd name="T2" fmla="*/ 0 w 17"/>
                  <a:gd name="T3" fmla="*/ 22 h 23"/>
                  <a:gd name="T4" fmla="*/ 0 w 17"/>
                  <a:gd name="T5" fmla="*/ 10 h 23"/>
                  <a:gd name="T6" fmla="*/ 4 w 17"/>
                  <a:gd name="T7" fmla="*/ 4 h 23"/>
                  <a:gd name="T8" fmla="*/ 16 w 17"/>
                  <a:gd name="T9" fmla="*/ 0 h 23"/>
                  <a:gd name="T10" fmla="*/ 16 w 17"/>
                  <a:gd name="T11" fmla="*/ 16 h 23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23"/>
                  <a:gd name="T20" fmla="*/ 17 w 17"/>
                  <a:gd name="T21" fmla="*/ 23 h 23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23">
                    <a:moveTo>
                      <a:pt x="16" y="16"/>
                    </a:moveTo>
                    <a:lnTo>
                      <a:pt x="0" y="22"/>
                    </a:lnTo>
                    <a:lnTo>
                      <a:pt x="0" y="10"/>
                    </a:lnTo>
                    <a:lnTo>
                      <a:pt x="4" y="4"/>
                    </a:lnTo>
                    <a:lnTo>
                      <a:pt x="16" y="0"/>
                    </a:lnTo>
                    <a:lnTo>
                      <a:pt x="16" y="16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4" name="Freeform 2598"/>
              <p:cNvSpPr/>
              <p:nvPr>
                <p:custDataLst>
                  <p:tags r:id="rId145"/>
                </p:custDataLst>
              </p:nvPr>
            </p:nvSpPr>
            <p:spPr bwMode="gray">
              <a:xfrm>
                <a:off x="2990" y="1410"/>
                <a:ext cx="9" cy="11"/>
              </a:xfrm>
              <a:custGeom>
                <a:gdLst>
                  <a:gd name="T0" fmla="*/ 16 w 17"/>
                  <a:gd name="T1" fmla="*/ 12 h 18"/>
                  <a:gd name="T2" fmla="*/ 14 w 17"/>
                  <a:gd name="T3" fmla="*/ 9 h 18"/>
                  <a:gd name="T4" fmla="*/ 6 w 17"/>
                  <a:gd name="T5" fmla="*/ 11 h 18"/>
                  <a:gd name="T6" fmla="*/ 1 w 17"/>
                  <a:gd name="T7" fmla="*/ 17 h 18"/>
                  <a:gd name="T8" fmla="*/ 0 w 17"/>
                  <a:gd name="T9" fmla="*/ 16 h 18"/>
                  <a:gd name="T10" fmla="*/ 2 w 17"/>
                  <a:gd name="T11" fmla="*/ 7 h 18"/>
                  <a:gd name="T12" fmla="*/ 16 w 17"/>
                  <a:gd name="T13" fmla="*/ 0 h 18"/>
                  <a:gd name="T14" fmla="*/ 16 w 17"/>
                  <a:gd name="T15" fmla="*/ 12 h 1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17"/>
                  <a:gd name="T25" fmla="*/ 0 h 18"/>
                  <a:gd name="T26" fmla="*/ 17 w 17"/>
                  <a:gd name="T27" fmla="*/ 18 h 18"/>
                </a:gdLst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17" h="18">
                    <a:moveTo>
                      <a:pt x="16" y="12"/>
                    </a:moveTo>
                    <a:lnTo>
                      <a:pt x="14" y="9"/>
                    </a:lnTo>
                    <a:lnTo>
                      <a:pt x="6" y="11"/>
                    </a:lnTo>
                    <a:lnTo>
                      <a:pt x="1" y="17"/>
                    </a:lnTo>
                    <a:lnTo>
                      <a:pt x="0" y="16"/>
                    </a:lnTo>
                    <a:lnTo>
                      <a:pt x="2" y="7"/>
                    </a:lnTo>
                    <a:lnTo>
                      <a:pt x="16" y="0"/>
                    </a:lnTo>
                    <a:lnTo>
                      <a:pt x="16" y="12"/>
                    </a:lnTo>
                  </a:path>
                </a:pathLst>
              </a:custGeom>
              <a:solidFill>
                <a:srgbClr val="00512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5" name="Freeform 2599"/>
              <p:cNvSpPr/>
              <p:nvPr>
                <p:custDataLst>
                  <p:tags r:id="rId146"/>
                </p:custDataLst>
              </p:nvPr>
            </p:nvSpPr>
            <p:spPr bwMode="gray">
              <a:xfrm>
                <a:off x="2984" y="1411"/>
                <a:ext cx="9" cy="11"/>
              </a:xfrm>
              <a:custGeom>
                <a:gdLst>
                  <a:gd name="T0" fmla="*/ 0 w 17"/>
                  <a:gd name="T1" fmla="*/ 11 h 17"/>
                  <a:gd name="T2" fmla="*/ 13 w 17"/>
                  <a:gd name="T3" fmla="*/ 16 h 17"/>
                  <a:gd name="T4" fmla="*/ 16 w 17"/>
                  <a:gd name="T5" fmla="*/ 5 h 17"/>
                  <a:gd name="T6" fmla="*/ 5 w 17"/>
                  <a:gd name="T7" fmla="*/ 3 h 17"/>
                  <a:gd name="T8" fmla="*/ 1 w 17"/>
                  <a:gd name="T9" fmla="*/ 0 h 17"/>
                  <a:gd name="T10" fmla="*/ 0 w 17"/>
                  <a:gd name="T11" fmla="*/ 11 h 17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w 17"/>
                  <a:gd name="T19" fmla="*/ 0 h 17"/>
                  <a:gd name="T20" fmla="*/ 17 w 17"/>
                  <a:gd name="T21" fmla="*/ 17 h 17"/>
                </a:gdLst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T18" t="T19" r="T20" b="T21"/>
                <a:pathLst>
                  <a:path w="17" h="17">
                    <a:moveTo>
                      <a:pt x="0" y="11"/>
                    </a:moveTo>
                    <a:lnTo>
                      <a:pt x="13" y="16"/>
                    </a:lnTo>
                    <a:lnTo>
                      <a:pt x="16" y="5"/>
                    </a:lnTo>
                    <a:lnTo>
                      <a:pt x="5" y="3"/>
                    </a:lnTo>
                    <a:lnTo>
                      <a:pt x="1" y="0"/>
                    </a:lnTo>
                    <a:lnTo>
                      <a:pt x="0" y="11"/>
                    </a:lnTo>
                  </a:path>
                </a:pathLst>
              </a:custGeom>
              <a:solidFill>
                <a:srgbClr val="33845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6" name="Freeform 2600"/>
              <p:cNvSpPr/>
              <p:nvPr>
                <p:custDataLst>
                  <p:tags r:id="rId147"/>
                </p:custDataLst>
              </p:nvPr>
            </p:nvSpPr>
            <p:spPr bwMode="gray">
              <a:xfrm>
                <a:off x="2991" y="1413"/>
                <a:ext cx="9" cy="10"/>
              </a:xfrm>
              <a:custGeom>
                <a:gdLst>
                  <a:gd name="T0" fmla="*/ 13 w 17"/>
                  <a:gd name="T1" fmla="*/ 0 h 17"/>
                  <a:gd name="T2" fmla="*/ 0 w 17"/>
                  <a:gd name="T3" fmla="*/ 13 h 17"/>
                  <a:gd name="T4" fmla="*/ 5 w 17"/>
                  <a:gd name="T5" fmla="*/ 16 h 17"/>
                  <a:gd name="T6" fmla="*/ 16 w 17"/>
                  <a:gd name="T7" fmla="*/ 4 h 17"/>
                  <a:gd name="T8" fmla="*/ 13 w 17"/>
                  <a:gd name="T9" fmla="*/ 0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0"/>
                    </a:moveTo>
                    <a:lnTo>
                      <a:pt x="0" y="13"/>
                    </a:lnTo>
                    <a:lnTo>
                      <a:pt x="5" y="16"/>
                    </a:lnTo>
                    <a:lnTo>
                      <a:pt x="16" y="4"/>
                    </a:lnTo>
                    <a:lnTo>
                      <a:pt x="13" y="0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7" name="Freeform 2601"/>
              <p:cNvSpPr/>
              <p:nvPr>
                <p:custDataLst>
                  <p:tags r:id="rId148"/>
                </p:custDataLst>
              </p:nvPr>
            </p:nvSpPr>
            <p:spPr bwMode="gray">
              <a:xfrm>
                <a:off x="2992" y="1414"/>
                <a:ext cx="8" cy="10"/>
              </a:xfrm>
              <a:custGeom>
                <a:gdLst>
                  <a:gd name="T0" fmla="*/ 16 w 17"/>
                  <a:gd name="T1" fmla="*/ 8 h 17"/>
                  <a:gd name="T2" fmla="*/ 13 w 17"/>
                  <a:gd name="T3" fmla="*/ 9 h 17"/>
                  <a:gd name="T4" fmla="*/ 11 w 17"/>
                  <a:gd name="T5" fmla="*/ 3 h 17"/>
                  <a:gd name="T6" fmla="*/ 4 w 17"/>
                  <a:gd name="T7" fmla="*/ 8 h 17"/>
                  <a:gd name="T8" fmla="*/ 2 w 17"/>
                  <a:gd name="T9" fmla="*/ 14 h 17"/>
                  <a:gd name="T10" fmla="*/ 0 w 17"/>
                  <a:gd name="T11" fmla="*/ 16 h 17"/>
                  <a:gd name="T12" fmla="*/ 2 w 17"/>
                  <a:gd name="T13" fmla="*/ 8 h 17"/>
                  <a:gd name="T14" fmla="*/ 14 w 17"/>
                  <a:gd name="T15" fmla="*/ 0 h 17"/>
                  <a:gd name="T16" fmla="*/ 16 w 17"/>
                  <a:gd name="T17" fmla="*/ 8 h 17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17"/>
                  <a:gd name="T28" fmla="*/ 0 h 17"/>
                  <a:gd name="T29" fmla="*/ 17 w 17"/>
                  <a:gd name="T30" fmla="*/ 17 h 17"/>
                </a:gdLst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17" h="17">
                    <a:moveTo>
                      <a:pt x="16" y="8"/>
                    </a:moveTo>
                    <a:lnTo>
                      <a:pt x="13" y="9"/>
                    </a:lnTo>
                    <a:lnTo>
                      <a:pt x="11" y="3"/>
                    </a:lnTo>
                    <a:lnTo>
                      <a:pt x="4" y="8"/>
                    </a:lnTo>
                    <a:lnTo>
                      <a:pt x="2" y="14"/>
                    </a:lnTo>
                    <a:lnTo>
                      <a:pt x="0" y="16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003B3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8" name="Freeform 2602"/>
              <p:cNvSpPr/>
              <p:nvPr>
                <p:custDataLst>
                  <p:tags r:id="rId149"/>
                </p:custDataLst>
              </p:nvPr>
            </p:nvSpPr>
            <p:spPr bwMode="gray">
              <a:xfrm>
                <a:off x="2990" y="1417"/>
                <a:ext cx="10" cy="10"/>
              </a:xfrm>
              <a:custGeom>
                <a:gdLst>
                  <a:gd name="T0" fmla="*/ 0 w 17"/>
                  <a:gd name="T1" fmla="*/ 13 h 17"/>
                  <a:gd name="T2" fmla="*/ 9 w 17"/>
                  <a:gd name="T3" fmla="*/ 16 h 17"/>
                  <a:gd name="T4" fmla="*/ 16 w 17"/>
                  <a:gd name="T5" fmla="*/ 2 h 17"/>
                  <a:gd name="T6" fmla="*/ 3 w 17"/>
                  <a:gd name="T7" fmla="*/ 0 h 17"/>
                  <a:gd name="T8" fmla="*/ 0 w 17"/>
                  <a:gd name="T9" fmla="*/ 13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3"/>
                    </a:moveTo>
                    <a:lnTo>
                      <a:pt x="9" y="16"/>
                    </a:lnTo>
                    <a:lnTo>
                      <a:pt x="16" y="2"/>
                    </a:lnTo>
                    <a:lnTo>
                      <a:pt x="3" y="0"/>
                    </a:lnTo>
                    <a:lnTo>
                      <a:pt x="0" y="13"/>
                    </a:lnTo>
                  </a:path>
                </a:pathLst>
              </a:custGeom>
              <a:solidFill>
                <a:srgbClr val="006C2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79" name="Freeform 2603"/>
              <p:cNvSpPr/>
              <p:nvPr>
                <p:custDataLst>
                  <p:tags r:id="rId150"/>
                </p:custDataLst>
              </p:nvPr>
            </p:nvSpPr>
            <p:spPr bwMode="gray">
              <a:xfrm>
                <a:off x="2998" y="1405"/>
                <a:ext cx="8" cy="9"/>
              </a:xfrm>
              <a:custGeom>
                <a:gdLst>
                  <a:gd name="T0" fmla="*/ 13 w 17"/>
                  <a:gd name="T1" fmla="*/ 8 h 17"/>
                  <a:gd name="T2" fmla="*/ 0 w 17"/>
                  <a:gd name="T3" fmla="*/ 16 h 17"/>
                  <a:gd name="T4" fmla="*/ 4 w 17"/>
                  <a:gd name="T5" fmla="*/ 5 h 17"/>
                  <a:gd name="T6" fmla="*/ 16 w 17"/>
                  <a:gd name="T7" fmla="*/ 0 h 17"/>
                  <a:gd name="T8" fmla="*/ 13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3" y="8"/>
                    </a:moveTo>
                    <a:lnTo>
                      <a:pt x="0" y="16"/>
                    </a:lnTo>
                    <a:lnTo>
                      <a:pt x="4" y="5"/>
                    </a:lnTo>
                    <a:lnTo>
                      <a:pt x="16" y="0"/>
                    </a:lnTo>
                    <a:lnTo>
                      <a:pt x="13" y="8"/>
                    </a:lnTo>
                  </a:path>
                </a:pathLst>
              </a:custGeom>
              <a:solidFill>
                <a:srgbClr val="6E87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0" name="Freeform 2604"/>
              <p:cNvSpPr/>
              <p:nvPr>
                <p:custDataLst>
                  <p:tags r:id="rId151"/>
                </p:custDataLst>
              </p:nvPr>
            </p:nvSpPr>
            <p:spPr bwMode="gray">
              <a:xfrm>
                <a:off x="2986" y="1409"/>
                <a:ext cx="11" cy="10"/>
              </a:xfrm>
              <a:custGeom>
                <a:gdLst>
                  <a:gd name="T0" fmla="*/ 0 w 19"/>
                  <a:gd name="T1" fmla="*/ 12 h 17"/>
                  <a:gd name="T2" fmla="*/ 7 w 19"/>
                  <a:gd name="T3" fmla="*/ 16 h 17"/>
                  <a:gd name="T4" fmla="*/ 18 w 19"/>
                  <a:gd name="T5" fmla="*/ 3 h 17"/>
                  <a:gd name="T6" fmla="*/ 8 w 19"/>
                  <a:gd name="T7" fmla="*/ 0 h 17"/>
                  <a:gd name="T8" fmla="*/ 0 w 19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9"/>
                  <a:gd name="T16" fmla="*/ 0 h 17"/>
                  <a:gd name="T17" fmla="*/ 19 w 19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9" h="17">
                    <a:moveTo>
                      <a:pt x="0" y="12"/>
                    </a:moveTo>
                    <a:lnTo>
                      <a:pt x="7" y="16"/>
                    </a:lnTo>
                    <a:lnTo>
                      <a:pt x="18" y="3"/>
                    </a:lnTo>
                    <a:lnTo>
                      <a:pt x="8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01917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1" name="Freeform 2605"/>
              <p:cNvSpPr/>
              <p:nvPr>
                <p:custDataLst>
                  <p:tags r:id="rId152"/>
                </p:custDataLst>
              </p:nvPr>
            </p:nvSpPr>
            <p:spPr bwMode="gray">
              <a:xfrm>
                <a:off x="2985" y="1405"/>
                <a:ext cx="9" cy="10"/>
              </a:xfrm>
              <a:custGeom>
                <a:gdLst>
                  <a:gd name="T0" fmla="*/ 16 w 17"/>
                  <a:gd name="T1" fmla="*/ 6 h 17"/>
                  <a:gd name="T2" fmla="*/ 13 w 17"/>
                  <a:gd name="T3" fmla="*/ 0 h 17"/>
                  <a:gd name="T4" fmla="*/ 0 w 17"/>
                  <a:gd name="T5" fmla="*/ 12 h 17"/>
                  <a:gd name="T6" fmla="*/ 4 w 17"/>
                  <a:gd name="T7" fmla="*/ 16 h 17"/>
                  <a:gd name="T8" fmla="*/ 16 w 17"/>
                  <a:gd name="T9" fmla="*/ 6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6"/>
                    </a:moveTo>
                    <a:lnTo>
                      <a:pt x="13" y="0"/>
                    </a:lnTo>
                    <a:lnTo>
                      <a:pt x="0" y="12"/>
                    </a:lnTo>
                    <a:lnTo>
                      <a:pt x="4" y="16"/>
                    </a:lnTo>
                    <a:lnTo>
                      <a:pt x="16" y="6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2" name="Freeform 2606"/>
              <p:cNvSpPr/>
              <p:nvPr>
                <p:custDataLst>
                  <p:tags r:id="rId153"/>
                </p:custDataLst>
              </p:nvPr>
            </p:nvSpPr>
            <p:spPr bwMode="gray">
              <a:xfrm>
                <a:off x="2990" y="1401"/>
                <a:ext cx="10" cy="10"/>
              </a:xfrm>
              <a:custGeom>
                <a:gdLst>
                  <a:gd name="T0" fmla="*/ 16 w 17"/>
                  <a:gd name="T1" fmla="*/ 8 h 17"/>
                  <a:gd name="T2" fmla="*/ 6 w 17"/>
                  <a:gd name="T3" fmla="*/ 0 h 17"/>
                  <a:gd name="T4" fmla="*/ 0 w 17"/>
                  <a:gd name="T5" fmla="*/ 9 h 17"/>
                  <a:gd name="T6" fmla="*/ 6 w 17"/>
                  <a:gd name="T7" fmla="*/ 16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6" y="0"/>
                    </a:lnTo>
                    <a:lnTo>
                      <a:pt x="0" y="9"/>
                    </a:lnTo>
                    <a:lnTo>
                      <a:pt x="6" y="16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CEE1E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3" name="Freeform 2607"/>
              <p:cNvSpPr/>
              <p:nvPr>
                <p:custDataLst>
                  <p:tags r:id="rId154"/>
                </p:custDataLst>
              </p:nvPr>
            </p:nvSpPr>
            <p:spPr bwMode="gray">
              <a:xfrm>
                <a:off x="2991" y="1405"/>
                <a:ext cx="9" cy="9"/>
              </a:xfrm>
              <a:custGeom>
                <a:gdLst>
                  <a:gd name="T0" fmla="*/ 0 w 17"/>
                  <a:gd name="T1" fmla="*/ 12 h 17"/>
                  <a:gd name="T2" fmla="*/ 12 w 17"/>
                  <a:gd name="T3" fmla="*/ 16 h 17"/>
                  <a:gd name="T4" fmla="*/ 16 w 17"/>
                  <a:gd name="T5" fmla="*/ 4 h 17"/>
                  <a:gd name="T6" fmla="*/ 3 w 17"/>
                  <a:gd name="T7" fmla="*/ 0 h 17"/>
                  <a:gd name="T8" fmla="*/ 0 w 17"/>
                  <a:gd name="T9" fmla="*/ 12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12"/>
                    </a:moveTo>
                    <a:lnTo>
                      <a:pt x="12" y="16"/>
                    </a:lnTo>
                    <a:lnTo>
                      <a:pt x="16" y="4"/>
                    </a:lnTo>
                    <a:lnTo>
                      <a:pt x="3" y="0"/>
                    </a:lnTo>
                    <a:lnTo>
                      <a:pt x="0" y="12"/>
                    </a:lnTo>
                  </a:path>
                </a:pathLst>
              </a:custGeom>
              <a:solidFill>
                <a:srgbClr val="9DB9D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4" name="Freeform 2608"/>
              <p:cNvSpPr/>
              <p:nvPr>
                <p:custDataLst>
                  <p:tags r:id="rId155"/>
                </p:custDataLst>
              </p:nvPr>
            </p:nvSpPr>
            <p:spPr bwMode="gray">
              <a:xfrm>
                <a:off x="2982" y="1414"/>
                <a:ext cx="10" cy="10"/>
              </a:xfrm>
              <a:custGeom>
                <a:gdLst>
                  <a:gd name="T0" fmla="*/ 2 w 18"/>
                  <a:gd name="T1" fmla="*/ 0 h 17"/>
                  <a:gd name="T2" fmla="*/ 0 w 18"/>
                  <a:gd name="T3" fmla="*/ 1 h 17"/>
                  <a:gd name="T4" fmla="*/ 7 w 18"/>
                  <a:gd name="T5" fmla="*/ 9 h 17"/>
                  <a:gd name="T6" fmla="*/ 15 w 18"/>
                  <a:gd name="T7" fmla="*/ 16 h 17"/>
                  <a:gd name="T8" fmla="*/ 17 w 18"/>
                  <a:gd name="T9" fmla="*/ 14 h 17"/>
                  <a:gd name="T10" fmla="*/ 8 w 18"/>
                  <a:gd name="T11" fmla="*/ 8 h 17"/>
                  <a:gd name="T12" fmla="*/ 2 w 18"/>
                  <a:gd name="T13" fmla="*/ 0 h 17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w 18"/>
                  <a:gd name="T22" fmla="*/ 0 h 17"/>
                  <a:gd name="T23" fmla="*/ 18 w 18"/>
                  <a:gd name="T24" fmla="*/ 17 h 17"/>
                </a:gdLst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T21" t="T22" r="T23" b="T24"/>
                <a:pathLst>
                  <a:path w="18" h="17">
                    <a:moveTo>
                      <a:pt x="2" y="0"/>
                    </a:moveTo>
                    <a:lnTo>
                      <a:pt x="0" y="1"/>
                    </a:lnTo>
                    <a:lnTo>
                      <a:pt x="7" y="9"/>
                    </a:lnTo>
                    <a:lnTo>
                      <a:pt x="15" y="16"/>
                    </a:lnTo>
                    <a:lnTo>
                      <a:pt x="17" y="14"/>
                    </a:lnTo>
                    <a:lnTo>
                      <a:pt x="8" y="8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C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5" name="Freeform 2609"/>
              <p:cNvSpPr/>
              <p:nvPr>
                <p:custDataLst>
                  <p:tags r:id="rId156"/>
                </p:custDataLst>
              </p:nvPr>
            </p:nvSpPr>
            <p:spPr bwMode="gray">
              <a:xfrm>
                <a:off x="2990" y="1420"/>
                <a:ext cx="10" cy="10"/>
              </a:xfrm>
              <a:custGeom>
                <a:gdLst>
                  <a:gd name="T0" fmla="*/ 16 w 17"/>
                  <a:gd name="T1" fmla="*/ 8 h 17"/>
                  <a:gd name="T2" fmla="*/ 0 w 17"/>
                  <a:gd name="T3" fmla="*/ 16 h 17"/>
                  <a:gd name="T4" fmla="*/ 0 w 17"/>
                  <a:gd name="T5" fmla="*/ 8 h 17"/>
                  <a:gd name="T6" fmla="*/ 16 w 17"/>
                  <a:gd name="T7" fmla="*/ 0 h 17"/>
                  <a:gd name="T8" fmla="*/ 16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16" y="8"/>
                    </a:moveTo>
                    <a:lnTo>
                      <a:pt x="0" y="16"/>
                    </a:lnTo>
                    <a:lnTo>
                      <a:pt x="0" y="8"/>
                    </a:lnTo>
                    <a:lnTo>
                      <a:pt x="16" y="0"/>
                    </a:lnTo>
                    <a:lnTo>
                      <a:pt x="16" y="8"/>
                    </a:lnTo>
                  </a:path>
                </a:pathLst>
              </a:custGeom>
              <a:solidFill>
                <a:srgbClr val="6666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6" name="Freeform 2610"/>
              <p:cNvSpPr/>
              <p:nvPr>
                <p:custDataLst>
                  <p:tags r:id="rId157"/>
                </p:custDataLst>
              </p:nvPr>
            </p:nvSpPr>
            <p:spPr bwMode="gray">
              <a:xfrm>
                <a:off x="2991" y="1417"/>
                <a:ext cx="9" cy="10"/>
              </a:xfrm>
              <a:custGeom>
                <a:gdLst>
                  <a:gd name="T0" fmla="*/ 0 w 17"/>
                  <a:gd name="T1" fmla="*/ 8 h 17"/>
                  <a:gd name="T2" fmla="*/ 12 w 17"/>
                  <a:gd name="T3" fmla="*/ 16 h 17"/>
                  <a:gd name="T4" fmla="*/ 16 w 17"/>
                  <a:gd name="T5" fmla="*/ 8 h 17"/>
                  <a:gd name="T6" fmla="*/ 4 w 17"/>
                  <a:gd name="T7" fmla="*/ 0 h 17"/>
                  <a:gd name="T8" fmla="*/ 0 w 17"/>
                  <a:gd name="T9" fmla="*/ 8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8"/>
                    </a:moveTo>
                    <a:lnTo>
                      <a:pt x="12" y="16"/>
                    </a:lnTo>
                    <a:lnTo>
                      <a:pt x="16" y="8"/>
                    </a:lnTo>
                    <a:lnTo>
                      <a:pt x="4" y="0"/>
                    </a:lnTo>
                    <a:lnTo>
                      <a:pt x="0" y="8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  <p:sp>
            <p:nvSpPr>
              <p:cNvPr id="687" name="Freeform 2611"/>
              <p:cNvSpPr/>
              <p:nvPr>
                <p:custDataLst>
                  <p:tags r:id="rId158"/>
                </p:custDataLst>
              </p:nvPr>
            </p:nvSpPr>
            <p:spPr bwMode="gray">
              <a:xfrm>
                <a:off x="2983" y="1411"/>
                <a:ext cx="10" cy="11"/>
              </a:xfrm>
              <a:custGeom>
                <a:gdLst>
                  <a:gd name="T0" fmla="*/ 0 w 17"/>
                  <a:gd name="T1" fmla="*/ 5 h 17"/>
                  <a:gd name="T2" fmla="*/ 16 w 17"/>
                  <a:gd name="T3" fmla="*/ 16 h 17"/>
                  <a:gd name="T4" fmla="*/ 16 w 17"/>
                  <a:gd name="T5" fmla="*/ 10 h 17"/>
                  <a:gd name="T6" fmla="*/ 8 w 17"/>
                  <a:gd name="T7" fmla="*/ 0 h 17"/>
                  <a:gd name="T8" fmla="*/ 0 w 17"/>
                  <a:gd name="T9" fmla="*/ 5 h 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7"/>
                  <a:gd name="T16" fmla="*/ 0 h 17"/>
                  <a:gd name="T17" fmla="*/ 17 w 17"/>
                  <a:gd name="T18" fmla="*/ 17 h 17"/>
                </a:gdLst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7" h="17">
                    <a:moveTo>
                      <a:pt x="0" y="5"/>
                    </a:moveTo>
                    <a:lnTo>
                      <a:pt x="16" y="16"/>
                    </a:lnTo>
                    <a:lnTo>
                      <a:pt x="16" y="10"/>
                    </a:lnTo>
                    <a:lnTo>
                      <a:pt x="8" y="0"/>
                    </a:lnTo>
                    <a:lnTo>
                      <a:pt x="0" y="5"/>
                    </a:lnTo>
                  </a:path>
                </a:pathLst>
              </a:custGeom>
              <a:solidFill>
                <a:srgbClr val="66BC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rnd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none" lIns="19212" tIns="9606" rIns="19212" bIns="9606" numCol="1" anchor="ctr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895963"/>
                <a:endParaRPr lang="en-US" sz="10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Arial" pitchFamily="34" charset="0"/>
                </a:endParaRPr>
              </a:p>
            </p:txBody>
          </p:sp>
        </p:grpSp>
        <p:sp>
          <p:nvSpPr>
            <p:cNvPr id="246" name="TextBox 245"/>
            <p:cNvSpPr txBox="1"/>
            <p:nvPr/>
          </p:nvSpPr>
          <p:spPr>
            <a:xfrm>
              <a:off x="4793746" y="1969827"/>
              <a:ext cx="1087260" cy="207759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到达</a:t>
              </a:r>
              <a:r>
                <a:rPr lang="zh-CN" altLang="en-US" sz="9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外场</a:t>
              </a:r>
              <a:endParaRPr lang="en-US" altLang="zh-CN" sz="9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47" name="TextBox 246"/>
            <p:cNvSpPr txBox="1"/>
            <p:nvPr/>
          </p:nvSpPr>
          <p:spPr>
            <a:xfrm>
              <a:off x="4553733" y="1592012"/>
              <a:ext cx="593202" cy="192370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干线直发</a:t>
              </a:r>
            </a:p>
          </p:txBody>
        </p:sp>
        <p:cxnSp>
          <p:nvCxnSpPr>
            <p:cNvPr id="248" name="直接箭头连接符 247"/>
            <p:cNvCxnSpPr/>
            <p:nvPr/>
          </p:nvCxnSpPr>
          <p:spPr bwMode="auto">
            <a:xfrm>
              <a:off x="5505772" y="1784650"/>
              <a:ext cx="351091" cy="0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grpSp>
          <p:nvGrpSpPr>
            <p:cNvPr id="249" name="组合 248"/>
            <p:cNvGrpSpPr/>
            <p:nvPr/>
          </p:nvGrpSpPr>
          <p:grpSpPr>
            <a:xfrm>
              <a:off x="5839606" y="1598230"/>
              <a:ext cx="482584" cy="619952"/>
              <a:chOff x="4283968" y="3643849"/>
              <a:chExt cx="643278" cy="826603"/>
            </a:xfrm>
          </p:grpSpPr>
          <p:sp>
            <p:nvSpPr>
              <p:cNvPr id="322" name="TextBox 321"/>
              <p:cNvSpPr txBox="1"/>
              <p:nvPr/>
            </p:nvSpPr>
            <p:spPr>
              <a:xfrm>
                <a:off x="4390486" y="3673290"/>
                <a:ext cx="536760" cy="2667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7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客户</a:t>
                </a:r>
                <a:r>
                  <a:rPr lang="en-US" altLang="zh-CN" sz="7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1</a:t>
                </a:r>
                <a:endParaRPr lang="zh-CN" altLang="en-US" sz="7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325" name="TextBox 324"/>
              <p:cNvSpPr txBox="1"/>
              <p:nvPr/>
            </p:nvSpPr>
            <p:spPr>
              <a:xfrm>
                <a:off x="4382155" y="3944468"/>
                <a:ext cx="536760" cy="2667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7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客户</a:t>
                </a:r>
                <a:r>
                  <a:rPr lang="en-US" altLang="zh-CN" sz="7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2</a:t>
                </a:r>
                <a:endParaRPr lang="zh-CN" altLang="en-US" sz="7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pic>
            <p:nvPicPr>
              <p:cNvPr id="327" name="Picture 2" descr="F:\新建文件夹\student.png"/>
              <p:cNvPicPr>
                <a:picLocks noChangeAspect="1" noChangeArrowheads="1"/>
              </p:cNvPicPr>
              <p:nvPr/>
            </p:nvPicPr>
            <p:blipFill>
              <a:blip r:embed="rId15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4369716" y="3916246"/>
                <a:ext cx="170845" cy="22174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374" name="TextBox 373"/>
              <p:cNvSpPr txBox="1"/>
              <p:nvPr/>
            </p:nvSpPr>
            <p:spPr>
              <a:xfrm>
                <a:off x="4283968" y="4183193"/>
                <a:ext cx="536760" cy="2872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8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……</a:t>
                </a:r>
                <a:endParaRPr lang="zh-CN" altLang="en-US" sz="8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pic>
            <p:nvPicPr>
              <p:cNvPr id="375" name="Picture 2" descr="F:\新建文件夹\student.png"/>
              <p:cNvPicPr>
                <a:picLocks noChangeAspect="1" noChangeArrowheads="1"/>
              </p:cNvPicPr>
              <p:nvPr/>
            </p:nvPicPr>
            <p:blipFill>
              <a:blip r:embed="rId15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 flipH="1">
                <a:off x="4373353" y="3643849"/>
                <a:ext cx="170845" cy="22174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250" name="组合 249"/>
            <p:cNvGrpSpPr/>
            <p:nvPr/>
          </p:nvGrpSpPr>
          <p:grpSpPr>
            <a:xfrm>
              <a:off x="3309447" y="1673774"/>
              <a:ext cx="427651" cy="535966"/>
              <a:chOff x="1593760" y="3918942"/>
              <a:chExt cx="570053" cy="714621"/>
            </a:xfrm>
          </p:grpSpPr>
          <p:pic>
            <p:nvPicPr>
              <p:cNvPr id="313" name="Picture 2"/>
              <p:cNvPicPr>
                <a:picLocks noChangeArrowheads="1"/>
              </p:cNvPicPr>
              <p:nvPr/>
            </p:nvPicPr>
            <p:blipFill>
              <a:blip r:embed="rId16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662465" y="3918942"/>
                <a:ext cx="338169" cy="344907"/>
              </a:xfrm>
              <a:prstGeom prst="rect">
                <a:avLst/>
              </a:prstGeom>
              <a:ln>
                <a:noFill/>
              </a:ln>
              <a:effectLst>
                <a:outerShdw dist="35921" dir="2700000" algn="ctr" rotWithShape="0">
                  <a:schemeClr val="bg2"/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14" name="TextBox 313"/>
              <p:cNvSpPr txBox="1"/>
              <p:nvPr/>
            </p:nvSpPr>
            <p:spPr>
              <a:xfrm>
                <a:off x="1593760" y="4264231"/>
                <a:ext cx="570053" cy="369332"/>
              </a:xfrm>
              <a:prstGeom prst="rect">
                <a:avLst/>
              </a:prstGeom>
              <a:noFill/>
            </p:spPr>
            <p:txBody>
              <a:bodyPr wrap="square" lIns="0" tIns="0" bIns="0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专业市场客户</a:t>
                </a:r>
              </a:p>
            </p:txBody>
          </p:sp>
        </p:grpSp>
        <p:grpSp>
          <p:nvGrpSpPr>
            <p:cNvPr id="251" name="组合 250"/>
            <p:cNvGrpSpPr/>
            <p:nvPr/>
          </p:nvGrpSpPr>
          <p:grpSpPr>
            <a:xfrm>
              <a:off x="4368293" y="1644673"/>
              <a:ext cx="259555" cy="239180"/>
              <a:chOff x="1731937" y="4368714"/>
              <a:chExt cx="400813" cy="220922"/>
            </a:xfrm>
          </p:grpSpPr>
          <p:grpSp>
            <p:nvGrpSpPr>
              <p:cNvPr id="256" name="组合 255"/>
              <p:cNvGrpSpPr/>
              <p:nvPr/>
            </p:nvGrpSpPr>
            <p:grpSpPr>
              <a:xfrm>
                <a:off x="1821731" y="4415877"/>
                <a:ext cx="311019" cy="146201"/>
                <a:chOff x="1821731" y="4415877"/>
                <a:chExt cx="311019" cy="146201"/>
              </a:xfrm>
            </p:grpSpPr>
            <p:grpSp>
              <p:nvGrpSpPr>
                <p:cNvPr id="284" name="Group 2088"/>
                <p:cNvGrpSpPr/>
                <p:nvPr/>
              </p:nvGrpSpPr>
              <p:grpSpPr>
                <a:xfrm>
                  <a:off x="1821731" y="4415877"/>
                  <a:ext cx="215769" cy="119181"/>
                  <a:chOff x="1735" y="2799"/>
                  <a:chExt cx="412" cy="227"/>
                </a:xfrm>
              </p:grpSpPr>
              <p:grpSp>
                <p:nvGrpSpPr>
                  <p:cNvPr id="294" name="Group 2117"/>
                  <p:cNvGrpSpPr/>
                  <p:nvPr/>
                </p:nvGrpSpPr>
                <p:grpSpPr>
                  <a:xfrm flipH="1">
                    <a:off x="1735" y="2915"/>
                    <a:ext cx="412" cy="111"/>
                    <a:chOff x="4268" y="2057"/>
                    <a:chExt cx="709" cy="190"/>
                  </a:xfrm>
                </p:grpSpPr>
                <p:sp>
                  <p:nvSpPr>
                    <p:cNvPr id="310" name="Line 2124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613" y="2057"/>
                      <a:ext cx="364" cy="97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311" name="Line 2125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268" y="2150"/>
                      <a:ext cx="363" cy="97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312" name="Line 2127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441" y="2103"/>
                      <a:ext cx="363" cy="98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</p:grpSp>
              <p:grpSp>
                <p:nvGrpSpPr>
                  <p:cNvPr id="295" name="Group 2135"/>
                  <p:cNvGrpSpPr/>
                  <p:nvPr/>
                </p:nvGrpSpPr>
                <p:grpSpPr>
                  <a:xfrm>
                    <a:off x="1827" y="2799"/>
                    <a:ext cx="257" cy="202"/>
                    <a:chOff x="1315" y="1508"/>
                    <a:chExt cx="596" cy="469"/>
                  </a:xfrm>
                </p:grpSpPr>
                <p:sp>
                  <p:nvSpPr>
                    <p:cNvPr id="296" name="Freeform 2136"/>
                    <p:cNvSpPr/>
                    <p:nvPr/>
                  </p:nvSpPr>
                  <p:spPr bwMode="gray">
                    <a:xfrm>
                      <a:off x="1315" y="1508"/>
                      <a:ext cx="596" cy="161"/>
                    </a:xfrm>
                    <a:custGeom>
                      <a:gdLst>
                        <a:gd name="T0" fmla="*/ 0 w 904"/>
                        <a:gd name="T1" fmla="*/ 123 h 244"/>
                        <a:gd name="T2" fmla="*/ 451 w 904"/>
                        <a:gd name="T3" fmla="*/ 0 h 244"/>
                        <a:gd name="T4" fmla="*/ 904 w 904"/>
                        <a:gd name="T5" fmla="*/ 123 h 244"/>
                        <a:gd name="T6" fmla="*/ 451 w 904"/>
                        <a:gd name="T7" fmla="*/ 244 h 244"/>
                        <a:gd name="T8" fmla="*/ 0 w 904"/>
                        <a:gd name="T9" fmla="*/ 123 h 244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04" h="244">
                          <a:moveTo>
                            <a:pt x="0" y="123"/>
                          </a:moveTo>
                          <a:lnTo>
                            <a:pt x="451" y="0"/>
                          </a:lnTo>
                          <a:lnTo>
                            <a:pt x="904" y="123"/>
                          </a:lnTo>
                          <a:lnTo>
                            <a:pt x="451" y="244"/>
                          </a:lnTo>
                          <a:lnTo>
                            <a:pt x="0" y="123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297" name="Freeform 2137"/>
                    <p:cNvSpPr/>
                    <p:nvPr/>
                  </p:nvSpPr>
                  <p:spPr bwMode="gray">
                    <a:xfrm>
                      <a:off x="1612" y="1589"/>
                      <a:ext cx="299" cy="388"/>
                    </a:xfrm>
                    <a:custGeom>
                      <a:gdLst>
                        <a:gd name="T0" fmla="*/ 0 w 453"/>
                        <a:gd name="T1" fmla="*/ 589 h 589"/>
                        <a:gd name="T2" fmla="*/ 0 w 453"/>
                        <a:gd name="T3" fmla="*/ 121 h 589"/>
                        <a:gd name="T4" fmla="*/ 453 w 453"/>
                        <a:gd name="T5" fmla="*/ 0 h 589"/>
                        <a:gd name="T6" fmla="*/ 453 w 453"/>
                        <a:gd name="T7" fmla="*/ 468 h 589"/>
                        <a:gd name="T8" fmla="*/ 0 w 453"/>
                        <a:gd name="T9" fmla="*/ 589 h 589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452" h="589">
                          <a:moveTo>
                            <a:pt x="0" y="589"/>
                          </a:moveTo>
                          <a:lnTo>
                            <a:pt x="0" y="121"/>
                          </a:lnTo>
                          <a:lnTo>
                            <a:pt x="453" y="0"/>
                          </a:lnTo>
                          <a:lnTo>
                            <a:pt x="453" y="468"/>
                          </a:lnTo>
                          <a:lnTo>
                            <a:pt x="0" y="589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309" name="Freeform 2138"/>
                    <p:cNvSpPr/>
                    <p:nvPr/>
                  </p:nvSpPr>
                  <p:spPr bwMode="gray">
                    <a:xfrm>
                      <a:off x="1315" y="1589"/>
                      <a:ext cx="297" cy="388"/>
                    </a:xfrm>
                    <a:custGeom>
                      <a:gdLst>
                        <a:gd name="T0" fmla="*/ 0 w 451"/>
                        <a:gd name="T1" fmla="*/ 0 h 589"/>
                        <a:gd name="T2" fmla="*/ 0 w 451"/>
                        <a:gd name="T3" fmla="*/ 468 h 589"/>
                        <a:gd name="T4" fmla="*/ 451 w 451"/>
                        <a:gd name="T5" fmla="*/ 589 h 589"/>
                        <a:gd name="T6" fmla="*/ 451 w 451"/>
                        <a:gd name="T7" fmla="*/ 121 h 589"/>
                        <a:gd name="T8" fmla="*/ 0 w 451"/>
                        <a:gd name="T9" fmla="*/ 0 h 589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451" h="589">
                          <a:moveTo>
                            <a:pt x="0" y="0"/>
                          </a:moveTo>
                          <a:lnTo>
                            <a:pt x="0" y="468"/>
                          </a:lnTo>
                          <a:lnTo>
                            <a:pt x="451" y="589"/>
                          </a:lnTo>
                          <a:lnTo>
                            <a:pt x="451" y="121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</p:grpSp>
            </p:grpSp>
            <p:grpSp>
              <p:nvGrpSpPr>
                <p:cNvPr id="285" name="Group 2088"/>
                <p:cNvGrpSpPr/>
                <p:nvPr/>
              </p:nvGrpSpPr>
              <p:grpSpPr>
                <a:xfrm>
                  <a:off x="1916981" y="4442897"/>
                  <a:ext cx="215769" cy="119181"/>
                  <a:chOff x="1735" y="2799"/>
                  <a:chExt cx="412" cy="227"/>
                </a:xfrm>
              </p:grpSpPr>
              <p:grpSp>
                <p:nvGrpSpPr>
                  <p:cNvPr id="286" name="Group 2117"/>
                  <p:cNvGrpSpPr/>
                  <p:nvPr/>
                </p:nvGrpSpPr>
                <p:grpSpPr>
                  <a:xfrm flipH="1">
                    <a:off x="1735" y="2915"/>
                    <a:ext cx="412" cy="111"/>
                    <a:chOff x="4268" y="2057"/>
                    <a:chExt cx="709" cy="190"/>
                  </a:xfrm>
                </p:grpSpPr>
                <p:sp>
                  <p:nvSpPr>
                    <p:cNvPr id="291" name="Line 2124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613" y="2057"/>
                      <a:ext cx="364" cy="97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292" name="Line 2125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268" y="2150"/>
                      <a:ext cx="363" cy="97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293" name="Line 2127"/>
                    <p:cNvSpPr>
                      <a:spLocks noChangeShapeType="1"/>
                    </p:cNvSpPr>
                    <p:nvPr/>
                  </p:nvSpPr>
                  <p:spPr bwMode="gray">
                    <a:xfrm flipH="1" flipV="1">
                      <a:off x="4441" y="2103"/>
                      <a:ext cx="363" cy="98"/>
                    </a:xfrm>
                    <a:prstGeom prst="line">
                      <a:avLst/>
                    </a:prstGeom>
                    <a:noFill/>
                    <a:ln w="6350">
                      <a:solidFill>
                        <a:schemeClr val="bg1"/>
                      </a:solidFill>
                      <a:miter lim="800000"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</p:grpSp>
              <p:grpSp>
                <p:nvGrpSpPr>
                  <p:cNvPr id="287" name="Group 2135"/>
                  <p:cNvGrpSpPr/>
                  <p:nvPr/>
                </p:nvGrpSpPr>
                <p:grpSpPr>
                  <a:xfrm>
                    <a:off x="1827" y="2799"/>
                    <a:ext cx="257" cy="202"/>
                    <a:chOff x="1315" y="1508"/>
                    <a:chExt cx="596" cy="469"/>
                  </a:xfrm>
                </p:grpSpPr>
                <p:sp>
                  <p:nvSpPr>
                    <p:cNvPr id="288" name="Freeform 2136"/>
                    <p:cNvSpPr/>
                    <p:nvPr/>
                  </p:nvSpPr>
                  <p:spPr bwMode="gray">
                    <a:xfrm>
                      <a:off x="1315" y="1508"/>
                      <a:ext cx="596" cy="161"/>
                    </a:xfrm>
                    <a:custGeom>
                      <a:gdLst>
                        <a:gd name="T0" fmla="*/ 0 w 904"/>
                        <a:gd name="T1" fmla="*/ 123 h 244"/>
                        <a:gd name="T2" fmla="*/ 451 w 904"/>
                        <a:gd name="T3" fmla="*/ 0 h 244"/>
                        <a:gd name="T4" fmla="*/ 904 w 904"/>
                        <a:gd name="T5" fmla="*/ 123 h 244"/>
                        <a:gd name="T6" fmla="*/ 451 w 904"/>
                        <a:gd name="T7" fmla="*/ 244 h 244"/>
                        <a:gd name="T8" fmla="*/ 0 w 904"/>
                        <a:gd name="T9" fmla="*/ 123 h 244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904" h="244">
                          <a:moveTo>
                            <a:pt x="0" y="123"/>
                          </a:moveTo>
                          <a:lnTo>
                            <a:pt x="451" y="0"/>
                          </a:lnTo>
                          <a:lnTo>
                            <a:pt x="904" y="123"/>
                          </a:lnTo>
                          <a:lnTo>
                            <a:pt x="451" y="244"/>
                          </a:lnTo>
                          <a:lnTo>
                            <a:pt x="0" y="123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289" name="Freeform 2137"/>
                    <p:cNvSpPr/>
                    <p:nvPr/>
                  </p:nvSpPr>
                  <p:spPr bwMode="gray">
                    <a:xfrm>
                      <a:off x="1612" y="1589"/>
                      <a:ext cx="299" cy="388"/>
                    </a:xfrm>
                    <a:custGeom>
                      <a:gdLst>
                        <a:gd name="T0" fmla="*/ 0 w 453"/>
                        <a:gd name="T1" fmla="*/ 589 h 589"/>
                        <a:gd name="T2" fmla="*/ 0 w 453"/>
                        <a:gd name="T3" fmla="*/ 121 h 589"/>
                        <a:gd name="T4" fmla="*/ 453 w 453"/>
                        <a:gd name="T5" fmla="*/ 0 h 589"/>
                        <a:gd name="T6" fmla="*/ 453 w 453"/>
                        <a:gd name="T7" fmla="*/ 468 h 589"/>
                        <a:gd name="T8" fmla="*/ 0 w 453"/>
                        <a:gd name="T9" fmla="*/ 589 h 589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452" h="589">
                          <a:moveTo>
                            <a:pt x="0" y="589"/>
                          </a:moveTo>
                          <a:lnTo>
                            <a:pt x="0" y="121"/>
                          </a:lnTo>
                          <a:lnTo>
                            <a:pt x="453" y="0"/>
                          </a:lnTo>
                          <a:lnTo>
                            <a:pt x="453" y="468"/>
                          </a:lnTo>
                          <a:lnTo>
                            <a:pt x="0" y="589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  <p:sp>
                  <p:nvSpPr>
                    <p:cNvPr id="290" name="Freeform 2138"/>
                    <p:cNvSpPr/>
                    <p:nvPr/>
                  </p:nvSpPr>
                  <p:spPr bwMode="gray">
                    <a:xfrm>
                      <a:off x="1315" y="1589"/>
                      <a:ext cx="297" cy="388"/>
                    </a:xfrm>
                    <a:custGeom>
                      <a:gdLst>
                        <a:gd name="T0" fmla="*/ 0 w 451"/>
                        <a:gd name="T1" fmla="*/ 0 h 589"/>
                        <a:gd name="T2" fmla="*/ 0 w 451"/>
                        <a:gd name="T3" fmla="*/ 468 h 589"/>
                        <a:gd name="T4" fmla="*/ 451 w 451"/>
                        <a:gd name="T5" fmla="*/ 589 h 589"/>
                        <a:gd name="T6" fmla="*/ 451 w 451"/>
                        <a:gd name="T7" fmla="*/ 121 h 589"/>
                        <a:gd name="T8" fmla="*/ 0 w 451"/>
                        <a:gd name="T9" fmla="*/ 0 h 589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</a:cxnLst>
                      <a:rect l="0" t="0" r="r" b="b"/>
                      <a:pathLst>
                        <a:path w="451" h="589">
                          <a:moveTo>
                            <a:pt x="0" y="0"/>
                          </a:moveTo>
                          <a:lnTo>
                            <a:pt x="0" y="468"/>
                          </a:lnTo>
                          <a:lnTo>
                            <a:pt x="451" y="589"/>
                          </a:lnTo>
                          <a:lnTo>
                            <a:pt x="451" y="121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solidFill>
                      <a:srgbClr val="FF9933"/>
                    </a:solidFill>
                    <a:ln w="6350" cap="flat" cmpd="sng">
                      <a:solidFill>
                        <a:srgbClr val="00000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 sz="900" b="1">
                        <a:solidFill>
                          <a:prstClr val="black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p:txBody>
                </p:sp>
              </p:grpSp>
            </p:grpSp>
          </p:grpSp>
          <p:grpSp>
            <p:nvGrpSpPr>
              <p:cNvPr id="257" name="Group 2088"/>
              <p:cNvGrpSpPr/>
              <p:nvPr/>
            </p:nvGrpSpPr>
            <p:grpSpPr>
              <a:xfrm>
                <a:off x="1731937" y="4443435"/>
                <a:ext cx="215770" cy="119181"/>
                <a:chOff x="1735" y="2799"/>
                <a:chExt cx="412" cy="227"/>
              </a:xfrm>
            </p:grpSpPr>
            <p:grpSp>
              <p:nvGrpSpPr>
                <p:cNvPr id="276" name="Group 2117"/>
                <p:cNvGrpSpPr/>
                <p:nvPr/>
              </p:nvGrpSpPr>
              <p:grpSpPr>
                <a:xfrm flipH="1">
                  <a:off x="1735" y="2915"/>
                  <a:ext cx="412" cy="111"/>
                  <a:chOff x="4268" y="2057"/>
                  <a:chExt cx="709" cy="190"/>
                </a:xfrm>
              </p:grpSpPr>
              <p:sp>
                <p:nvSpPr>
                  <p:cNvPr id="281" name="Line 2124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613" y="2057"/>
                    <a:ext cx="364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82" name="Line 2125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268" y="2150"/>
                    <a:ext cx="363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83" name="Line 2127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441" y="2103"/>
                    <a:ext cx="363" cy="98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  <p:grpSp>
              <p:nvGrpSpPr>
                <p:cNvPr id="277" name="Group 2135"/>
                <p:cNvGrpSpPr/>
                <p:nvPr/>
              </p:nvGrpSpPr>
              <p:grpSpPr>
                <a:xfrm>
                  <a:off x="1827" y="2799"/>
                  <a:ext cx="257" cy="202"/>
                  <a:chOff x="1315" y="1508"/>
                  <a:chExt cx="596" cy="469"/>
                </a:xfrm>
              </p:grpSpPr>
              <p:sp>
                <p:nvSpPr>
                  <p:cNvPr id="278" name="Freeform 2136"/>
                  <p:cNvSpPr/>
                  <p:nvPr/>
                </p:nvSpPr>
                <p:spPr bwMode="gray">
                  <a:xfrm>
                    <a:off x="1315" y="1508"/>
                    <a:ext cx="596" cy="161"/>
                  </a:xfrm>
                  <a:custGeom>
                    <a:gdLst>
                      <a:gd name="T0" fmla="*/ 0 w 904"/>
                      <a:gd name="T1" fmla="*/ 123 h 244"/>
                      <a:gd name="T2" fmla="*/ 451 w 904"/>
                      <a:gd name="T3" fmla="*/ 0 h 244"/>
                      <a:gd name="T4" fmla="*/ 904 w 904"/>
                      <a:gd name="T5" fmla="*/ 123 h 244"/>
                      <a:gd name="T6" fmla="*/ 451 w 904"/>
                      <a:gd name="T7" fmla="*/ 244 h 244"/>
                      <a:gd name="T8" fmla="*/ 0 w 904"/>
                      <a:gd name="T9" fmla="*/ 123 h 24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904" h="244">
                        <a:moveTo>
                          <a:pt x="0" y="123"/>
                        </a:moveTo>
                        <a:lnTo>
                          <a:pt x="451" y="0"/>
                        </a:lnTo>
                        <a:lnTo>
                          <a:pt x="904" y="123"/>
                        </a:lnTo>
                        <a:lnTo>
                          <a:pt x="451" y="244"/>
                        </a:lnTo>
                        <a:lnTo>
                          <a:pt x="0" y="123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79" name="Freeform 2137"/>
                  <p:cNvSpPr/>
                  <p:nvPr/>
                </p:nvSpPr>
                <p:spPr bwMode="gray">
                  <a:xfrm>
                    <a:off x="1612" y="1589"/>
                    <a:ext cx="299" cy="388"/>
                  </a:xfrm>
                  <a:custGeom>
                    <a:gdLst>
                      <a:gd name="T0" fmla="*/ 0 w 453"/>
                      <a:gd name="T1" fmla="*/ 589 h 589"/>
                      <a:gd name="T2" fmla="*/ 0 w 453"/>
                      <a:gd name="T3" fmla="*/ 121 h 589"/>
                      <a:gd name="T4" fmla="*/ 453 w 453"/>
                      <a:gd name="T5" fmla="*/ 0 h 589"/>
                      <a:gd name="T6" fmla="*/ 453 w 453"/>
                      <a:gd name="T7" fmla="*/ 468 h 589"/>
                      <a:gd name="T8" fmla="*/ 0 w 453"/>
                      <a:gd name="T9" fmla="*/ 589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2" h="589">
                        <a:moveTo>
                          <a:pt x="0" y="589"/>
                        </a:moveTo>
                        <a:lnTo>
                          <a:pt x="0" y="121"/>
                        </a:lnTo>
                        <a:lnTo>
                          <a:pt x="453" y="0"/>
                        </a:lnTo>
                        <a:lnTo>
                          <a:pt x="453" y="468"/>
                        </a:lnTo>
                        <a:lnTo>
                          <a:pt x="0" y="589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80" name="Freeform 2138"/>
                  <p:cNvSpPr/>
                  <p:nvPr/>
                </p:nvSpPr>
                <p:spPr bwMode="gray">
                  <a:xfrm>
                    <a:off x="1315" y="1589"/>
                    <a:ext cx="297" cy="388"/>
                  </a:xfrm>
                  <a:custGeom>
                    <a:gdLst>
                      <a:gd name="T0" fmla="*/ 0 w 451"/>
                      <a:gd name="T1" fmla="*/ 0 h 589"/>
                      <a:gd name="T2" fmla="*/ 0 w 451"/>
                      <a:gd name="T3" fmla="*/ 468 h 589"/>
                      <a:gd name="T4" fmla="*/ 451 w 451"/>
                      <a:gd name="T5" fmla="*/ 589 h 589"/>
                      <a:gd name="T6" fmla="*/ 451 w 451"/>
                      <a:gd name="T7" fmla="*/ 121 h 589"/>
                      <a:gd name="T8" fmla="*/ 0 w 451"/>
                      <a:gd name="T9" fmla="*/ 0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1" h="589">
                        <a:moveTo>
                          <a:pt x="0" y="0"/>
                        </a:moveTo>
                        <a:lnTo>
                          <a:pt x="0" y="468"/>
                        </a:lnTo>
                        <a:lnTo>
                          <a:pt x="451" y="589"/>
                        </a:lnTo>
                        <a:lnTo>
                          <a:pt x="451" y="12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</p:grpSp>
          <p:grpSp>
            <p:nvGrpSpPr>
              <p:cNvPr id="258" name="Group 2088"/>
              <p:cNvGrpSpPr/>
              <p:nvPr/>
            </p:nvGrpSpPr>
            <p:grpSpPr>
              <a:xfrm>
                <a:off x="1827187" y="4470455"/>
                <a:ext cx="215770" cy="119181"/>
                <a:chOff x="1735" y="2799"/>
                <a:chExt cx="412" cy="227"/>
              </a:xfrm>
            </p:grpSpPr>
            <p:grpSp>
              <p:nvGrpSpPr>
                <p:cNvPr id="268" name="Group 2117"/>
                <p:cNvGrpSpPr/>
                <p:nvPr/>
              </p:nvGrpSpPr>
              <p:grpSpPr>
                <a:xfrm flipH="1">
                  <a:off x="1735" y="2915"/>
                  <a:ext cx="412" cy="111"/>
                  <a:chOff x="4268" y="2057"/>
                  <a:chExt cx="709" cy="190"/>
                </a:xfrm>
              </p:grpSpPr>
              <p:sp>
                <p:nvSpPr>
                  <p:cNvPr id="273" name="Line 2124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613" y="2057"/>
                    <a:ext cx="364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74" name="Line 2125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268" y="2150"/>
                    <a:ext cx="363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75" name="Line 2127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441" y="2103"/>
                    <a:ext cx="363" cy="98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  <p:grpSp>
              <p:nvGrpSpPr>
                <p:cNvPr id="269" name="Group 2135"/>
                <p:cNvGrpSpPr/>
                <p:nvPr/>
              </p:nvGrpSpPr>
              <p:grpSpPr>
                <a:xfrm>
                  <a:off x="1827" y="2799"/>
                  <a:ext cx="257" cy="202"/>
                  <a:chOff x="1315" y="1508"/>
                  <a:chExt cx="596" cy="469"/>
                </a:xfrm>
              </p:grpSpPr>
              <p:sp>
                <p:nvSpPr>
                  <p:cNvPr id="270" name="Freeform 2136"/>
                  <p:cNvSpPr/>
                  <p:nvPr/>
                </p:nvSpPr>
                <p:spPr bwMode="gray">
                  <a:xfrm>
                    <a:off x="1315" y="1508"/>
                    <a:ext cx="596" cy="161"/>
                  </a:xfrm>
                  <a:custGeom>
                    <a:gdLst>
                      <a:gd name="T0" fmla="*/ 0 w 904"/>
                      <a:gd name="T1" fmla="*/ 123 h 244"/>
                      <a:gd name="T2" fmla="*/ 451 w 904"/>
                      <a:gd name="T3" fmla="*/ 0 h 244"/>
                      <a:gd name="T4" fmla="*/ 904 w 904"/>
                      <a:gd name="T5" fmla="*/ 123 h 244"/>
                      <a:gd name="T6" fmla="*/ 451 w 904"/>
                      <a:gd name="T7" fmla="*/ 244 h 244"/>
                      <a:gd name="T8" fmla="*/ 0 w 904"/>
                      <a:gd name="T9" fmla="*/ 123 h 24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904" h="244">
                        <a:moveTo>
                          <a:pt x="0" y="123"/>
                        </a:moveTo>
                        <a:lnTo>
                          <a:pt x="451" y="0"/>
                        </a:lnTo>
                        <a:lnTo>
                          <a:pt x="904" y="123"/>
                        </a:lnTo>
                        <a:lnTo>
                          <a:pt x="451" y="244"/>
                        </a:lnTo>
                        <a:lnTo>
                          <a:pt x="0" y="123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71" name="Freeform 2137"/>
                  <p:cNvSpPr/>
                  <p:nvPr/>
                </p:nvSpPr>
                <p:spPr bwMode="gray">
                  <a:xfrm>
                    <a:off x="1612" y="1589"/>
                    <a:ext cx="299" cy="388"/>
                  </a:xfrm>
                  <a:custGeom>
                    <a:gdLst>
                      <a:gd name="T0" fmla="*/ 0 w 453"/>
                      <a:gd name="T1" fmla="*/ 589 h 589"/>
                      <a:gd name="T2" fmla="*/ 0 w 453"/>
                      <a:gd name="T3" fmla="*/ 121 h 589"/>
                      <a:gd name="T4" fmla="*/ 453 w 453"/>
                      <a:gd name="T5" fmla="*/ 0 h 589"/>
                      <a:gd name="T6" fmla="*/ 453 w 453"/>
                      <a:gd name="T7" fmla="*/ 468 h 589"/>
                      <a:gd name="T8" fmla="*/ 0 w 453"/>
                      <a:gd name="T9" fmla="*/ 589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2" h="589">
                        <a:moveTo>
                          <a:pt x="0" y="589"/>
                        </a:moveTo>
                        <a:lnTo>
                          <a:pt x="0" y="121"/>
                        </a:lnTo>
                        <a:lnTo>
                          <a:pt x="453" y="0"/>
                        </a:lnTo>
                        <a:lnTo>
                          <a:pt x="453" y="468"/>
                        </a:lnTo>
                        <a:lnTo>
                          <a:pt x="0" y="589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72" name="Freeform 2138"/>
                  <p:cNvSpPr/>
                  <p:nvPr/>
                </p:nvSpPr>
                <p:spPr bwMode="gray">
                  <a:xfrm>
                    <a:off x="1315" y="1589"/>
                    <a:ext cx="297" cy="388"/>
                  </a:xfrm>
                  <a:custGeom>
                    <a:gdLst>
                      <a:gd name="T0" fmla="*/ 0 w 451"/>
                      <a:gd name="T1" fmla="*/ 0 h 589"/>
                      <a:gd name="T2" fmla="*/ 0 w 451"/>
                      <a:gd name="T3" fmla="*/ 468 h 589"/>
                      <a:gd name="T4" fmla="*/ 451 w 451"/>
                      <a:gd name="T5" fmla="*/ 589 h 589"/>
                      <a:gd name="T6" fmla="*/ 451 w 451"/>
                      <a:gd name="T7" fmla="*/ 121 h 589"/>
                      <a:gd name="T8" fmla="*/ 0 w 451"/>
                      <a:gd name="T9" fmla="*/ 0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1" h="589">
                        <a:moveTo>
                          <a:pt x="0" y="0"/>
                        </a:moveTo>
                        <a:lnTo>
                          <a:pt x="0" y="468"/>
                        </a:lnTo>
                        <a:lnTo>
                          <a:pt x="451" y="589"/>
                        </a:lnTo>
                        <a:lnTo>
                          <a:pt x="451" y="12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</p:grpSp>
          <p:grpSp>
            <p:nvGrpSpPr>
              <p:cNvPr id="259" name="Group 2088"/>
              <p:cNvGrpSpPr/>
              <p:nvPr/>
            </p:nvGrpSpPr>
            <p:grpSpPr>
              <a:xfrm>
                <a:off x="1820880" y="4368714"/>
                <a:ext cx="215770" cy="119181"/>
                <a:chOff x="1735" y="2799"/>
                <a:chExt cx="412" cy="227"/>
              </a:xfrm>
            </p:grpSpPr>
            <p:grpSp>
              <p:nvGrpSpPr>
                <p:cNvPr id="260" name="Group 2117"/>
                <p:cNvGrpSpPr/>
                <p:nvPr/>
              </p:nvGrpSpPr>
              <p:grpSpPr>
                <a:xfrm flipH="1">
                  <a:off x="1735" y="2915"/>
                  <a:ext cx="412" cy="111"/>
                  <a:chOff x="4268" y="2057"/>
                  <a:chExt cx="709" cy="190"/>
                </a:xfrm>
              </p:grpSpPr>
              <p:sp>
                <p:nvSpPr>
                  <p:cNvPr id="265" name="Line 2124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613" y="2057"/>
                    <a:ext cx="364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66" name="Line 2125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268" y="2150"/>
                    <a:ext cx="363" cy="97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67" name="Line 2127"/>
                  <p:cNvSpPr>
                    <a:spLocks noChangeShapeType="1"/>
                  </p:cNvSpPr>
                  <p:nvPr/>
                </p:nvSpPr>
                <p:spPr bwMode="gray">
                  <a:xfrm flipH="1" flipV="1">
                    <a:off x="4441" y="2103"/>
                    <a:ext cx="363" cy="98"/>
                  </a:xfrm>
                  <a:prstGeom prst="line">
                    <a:avLst/>
                  </a:prstGeom>
                  <a:noFill/>
                  <a:ln w="6350">
                    <a:solidFill>
                      <a:schemeClr val="bg1"/>
                    </a:solidFill>
                    <a:miter lim="800000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  <p:grpSp>
              <p:nvGrpSpPr>
                <p:cNvPr id="261" name="Group 2135"/>
                <p:cNvGrpSpPr/>
                <p:nvPr/>
              </p:nvGrpSpPr>
              <p:grpSpPr>
                <a:xfrm>
                  <a:off x="1827" y="2799"/>
                  <a:ext cx="257" cy="202"/>
                  <a:chOff x="1315" y="1508"/>
                  <a:chExt cx="596" cy="469"/>
                </a:xfrm>
              </p:grpSpPr>
              <p:sp>
                <p:nvSpPr>
                  <p:cNvPr id="262" name="Freeform 2136"/>
                  <p:cNvSpPr/>
                  <p:nvPr/>
                </p:nvSpPr>
                <p:spPr bwMode="gray">
                  <a:xfrm>
                    <a:off x="1315" y="1508"/>
                    <a:ext cx="596" cy="161"/>
                  </a:xfrm>
                  <a:custGeom>
                    <a:gdLst>
                      <a:gd name="T0" fmla="*/ 0 w 904"/>
                      <a:gd name="T1" fmla="*/ 123 h 244"/>
                      <a:gd name="T2" fmla="*/ 451 w 904"/>
                      <a:gd name="T3" fmla="*/ 0 h 244"/>
                      <a:gd name="T4" fmla="*/ 904 w 904"/>
                      <a:gd name="T5" fmla="*/ 123 h 244"/>
                      <a:gd name="T6" fmla="*/ 451 w 904"/>
                      <a:gd name="T7" fmla="*/ 244 h 244"/>
                      <a:gd name="T8" fmla="*/ 0 w 904"/>
                      <a:gd name="T9" fmla="*/ 123 h 24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904" h="244">
                        <a:moveTo>
                          <a:pt x="0" y="123"/>
                        </a:moveTo>
                        <a:lnTo>
                          <a:pt x="451" y="0"/>
                        </a:lnTo>
                        <a:lnTo>
                          <a:pt x="904" y="123"/>
                        </a:lnTo>
                        <a:lnTo>
                          <a:pt x="451" y="244"/>
                        </a:lnTo>
                        <a:lnTo>
                          <a:pt x="0" y="123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63" name="Freeform 2137"/>
                  <p:cNvSpPr/>
                  <p:nvPr/>
                </p:nvSpPr>
                <p:spPr bwMode="gray">
                  <a:xfrm>
                    <a:off x="1612" y="1589"/>
                    <a:ext cx="299" cy="388"/>
                  </a:xfrm>
                  <a:custGeom>
                    <a:gdLst>
                      <a:gd name="T0" fmla="*/ 0 w 453"/>
                      <a:gd name="T1" fmla="*/ 589 h 589"/>
                      <a:gd name="T2" fmla="*/ 0 w 453"/>
                      <a:gd name="T3" fmla="*/ 121 h 589"/>
                      <a:gd name="T4" fmla="*/ 453 w 453"/>
                      <a:gd name="T5" fmla="*/ 0 h 589"/>
                      <a:gd name="T6" fmla="*/ 453 w 453"/>
                      <a:gd name="T7" fmla="*/ 468 h 589"/>
                      <a:gd name="T8" fmla="*/ 0 w 453"/>
                      <a:gd name="T9" fmla="*/ 589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2" h="589">
                        <a:moveTo>
                          <a:pt x="0" y="589"/>
                        </a:moveTo>
                        <a:lnTo>
                          <a:pt x="0" y="121"/>
                        </a:lnTo>
                        <a:lnTo>
                          <a:pt x="453" y="0"/>
                        </a:lnTo>
                        <a:lnTo>
                          <a:pt x="453" y="468"/>
                        </a:lnTo>
                        <a:lnTo>
                          <a:pt x="0" y="589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  <p:sp>
                <p:nvSpPr>
                  <p:cNvPr id="264" name="Freeform 2138"/>
                  <p:cNvSpPr/>
                  <p:nvPr/>
                </p:nvSpPr>
                <p:spPr bwMode="gray">
                  <a:xfrm>
                    <a:off x="1315" y="1589"/>
                    <a:ext cx="297" cy="388"/>
                  </a:xfrm>
                  <a:custGeom>
                    <a:gdLst>
                      <a:gd name="T0" fmla="*/ 0 w 451"/>
                      <a:gd name="T1" fmla="*/ 0 h 589"/>
                      <a:gd name="T2" fmla="*/ 0 w 451"/>
                      <a:gd name="T3" fmla="*/ 468 h 589"/>
                      <a:gd name="T4" fmla="*/ 451 w 451"/>
                      <a:gd name="T5" fmla="*/ 589 h 589"/>
                      <a:gd name="T6" fmla="*/ 451 w 451"/>
                      <a:gd name="T7" fmla="*/ 121 h 589"/>
                      <a:gd name="T8" fmla="*/ 0 w 451"/>
                      <a:gd name="T9" fmla="*/ 0 h 589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451" h="589">
                        <a:moveTo>
                          <a:pt x="0" y="0"/>
                        </a:moveTo>
                        <a:lnTo>
                          <a:pt x="0" y="468"/>
                        </a:lnTo>
                        <a:lnTo>
                          <a:pt x="451" y="589"/>
                        </a:lnTo>
                        <a:lnTo>
                          <a:pt x="451" y="12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FF9933"/>
                  </a:solidFill>
                  <a:ln w="6350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 sz="900" b="1">
                      <a:solidFill>
                        <a:prstClr val="black"/>
                      </a:solidFill>
                      <a:latin typeface="华文楷体" pitchFamily="2" charset="-122"/>
                      <a:ea typeface="华文楷体" pitchFamily="2" charset="-122"/>
                    </a:endParaRPr>
                  </a:p>
                </p:txBody>
              </p:sp>
            </p:grpSp>
          </p:grpSp>
        </p:grpSp>
        <p:sp>
          <p:nvSpPr>
            <p:cNvPr id="252" name="TextBox 251"/>
            <p:cNvSpPr txBox="1"/>
            <p:nvPr/>
          </p:nvSpPr>
          <p:spPr>
            <a:xfrm>
              <a:off x="4219739" y="1888357"/>
              <a:ext cx="569841" cy="346259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专业市场重货点部</a:t>
              </a:r>
            </a:p>
          </p:txBody>
        </p:sp>
        <p:cxnSp>
          <p:nvCxnSpPr>
            <p:cNvPr id="253" name="直接箭头连接符 252"/>
            <p:cNvCxnSpPr/>
            <p:nvPr/>
          </p:nvCxnSpPr>
          <p:spPr>
            <a:xfrm>
              <a:off x="3707075" y="1831690"/>
              <a:ext cx="567148" cy="0"/>
            </a:xfrm>
            <a:prstGeom prst="straightConnector1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54" name="TextBox 253"/>
            <p:cNvSpPr txBox="1"/>
            <p:nvPr/>
          </p:nvSpPr>
          <p:spPr>
            <a:xfrm>
              <a:off x="5397560" y="1587083"/>
              <a:ext cx="586612" cy="207759"/>
            </a:xfrm>
            <a:prstGeom prst="rect">
              <a:avLst/>
            </a:prstGeom>
            <a:noFill/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9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末端配送</a:t>
              </a:r>
            </a:p>
          </p:txBody>
        </p:sp>
        <p:sp>
          <p:nvSpPr>
            <p:cNvPr id="255" name="TextBox 254"/>
            <p:cNvSpPr txBox="1"/>
            <p:nvPr/>
          </p:nvSpPr>
          <p:spPr>
            <a:xfrm>
              <a:off x="3549293" y="1578402"/>
              <a:ext cx="923463" cy="438592"/>
            </a:xfrm>
            <a:prstGeom prst="rect">
              <a:avLst/>
            </a:prstGeom>
            <a:noFill/>
            <a:ln w="12700">
              <a:noFill/>
              <a:prstDash val="dash"/>
            </a:ln>
          </p:spPr>
          <p:txBody>
            <a:bodyPr wrap="square" lIns="68589" tIns="34295" rIns="68589" bIns="34295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800" b="1">
                  <a:solidFill>
                    <a:srgbClr val="FF0000"/>
                  </a:solidFill>
                  <a:latin typeface="华文楷体" pitchFamily="2" charset="-122"/>
                  <a:ea typeface="华文楷体" pitchFamily="2" charset="-122"/>
                </a:rPr>
                <a:t> </a:t>
              </a:r>
              <a:r>
                <a:rPr lang="zh-CN" altLang="en-US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重货收派员承包：</a:t>
              </a:r>
              <a:endParaRPr lang="en-US" altLang="zh-CN" sz="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zh-CN" altLang="en-US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销售</a:t>
              </a:r>
              <a:r>
                <a:rPr lang="en-US" altLang="zh-CN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+</a:t>
              </a:r>
              <a:r>
                <a:rPr lang="zh-CN" altLang="en-US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开单</a:t>
              </a:r>
              <a:r>
                <a:rPr lang="en-US" altLang="zh-CN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+</a:t>
              </a:r>
              <a:r>
                <a:rPr lang="zh-CN" altLang="en-US" sz="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转货</a:t>
              </a:r>
            </a:p>
          </p:txBody>
        </p:sp>
      </p:grpSp>
      <p:graphicFrame>
        <p:nvGraphicFramePr>
          <p:cNvPr id="242" name="表格 2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4654576"/>
              </p:ext>
            </p:extLst>
          </p:nvPr>
        </p:nvGraphicFramePr>
        <p:xfrm>
          <a:off x="3180778" y="3579862"/>
          <a:ext cx="2901682" cy="7298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5158"/>
                <a:gridCol w="864096"/>
                <a:gridCol w="1222428"/>
              </a:tblGrid>
              <a:tr h="162018">
                <a:tc gridSpan="3">
                  <a:txBody>
                    <a:bodyPr vert="horz" wrap="square"/>
                    <a:lstStyle/>
                    <a:p>
                      <a:pPr marL="0" marR="0" indent="0" algn="ctr" defTabSz="457169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18</a:t>
                      </a:r>
                      <a:r>
                        <a:rPr lang="zh-CN" altLang="en-US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年</a:t>
                      </a:r>
                      <a:r>
                        <a:rPr lang="en-US" altLang="zh-CN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月许昌市场份额对比（货量</a:t>
                      </a:r>
                      <a:r>
                        <a:rPr lang="en-US" altLang="zh-CN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/</a:t>
                      </a:r>
                      <a:r>
                        <a:rPr lang="zh-CN" altLang="en-US" sz="1000" smtClean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吨）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pPr marL="0" marR="0" indent="0" algn="ctr" defTabSz="457169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1000" smtClean="0">
                        <a:latin typeface="华文细黑" pitchFamily="2" charset="-122"/>
                        <a:ea typeface="华文细黑" pitchFamily="2" charset="-122"/>
                      </a:endParaRPr>
                    </a:p>
                  </a:txBody>
                  <a:tcPr/>
                </a:tc>
              </a:tr>
              <a:tr h="16201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德邦</a:t>
                      </a:r>
                      <a:endParaRPr lang="zh-CN" altLang="en-US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安能</a:t>
                      </a:r>
                      <a:endParaRPr lang="zh-CN" altLang="en-US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顺丰</a:t>
                      </a:r>
                      <a:endParaRPr lang="zh-CN" altLang="en-US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62018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117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241</a:t>
                      </a:r>
                    </a:p>
                  </a:txBody>
                  <a:tcPr marL="9525" marR="9525" marT="9525" marB="0" anchor="ctr"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2000</a:t>
                      </a:r>
                      <a:endParaRPr lang="en-US" altLang="zh-CN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noFill/>
                  </a:tcPr>
                </a:tc>
              </a:tr>
              <a:tr h="162018"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0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5%</a:t>
                      </a:r>
                      <a:endParaRPr lang="en-US" altLang="zh-CN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0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10%</a:t>
                      </a:r>
                      <a:endParaRPr lang="en-US" altLang="zh-CN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000" b="0" i="0" u="none" strike="noStrike" smtClean="0">
                          <a:solidFill>
                            <a:schemeClr val="tx1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85%</a:t>
                      </a:r>
                      <a:endParaRPr lang="en-US" altLang="zh-CN" sz="1000" b="0" i="0" u="none" strike="noStrike">
                        <a:solidFill>
                          <a:schemeClr val="tx1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077082" y="4429150"/>
            <a:ext cx="1111449" cy="230832"/>
          </a:xfrm>
          <a:prstGeom prst="rect">
            <a:avLst/>
          </a:prstGeom>
          <a:noFill/>
        </p:spPr>
        <p:txBody>
          <a:bodyPr wrap="none" lIns="36000" r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smtClean="0">
                <a:latin typeface="华文楷体" pitchFamily="2" charset="-122"/>
                <a:ea typeface="华文楷体" pitchFamily="2" charset="-122"/>
              </a:rPr>
              <a:t>顺丰货量为调研数据</a:t>
            </a:r>
          </a:p>
        </p:txBody>
      </p:sp>
    </p:spTree>
    <p:extLst>
      <p:ext uri="{BB962C8B-B14F-4D97-AF65-F5344CB8AC3E}">
        <p14:creationId xmlns:p14="http://schemas.microsoft.com/office/powerpoint/2010/main" val="3807113020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52410" cy="3497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问题点一：区域自身业务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规划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能力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不足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438259" y="1173494"/>
            <a:ext cx="4055009" cy="3123982"/>
            <a:chOff x="953829" y="1402948"/>
            <a:chExt cx="4055009" cy="3123982"/>
          </a:xfrm>
        </p:grpSpPr>
        <p:sp>
          <p:nvSpPr>
            <p:cNvPr id="4" name="Rectangle 87"/>
            <p:cNvSpPr/>
            <p:nvPr/>
          </p:nvSpPr>
          <p:spPr>
            <a:xfrm>
              <a:off x="953829" y="3236003"/>
              <a:ext cx="1570443" cy="325556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" name="Rectangle 87"/>
            <p:cNvSpPr/>
            <p:nvPr/>
          </p:nvSpPr>
          <p:spPr>
            <a:xfrm>
              <a:off x="972591" y="2730003"/>
              <a:ext cx="3699789" cy="31598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" name="Rectangle 1"/>
            <p:cNvSpPr/>
            <p:nvPr/>
          </p:nvSpPr>
          <p:spPr>
            <a:xfrm>
              <a:off x="2047502" y="1402948"/>
              <a:ext cx="1160760" cy="24805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latin typeface="华文楷体" pitchFamily="2" charset="-122"/>
                  <a:ea typeface="华文楷体" pitchFamily="2" charset="-122"/>
                </a:rPr>
                <a:t>总裁</a:t>
              </a:r>
            </a:p>
          </p:txBody>
        </p:sp>
        <p:sp>
          <p:nvSpPr>
            <p:cNvPr id="7" name="Rectangle 8"/>
            <p:cNvSpPr/>
            <p:nvPr/>
          </p:nvSpPr>
          <p:spPr>
            <a:xfrm>
              <a:off x="971600" y="2762396"/>
              <a:ext cx="843423" cy="24805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事业部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" name="Rectangle 39"/>
            <p:cNvSpPr/>
            <p:nvPr/>
          </p:nvSpPr>
          <p:spPr>
            <a:xfrm>
              <a:off x="971600" y="4207206"/>
              <a:ext cx="843423" cy="3087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营业部</a:t>
              </a:r>
            </a:p>
          </p:txBody>
        </p:sp>
        <p:sp>
          <p:nvSpPr>
            <p:cNvPr id="9" name="Rectangle 93"/>
            <p:cNvSpPr/>
            <p:nvPr/>
          </p:nvSpPr>
          <p:spPr>
            <a:xfrm>
              <a:off x="971600" y="3239545"/>
              <a:ext cx="843423" cy="3087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大区</a:t>
              </a:r>
            </a:p>
          </p:txBody>
        </p:sp>
        <p:sp>
          <p:nvSpPr>
            <p:cNvPr id="10" name="Rectangle 23"/>
            <p:cNvSpPr/>
            <p:nvPr/>
          </p:nvSpPr>
          <p:spPr>
            <a:xfrm>
              <a:off x="971600" y="3741373"/>
              <a:ext cx="843423" cy="3087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小区</a:t>
              </a:r>
            </a:p>
          </p:txBody>
        </p:sp>
        <p:sp>
          <p:nvSpPr>
            <p:cNvPr id="11" name="Rectangle 8"/>
            <p:cNvSpPr/>
            <p:nvPr/>
          </p:nvSpPr>
          <p:spPr>
            <a:xfrm>
              <a:off x="971600" y="1821979"/>
              <a:ext cx="843423" cy="33016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事业群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2" name="Rectangle 8"/>
            <p:cNvSpPr/>
            <p:nvPr/>
          </p:nvSpPr>
          <p:spPr>
            <a:xfrm>
              <a:off x="1957410" y="1818120"/>
              <a:ext cx="1338493" cy="33016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快运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事业群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3" name="Rectangle 8"/>
            <p:cNvSpPr/>
            <p:nvPr/>
          </p:nvSpPr>
          <p:spPr>
            <a:xfrm>
              <a:off x="1992757" y="2266354"/>
              <a:ext cx="229060" cy="399498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产品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Rectangle 8"/>
            <p:cNvSpPr/>
            <p:nvPr/>
          </p:nvSpPr>
          <p:spPr>
            <a:xfrm>
              <a:off x="2351234" y="2266354"/>
              <a:ext cx="229060" cy="399498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运力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Rectangle 8"/>
            <p:cNvSpPr/>
            <p:nvPr/>
          </p:nvSpPr>
          <p:spPr>
            <a:xfrm>
              <a:off x="3479669" y="1818120"/>
              <a:ext cx="628954" cy="33016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事业群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6" name="Rectangle 8"/>
            <p:cNvSpPr/>
            <p:nvPr/>
          </p:nvSpPr>
          <p:spPr>
            <a:xfrm>
              <a:off x="2709711" y="2266354"/>
              <a:ext cx="229060" cy="399498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场站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Rectangle 8"/>
            <p:cNvSpPr/>
            <p:nvPr/>
          </p:nvSpPr>
          <p:spPr>
            <a:xfrm>
              <a:off x="3068189" y="2260082"/>
              <a:ext cx="229060" cy="399498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…</a:t>
              </a:r>
            </a:p>
          </p:txBody>
        </p:sp>
        <p:cxnSp>
          <p:nvCxnSpPr>
            <p:cNvPr id="18" name="Straight Connector 35"/>
            <p:cNvCxnSpPr>
              <a:stCxn id="7" idx="2"/>
              <a:endCxn id="9" idx="0"/>
            </p:cNvCxnSpPr>
            <p:nvPr/>
          </p:nvCxnSpPr>
          <p:spPr bwMode="auto">
            <a:xfrm flipH="1">
              <a:off x="1393312" y="3010453"/>
              <a:ext cx="0" cy="229092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Straight Connector 35"/>
            <p:cNvCxnSpPr>
              <a:stCxn id="9" idx="2"/>
              <a:endCxn id="10" idx="0"/>
            </p:cNvCxnSpPr>
            <p:nvPr/>
          </p:nvCxnSpPr>
          <p:spPr bwMode="auto">
            <a:xfrm flipH="1">
              <a:off x="1393312" y="3548305"/>
              <a:ext cx="0" cy="193068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0" name="Straight Connector 35"/>
            <p:cNvCxnSpPr>
              <a:stCxn id="10" idx="2"/>
              <a:endCxn id="8" idx="0"/>
            </p:cNvCxnSpPr>
            <p:nvPr/>
          </p:nvCxnSpPr>
          <p:spPr bwMode="auto">
            <a:xfrm flipH="1">
              <a:off x="1393312" y="4050133"/>
              <a:ext cx="0" cy="157073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Elbow Connector 13"/>
            <p:cNvCxnSpPr>
              <a:stCxn id="6" idx="2"/>
              <a:endCxn id="11" idx="0"/>
            </p:cNvCxnSpPr>
            <p:nvPr/>
          </p:nvCxnSpPr>
          <p:spPr bwMode="auto">
            <a:xfrm rot="5400000">
              <a:off x="1925110" y="1119206"/>
              <a:ext cx="170974" cy="1234570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Elbow Connector 13"/>
            <p:cNvCxnSpPr>
              <a:stCxn id="6" idx="2"/>
              <a:endCxn id="15" idx="0"/>
            </p:cNvCxnSpPr>
            <p:nvPr/>
          </p:nvCxnSpPr>
          <p:spPr bwMode="auto">
            <a:xfrm rot="16200000" flipH="1">
              <a:off x="3127457" y="1151429"/>
              <a:ext cx="167115" cy="1166265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Elbow Connector 13"/>
            <p:cNvCxnSpPr>
              <a:stCxn id="6" idx="2"/>
              <a:endCxn id="12" idx="0"/>
            </p:cNvCxnSpPr>
            <p:nvPr/>
          </p:nvCxnSpPr>
          <p:spPr bwMode="auto">
            <a:xfrm rot="5400000">
              <a:off x="2543713" y="1733950"/>
              <a:ext cx="167115" cy="1225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Elbow Connector 13"/>
            <p:cNvCxnSpPr>
              <a:stCxn id="12" idx="2"/>
              <a:endCxn id="13" idx="0"/>
            </p:cNvCxnSpPr>
            <p:nvPr/>
          </p:nvCxnSpPr>
          <p:spPr bwMode="auto">
            <a:xfrm rot="5400000">
              <a:off x="2307936" y="1947633"/>
              <a:ext cx="118070" cy="519371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Elbow Connector 13"/>
            <p:cNvCxnSpPr>
              <a:stCxn id="12" idx="2"/>
              <a:endCxn id="16" idx="0"/>
            </p:cNvCxnSpPr>
            <p:nvPr/>
          </p:nvCxnSpPr>
          <p:spPr bwMode="auto">
            <a:xfrm rot="16200000" flipH="1">
              <a:off x="2666413" y="2108527"/>
              <a:ext cx="118070" cy="197584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6" name="Elbow Connector 13"/>
            <p:cNvCxnSpPr>
              <a:stCxn id="12" idx="2"/>
              <a:endCxn id="17" idx="0"/>
            </p:cNvCxnSpPr>
            <p:nvPr/>
          </p:nvCxnSpPr>
          <p:spPr bwMode="auto">
            <a:xfrm rot="16200000" flipH="1">
              <a:off x="2848789" y="1926151"/>
              <a:ext cx="111799" cy="556062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Elbow Connector 13"/>
            <p:cNvCxnSpPr>
              <a:stCxn id="12" idx="2"/>
              <a:endCxn id="14" idx="0"/>
            </p:cNvCxnSpPr>
            <p:nvPr/>
          </p:nvCxnSpPr>
          <p:spPr bwMode="auto">
            <a:xfrm rot="5400000">
              <a:off x="2487176" y="2126871"/>
              <a:ext cx="118070" cy="160893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8" name="Rectangle 8"/>
            <p:cNvSpPr/>
            <p:nvPr/>
          </p:nvSpPr>
          <p:spPr>
            <a:xfrm>
              <a:off x="3479669" y="2266354"/>
              <a:ext cx="628954" cy="393227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财务部</a:t>
              </a:r>
              <a:endParaRPr lang="en-US" altLang="zh-CN" sz="11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9" name="Rectangle 8"/>
            <p:cNvSpPr/>
            <p:nvPr/>
          </p:nvSpPr>
          <p:spPr>
            <a:xfrm>
              <a:off x="4210480" y="1818119"/>
              <a:ext cx="441907" cy="330164"/>
            </a:xfrm>
            <a:prstGeom prst="rect">
              <a:avLst/>
            </a:prstGeom>
            <a:noFill/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0" name="Rectangle 8"/>
            <p:cNvSpPr/>
            <p:nvPr/>
          </p:nvSpPr>
          <p:spPr>
            <a:xfrm>
              <a:off x="3479669" y="2762396"/>
              <a:ext cx="628954" cy="24805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财务部</a:t>
              </a:r>
              <a:endParaRPr lang="en-US" altLang="zh-CN" sz="11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1" name="Straight Connector 35"/>
            <p:cNvCxnSpPr>
              <a:stCxn id="15" idx="2"/>
              <a:endCxn id="28" idx="0"/>
            </p:cNvCxnSpPr>
            <p:nvPr/>
          </p:nvCxnSpPr>
          <p:spPr bwMode="auto">
            <a:xfrm flipH="1">
              <a:off x="3794147" y="2148282"/>
              <a:ext cx="0" cy="118070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2" name="Elbow Connector 13"/>
            <p:cNvCxnSpPr>
              <a:stCxn id="6" idx="2"/>
              <a:endCxn id="29" idx="0"/>
            </p:cNvCxnSpPr>
            <p:nvPr/>
          </p:nvCxnSpPr>
          <p:spPr bwMode="auto">
            <a:xfrm rot="16200000" flipH="1">
              <a:off x="3446101" y="832785"/>
              <a:ext cx="167114" cy="1803552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3" name="Straight Connector 35"/>
            <p:cNvCxnSpPr>
              <a:stCxn id="28" idx="2"/>
              <a:endCxn id="30" idx="0"/>
            </p:cNvCxnSpPr>
            <p:nvPr/>
          </p:nvCxnSpPr>
          <p:spPr bwMode="auto">
            <a:xfrm flipH="1">
              <a:off x="3794147" y="2659580"/>
              <a:ext cx="0" cy="102816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rgbClr val="C0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34" name="Rectangle 8"/>
            <p:cNvSpPr/>
            <p:nvPr/>
          </p:nvSpPr>
          <p:spPr>
            <a:xfrm>
              <a:off x="4210480" y="2762397"/>
              <a:ext cx="423332" cy="24805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  <a:endParaRPr lang="en-US" altLang="zh-CN" sz="11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5" name="Straight Connector 35"/>
            <p:cNvCxnSpPr>
              <a:stCxn id="29" idx="2"/>
              <a:endCxn id="34" idx="0"/>
            </p:cNvCxnSpPr>
            <p:nvPr/>
          </p:nvCxnSpPr>
          <p:spPr bwMode="auto">
            <a:xfrm flipH="1">
              <a:off x="4422147" y="2148282"/>
              <a:ext cx="9287" cy="614116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rgbClr val="C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直接连接符 35"/>
            <p:cNvCxnSpPr>
              <a:stCxn id="11" idx="2"/>
              <a:endCxn id="7" idx="0"/>
            </p:cNvCxnSpPr>
            <p:nvPr/>
          </p:nvCxnSpPr>
          <p:spPr bwMode="auto">
            <a:xfrm flipH="1">
              <a:off x="1393312" y="2152142"/>
              <a:ext cx="0" cy="610253"/>
            </a:xfrm>
            <a:prstGeom prst="line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7" name="Rectangle 8"/>
            <p:cNvSpPr/>
            <p:nvPr/>
          </p:nvSpPr>
          <p:spPr>
            <a:xfrm>
              <a:off x="972591" y="2290259"/>
              <a:ext cx="843423" cy="330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</a:t>
              </a:r>
              <a:endParaRPr lang="en-US" altLang="zh-CN" sz="1200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8" name="Rectangle 8"/>
            <p:cNvSpPr/>
            <p:nvPr/>
          </p:nvSpPr>
          <p:spPr>
            <a:xfrm>
              <a:off x="2549226" y="2720608"/>
              <a:ext cx="891852" cy="33294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办公室</a:t>
              </a:r>
              <a:endParaRPr lang="en-US" altLang="zh-CN" sz="1200" b="1" kern="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en-US" altLang="zh-CN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15-20</a:t>
              </a:r>
              <a:r>
                <a:rPr lang="zh-CN" altLang="en-US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人</a:t>
              </a:r>
              <a:endParaRPr lang="en-US" altLang="zh-CN" sz="12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9" name="肘形连接符 38"/>
            <p:cNvCxnSpPr>
              <a:stCxn id="7" idx="3"/>
              <a:endCxn id="38" idx="1"/>
            </p:cNvCxnSpPr>
            <p:nvPr/>
          </p:nvCxnSpPr>
          <p:spPr>
            <a:xfrm>
              <a:off x="1815023" y="2886425"/>
              <a:ext cx="734203" cy="655"/>
            </a:xfrm>
            <a:prstGeom prst="bentConnector3">
              <a:avLst>
                <a:gd name="adj1" fmla="val 50000"/>
              </a:avLst>
            </a:prstGeom>
            <a:ln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肘形连接符 39"/>
            <p:cNvCxnSpPr>
              <a:stCxn id="38" idx="2"/>
              <a:endCxn id="50" idx="0"/>
            </p:cNvCxnSpPr>
            <p:nvPr/>
          </p:nvCxnSpPr>
          <p:spPr>
            <a:xfrm rot="5400000">
              <a:off x="2947547" y="3100209"/>
              <a:ext cx="94262" cy="949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肘形连接符 40"/>
            <p:cNvCxnSpPr>
              <a:stCxn id="38" idx="2"/>
              <a:endCxn id="54" idx="0"/>
            </p:cNvCxnSpPr>
            <p:nvPr/>
          </p:nvCxnSpPr>
          <p:spPr>
            <a:xfrm rot="16200000" flipH="1">
              <a:off x="3715581" y="2333123"/>
              <a:ext cx="94262" cy="1535120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2" name="组合 41"/>
            <p:cNvGrpSpPr/>
            <p:nvPr/>
          </p:nvGrpSpPr>
          <p:grpSpPr>
            <a:xfrm>
              <a:off x="2634805" y="3147814"/>
              <a:ext cx="2263367" cy="602105"/>
              <a:chOff x="2098766" y="3776868"/>
              <a:chExt cx="2489704" cy="662316"/>
            </a:xfrm>
          </p:grpSpPr>
          <p:sp>
            <p:nvSpPr>
              <p:cNvPr id="50" name="Rectangle 8"/>
              <p:cNvSpPr/>
              <p:nvPr/>
            </p:nvSpPr>
            <p:spPr>
              <a:xfrm>
                <a:off x="2116114" y="3776868"/>
                <a:ext cx="755980" cy="29086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规划与</a:t>
                </a:r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解决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方案</a:t>
                </a:r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支持组</a:t>
                </a:r>
                <a:endParaRPr lang="en-US" altLang="zh-CN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1" name="Rectangle 8"/>
              <p:cNvSpPr/>
              <p:nvPr/>
            </p:nvSpPr>
            <p:spPr>
              <a:xfrm>
                <a:off x="2960952" y="3776868"/>
                <a:ext cx="755980" cy="29086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营运</a:t>
                </a:r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效率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管理</a:t>
                </a:r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组</a:t>
                </a:r>
                <a:endParaRPr lang="en-US" altLang="zh-CN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2" name="Rectangle 8"/>
              <p:cNvSpPr/>
              <p:nvPr/>
            </p:nvSpPr>
            <p:spPr>
              <a:xfrm>
                <a:off x="2107285" y="4142802"/>
                <a:ext cx="755980" cy="29086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营运</a:t>
                </a:r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业务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支持</a:t>
                </a:r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组</a:t>
                </a:r>
                <a:endParaRPr lang="en-US" altLang="zh-CN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3" name="Rectangle 8"/>
              <p:cNvSpPr/>
              <p:nvPr/>
            </p:nvSpPr>
            <p:spPr>
              <a:xfrm>
                <a:off x="2960952" y="4148319"/>
                <a:ext cx="755980" cy="29086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营运</a:t>
                </a:r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品质</a:t>
                </a:r>
                <a:endParaRPr lang="en-US" altLang="zh-CN" sz="900" kern="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  <a:p>
                <a:pPr algn="ctr"/>
                <a:r>
                  <a:rPr lang="zh-CN" altLang="en-US" sz="900" kern="0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管理</a:t>
                </a:r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组</a:t>
                </a:r>
                <a:endParaRPr lang="en-US" altLang="zh-CN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4" name="Rectangle 8"/>
              <p:cNvSpPr/>
              <p:nvPr/>
            </p:nvSpPr>
            <p:spPr>
              <a:xfrm>
                <a:off x="3805790" y="3776868"/>
                <a:ext cx="755980" cy="29086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900" ker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标准推进组</a:t>
                </a:r>
                <a:endParaRPr lang="en-US" altLang="zh-CN" sz="9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cxnSp>
            <p:nvCxnSpPr>
              <p:cNvPr id="55" name="直接连接符 54"/>
              <p:cNvCxnSpPr/>
              <p:nvPr/>
            </p:nvCxnSpPr>
            <p:spPr>
              <a:xfrm>
                <a:off x="2107285" y="4433667"/>
                <a:ext cx="755980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>
              <a:xfrm>
                <a:off x="2978901" y="4439184"/>
                <a:ext cx="755980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直接连接符 56"/>
              <p:cNvCxnSpPr/>
              <p:nvPr/>
            </p:nvCxnSpPr>
            <p:spPr>
              <a:xfrm>
                <a:off x="3832490" y="4067385"/>
                <a:ext cx="755980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直接连接符 57"/>
              <p:cNvCxnSpPr/>
              <p:nvPr/>
            </p:nvCxnSpPr>
            <p:spPr>
              <a:xfrm>
                <a:off x="2960057" y="4067385"/>
                <a:ext cx="755980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直接连接符 58"/>
              <p:cNvCxnSpPr/>
              <p:nvPr/>
            </p:nvCxnSpPr>
            <p:spPr>
              <a:xfrm>
                <a:off x="2098766" y="4067385"/>
                <a:ext cx="755980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7" name="Rectangle 93"/>
            <p:cNvSpPr/>
            <p:nvPr/>
          </p:nvSpPr>
          <p:spPr>
            <a:xfrm>
              <a:off x="1907704" y="3239545"/>
              <a:ext cx="576069" cy="30876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65000"/>
                </a:schemeClr>
              </a:solidFill>
            </a:ln>
          </p:spPr>
          <p:txBody>
            <a:bodyPr wrap="non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统计组</a:t>
              </a:r>
              <a:endParaRPr lang="en-US" altLang="zh-CN" sz="1200" b="1" kern="0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en-US" altLang="zh-CN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3-5</a:t>
              </a:r>
              <a:r>
                <a:rPr lang="zh-CN" altLang="en-US" sz="1200" b="1" kern="0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人</a:t>
              </a:r>
              <a:endParaRPr lang="zh-CN" altLang="en-US" sz="12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2646591" y="3147815"/>
              <a:ext cx="2362247" cy="1368151"/>
            </a:xfrm>
            <a:prstGeom prst="rect">
              <a:avLst/>
            </a:prstGeom>
            <a:noFill/>
            <a:ln w="6350"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2650576" y="3788266"/>
              <a:ext cx="2358262" cy="738664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i="1" smtClean="0">
                  <a:latin typeface="华文楷体" pitchFamily="2" charset="-122"/>
                  <a:ea typeface="华文楷体" pitchFamily="2" charset="-122"/>
                </a:rPr>
                <a:t>办公室主要职责：</a:t>
              </a:r>
              <a:endParaRPr lang="en-US" altLang="zh-CN" sz="1400" b="1" i="1" smtClean="0"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400" b="1" i="1" smtClean="0">
                  <a:latin typeface="华文楷体" pitchFamily="2" charset="-122"/>
                  <a:ea typeface="华文楷体" pitchFamily="2" charset="-122"/>
                </a:rPr>
                <a:t>任务发布、数据统计及播报、执行跟踪</a:t>
              </a:r>
            </a:p>
          </p:txBody>
        </p:sp>
      </p:grpSp>
      <p:sp>
        <p:nvSpPr>
          <p:cNvPr id="60" name="TextBox 59"/>
          <p:cNvSpPr txBox="1"/>
          <p:nvPr/>
        </p:nvSpPr>
        <p:spPr>
          <a:xfrm>
            <a:off x="305224" y="699542"/>
            <a:ext cx="4362571" cy="3347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black"/>
                </a:solidFill>
              </a:rPr>
              <a:t>区域没有规划组织，营运职能部门也不具备规划职责</a:t>
            </a:r>
            <a:endParaRPr lang="en-US" altLang="zh-CN">
              <a:solidFill>
                <a:prstClr val="black"/>
              </a:solidFill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293236" y="699542"/>
            <a:ext cx="4374207" cy="3888432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4744688" y="699541"/>
            <a:ext cx="3939052" cy="33470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12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600" smtClean="0"/>
              <a:t>区域的过程管控以盘点为主</a:t>
            </a:r>
            <a:endParaRPr lang="zh-CN" altLang="en-US" sz="1600"/>
          </a:p>
        </p:txBody>
      </p:sp>
      <p:sp>
        <p:nvSpPr>
          <p:cNvPr id="63" name="矩形 175"/>
          <p:cNvSpPr/>
          <p:nvPr/>
        </p:nvSpPr>
        <p:spPr>
          <a:xfrm>
            <a:off x="4740203" y="699542"/>
            <a:ext cx="3939052" cy="3888432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36" tIns="45718" rIns="91436" bIns="45718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endParaRPr lang="en-US" altLang="zh-CN" sz="14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TextBox 25"/>
          <p:cNvSpPr txBox="1"/>
          <p:nvPr/>
        </p:nvSpPr>
        <p:spPr>
          <a:xfrm>
            <a:off x="4802612" y="1155222"/>
            <a:ext cx="35332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buFont typeface="Wingdings" pitchFamily="2" charset="2"/>
              <a:buChar char="p"/>
              <a:defRPr sz="16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n"/>
            </a:pPr>
            <a:r>
              <a:rPr lang="zh-CN" altLang="en-US" sz="1400">
                <a:latin typeface="华文楷体" pitchFamily="2" charset="-122"/>
                <a:ea typeface="华文楷体" pitchFamily="2" charset="-122"/>
              </a:rPr>
              <a:t>会议以盘点数据为主，无问题解决举措</a:t>
            </a:r>
            <a:endParaRPr lang="en-US" altLang="zh-CN" sz="1400" b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矩形 64"/>
          <p:cNvSpPr/>
          <p:nvPr/>
        </p:nvSpPr>
        <p:spPr bwMode="auto">
          <a:xfrm>
            <a:off x="5046118" y="1631454"/>
            <a:ext cx="3198698" cy="300137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例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：某场事业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部收入诊断会</a:t>
            </a:r>
          </a:p>
        </p:txBody>
      </p:sp>
      <p:sp>
        <p:nvSpPr>
          <p:cNvPr id="66" name="矩形 65"/>
          <p:cNvSpPr/>
          <p:nvPr/>
        </p:nvSpPr>
        <p:spPr bwMode="auto">
          <a:xfrm>
            <a:off x="5224586" y="2816227"/>
            <a:ext cx="1867694" cy="40491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事业部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大区</a:t>
            </a:r>
            <a:endParaRPr lang="en-US" altLang="zh-CN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盘点数据</a:t>
            </a:r>
          </a:p>
        </p:txBody>
      </p:sp>
      <p:sp>
        <p:nvSpPr>
          <p:cNvPr id="67" name="矩形 66"/>
          <p:cNvSpPr/>
          <p:nvPr/>
        </p:nvSpPr>
        <p:spPr bwMode="auto">
          <a:xfrm>
            <a:off x="7147584" y="2816227"/>
            <a:ext cx="934269" cy="40491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领导下任务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、点评</a:t>
            </a:r>
            <a:endParaRPr lang="zh-CN" altLang="en-US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</p:txBody>
      </p:sp>
      <p:grpSp>
        <p:nvGrpSpPr>
          <p:cNvPr id="68" name="组合 67"/>
          <p:cNvGrpSpPr/>
          <p:nvPr/>
        </p:nvGrpSpPr>
        <p:grpSpPr>
          <a:xfrm>
            <a:off x="5064023" y="2395291"/>
            <a:ext cx="3195262" cy="172246"/>
            <a:chOff x="4914348" y="2421526"/>
            <a:chExt cx="3494612" cy="172246"/>
          </a:xfrm>
        </p:grpSpPr>
        <p:cxnSp>
          <p:nvCxnSpPr>
            <p:cNvPr id="69" name="直接箭头连接符 68"/>
            <p:cNvCxnSpPr/>
            <p:nvPr/>
          </p:nvCxnSpPr>
          <p:spPr bwMode="auto">
            <a:xfrm flipV="1">
              <a:off x="4914348" y="2509798"/>
              <a:ext cx="3494612" cy="1"/>
            </a:xfrm>
            <a:prstGeom prst="straightConnector1">
              <a:avLst/>
            </a:prstGeom>
            <a:solidFill>
              <a:schemeClr val="accent1"/>
            </a:solidFill>
            <a:ln w="28575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triangle"/>
            </a:ln>
            <a:effectLst/>
          </p:spPr>
        </p:cxnSp>
        <p:cxnSp>
          <p:nvCxnSpPr>
            <p:cNvPr id="70" name="直接连接符 69"/>
            <p:cNvCxnSpPr/>
            <p:nvPr/>
          </p:nvCxnSpPr>
          <p:spPr bwMode="auto">
            <a:xfrm flipH="1">
              <a:off x="7133729" y="2421526"/>
              <a:ext cx="0" cy="172246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直接连接符 70"/>
            <p:cNvCxnSpPr/>
            <p:nvPr/>
          </p:nvCxnSpPr>
          <p:spPr bwMode="auto">
            <a:xfrm flipH="1">
              <a:off x="5060172" y="2421526"/>
              <a:ext cx="0" cy="172246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直接连接符 71"/>
            <p:cNvCxnSpPr/>
            <p:nvPr/>
          </p:nvCxnSpPr>
          <p:spPr bwMode="auto">
            <a:xfrm flipH="1">
              <a:off x="8167454" y="2421526"/>
              <a:ext cx="0" cy="172246"/>
            </a:xfrm>
            <a:prstGeom prst="line">
              <a:avLst/>
            </a:prstGeom>
            <a:solidFill>
              <a:schemeClr val="accent1"/>
            </a:solidFill>
            <a:ln w="19050" cap="flat" cmpd="sng" algn="ctr">
              <a:solidFill>
                <a:schemeClr val="bg1">
                  <a:lumMod val="6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73" name="TextBox 46"/>
          <p:cNvSpPr txBox="1"/>
          <p:nvPr/>
        </p:nvSpPr>
        <p:spPr>
          <a:xfrm>
            <a:off x="4912119" y="2577320"/>
            <a:ext cx="5081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19:30</a:t>
            </a:r>
            <a:endParaRPr lang="zh-CN" altLang="en-US" sz="1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4" name="TextBox 51"/>
          <p:cNvSpPr txBox="1"/>
          <p:nvPr/>
        </p:nvSpPr>
        <p:spPr>
          <a:xfrm>
            <a:off x="5556850" y="2154269"/>
            <a:ext cx="8191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5</a:t>
            </a:r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0min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5" name="TextBox 52"/>
          <p:cNvSpPr txBox="1"/>
          <p:nvPr/>
        </p:nvSpPr>
        <p:spPr>
          <a:xfrm>
            <a:off x="6823033" y="2570114"/>
            <a:ext cx="5081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latin typeface="华文楷体" pitchFamily="2" charset="-122"/>
                <a:ea typeface="华文楷体" pitchFamily="2" charset="-122"/>
              </a:rPr>
              <a:t>20:20</a:t>
            </a:r>
            <a:endParaRPr lang="zh-CN" altLang="en-US" sz="1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" name="TextBox 53"/>
          <p:cNvSpPr txBox="1"/>
          <p:nvPr/>
        </p:nvSpPr>
        <p:spPr>
          <a:xfrm>
            <a:off x="7827801" y="2577320"/>
            <a:ext cx="50810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000">
                <a:latin typeface="华文楷体" pitchFamily="2" charset="-122"/>
                <a:ea typeface="华文楷体" pitchFamily="2" charset="-122"/>
              </a:rPr>
              <a:t>20:30</a:t>
            </a:r>
            <a:endParaRPr lang="zh-CN" altLang="en-US" sz="1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TextBox 54"/>
          <p:cNvSpPr txBox="1"/>
          <p:nvPr/>
        </p:nvSpPr>
        <p:spPr>
          <a:xfrm>
            <a:off x="7192677" y="2135510"/>
            <a:ext cx="8191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en-US" altLang="zh-CN" sz="1200" b="1" smtClean="0">
                <a:latin typeface="华文楷体" pitchFamily="2" charset="-122"/>
                <a:ea typeface="华文楷体" pitchFamily="2" charset="-122"/>
              </a:rPr>
              <a:t>0min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5268620" y="3344277"/>
            <a:ext cx="1725167" cy="461665"/>
            <a:chOff x="5068984" y="3356945"/>
            <a:chExt cx="1725167" cy="461665"/>
          </a:xfrm>
        </p:grpSpPr>
        <p:sp>
          <p:nvSpPr>
            <p:cNvPr id="79" name="TextBox 49"/>
            <p:cNvSpPr txBox="1"/>
            <p:nvPr/>
          </p:nvSpPr>
          <p:spPr>
            <a:xfrm>
              <a:off x="5283495" y="3356945"/>
              <a:ext cx="1296144" cy="46166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数据盘点，</a:t>
              </a:r>
              <a:endParaRPr lang="en-US" altLang="zh-CN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未讨论客户</a:t>
              </a:r>
            </a:p>
          </p:txBody>
        </p:sp>
        <p:cxnSp>
          <p:nvCxnSpPr>
            <p:cNvPr id="80" name="直接连接符 79"/>
            <p:cNvCxnSpPr/>
            <p:nvPr/>
          </p:nvCxnSpPr>
          <p:spPr bwMode="auto">
            <a:xfrm>
              <a:off x="5068984" y="3818610"/>
              <a:ext cx="1725167" cy="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cxnSp>
      </p:grpSp>
    </p:spTree>
    <p:extLst>
      <p:ext uri="{BB962C8B-B14F-4D97-AF65-F5344CB8AC3E}">
        <p14:creationId xmlns:p14="http://schemas.microsoft.com/office/powerpoint/2010/main" val="1731122218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问题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点二：</a:t>
            </a: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权力集中在总部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的管控方式</a:t>
            </a: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遭遇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挑战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98596" y="699542"/>
            <a:ext cx="8447366" cy="47608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面对新市场环境，现有组织管控在决策效率、客户反应等方面出现不适应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627784" y="1203598"/>
            <a:ext cx="4536504" cy="503911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市场潜力：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300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实际发货：约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100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货物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特征：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50KG-55KG/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发货特征：单次出货约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-30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09315" y="1217248"/>
            <a:ext cx="1188132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潮汕马桶专业市场基本信息：</a:t>
            </a:r>
            <a:endParaRPr lang="en-US" altLang="zh-CN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67544" y="2075833"/>
            <a:ext cx="8064896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2335658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03.26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椭圆 22"/>
          <p:cNvSpPr/>
          <p:nvPr/>
        </p:nvSpPr>
        <p:spPr bwMode="auto">
          <a:xfrm>
            <a:off x="2734687" y="1981842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68062" y="1694521"/>
            <a:ext cx="1178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03.27-04.28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椭圆 24"/>
          <p:cNvSpPr/>
          <p:nvPr/>
        </p:nvSpPr>
        <p:spPr bwMode="auto">
          <a:xfrm>
            <a:off x="5385396" y="1979560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14463" y="2194426"/>
            <a:ext cx="2065450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事业部、营运办公室</a:t>
            </a:r>
            <a:endParaRPr lang="en-US" altLang="zh-CN" sz="14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逐级作需求梳理及反馈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  <a:endParaRPr lang="zh-CN" altLang="en-US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17171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03.19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81117" y="2194427"/>
            <a:ext cx="1046213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提出需求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  <a:endParaRPr lang="zh-CN" altLang="en-US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581117" y="2909448"/>
            <a:ext cx="1043466" cy="196655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接送货车接快递货，快递员提成</a:t>
            </a:r>
            <a:r>
              <a: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划转给接送货司机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729320" y="2909447"/>
            <a:ext cx="2051978" cy="1968793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需求初步梳理及反馈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涉及专业资源协调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3851920" y="2194426"/>
            <a:ext cx="3168351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各相关部门</a:t>
            </a:r>
            <a:endParaRPr lang="en-US" altLang="zh-CN" sz="14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进行测算、评估及决策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26</a:t>
            </a: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  <a:endParaRPr lang="zh-CN" altLang="en-US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3" name="组合 72"/>
          <p:cNvGrpSpPr/>
          <p:nvPr/>
        </p:nvGrpSpPr>
        <p:grpSpPr>
          <a:xfrm>
            <a:off x="3851921" y="4136876"/>
            <a:ext cx="3168351" cy="359550"/>
            <a:chOff x="3851921" y="4243905"/>
            <a:chExt cx="3168351" cy="478560"/>
          </a:xfrm>
        </p:grpSpPr>
        <p:sp>
          <p:nvSpPr>
            <p:cNvPr id="63" name="矩形 62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  <a:endPara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4" name="矩形 63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薪酬绩效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服务部：奖金核算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方案设计</a:t>
              </a:r>
              <a:endPara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招聘配置部：区域内部成本划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转评估</a:t>
              </a:r>
              <a:endPara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7" name="TextBox 66"/>
          <p:cNvSpPr txBox="1"/>
          <p:nvPr/>
        </p:nvSpPr>
        <p:spPr>
          <a:xfrm>
            <a:off x="7272350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05.02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7183985" y="2194427"/>
            <a:ext cx="1150834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重新更换需求</a:t>
            </a:r>
            <a:endParaRPr lang="en-US" altLang="zh-CN" sz="14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7184123" y="2909448"/>
            <a:ext cx="1147813" cy="1968792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重包入户产品，司机提取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元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票的接货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成本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（目前需求按原流程进行中）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4" name="组合 73"/>
          <p:cNvGrpSpPr/>
          <p:nvPr/>
        </p:nvGrpSpPr>
        <p:grpSpPr>
          <a:xfrm>
            <a:off x="3851921" y="2906817"/>
            <a:ext cx="3168351" cy="359550"/>
            <a:chOff x="3851921" y="4243905"/>
            <a:chExt cx="3168351" cy="478560"/>
          </a:xfrm>
        </p:grpSpPr>
        <p:sp>
          <p:nvSpPr>
            <p:cNvPr id="75" name="矩形 74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</a:p>
          </p:txBody>
        </p:sp>
        <p:sp>
          <p:nvSpPr>
            <p:cNvPr id="76" name="矩形 75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营运办公室：经营与运作运作成本提取风险评估</a:t>
              </a:r>
            </a:p>
          </p:txBody>
        </p:sp>
      </p:grpSp>
      <p:sp>
        <p:nvSpPr>
          <p:cNvPr id="77" name="矩形 76"/>
          <p:cNvSpPr/>
          <p:nvPr/>
        </p:nvSpPr>
        <p:spPr>
          <a:xfrm>
            <a:off x="293235" y="699542"/>
            <a:ext cx="8452781" cy="432048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851921" y="3310880"/>
            <a:ext cx="3168351" cy="359550"/>
            <a:chOff x="3851921" y="4243905"/>
            <a:chExt cx="3168351" cy="478560"/>
          </a:xfrm>
        </p:grpSpPr>
        <p:sp>
          <p:nvSpPr>
            <p:cNvPr id="79" name="矩形 78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快</a:t>
              </a:r>
              <a:r>
                <a:rPr lang="zh-CN" altLang="en-US" sz="1400" b="1" smtClean="0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运</a:t>
              </a:r>
              <a:endPara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80" name="矩形 79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门店服务部：门店成本划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转评估</a:t>
              </a:r>
              <a:endPara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接送货服务部：司机成本划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转评估</a:t>
              </a:r>
              <a:endPara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3851921" y="3714353"/>
            <a:ext cx="3168351" cy="359550"/>
            <a:chOff x="3851921" y="4243905"/>
            <a:chExt cx="3168351" cy="478560"/>
          </a:xfrm>
        </p:grpSpPr>
        <p:sp>
          <p:nvSpPr>
            <p:cNvPr id="84" name="矩形 83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</a:p>
          </p:txBody>
        </p:sp>
        <p:sp>
          <p:nvSpPr>
            <p:cNvPr id="85" name="矩形 84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计划预算部：产品成本划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转评估</a:t>
              </a:r>
              <a:endPara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成本与报表分析支持部：内部提取测算</a:t>
              </a:r>
              <a:endPara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86" name="TextBox 85"/>
          <p:cNvSpPr txBox="1"/>
          <p:nvPr/>
        </p:nvSpPr>
        <p:spPr>
          <a:xfrm>
            <a:off x="3766196" y="4563591"/>
            <a:ext cx="28071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l"/>
            </a:pPr>
            <a:r>
              <a:rPr lang="zh-CN" altLang="en-US" sz="14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因被两次退回，区域撤销需求</a:t>
            </a:r>
            <a:endParaRPr lang="zh-CN" altLang="en-US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7" name="KSO_Shape"/>
          <p:cNvSpPr/>
          <p:nvPr/>
        </p:nvSpPr>
        <p:spPr>
          <a:xfrm>
            <a:off x="1042304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8" name="KSO_Shape"/>
          <p:cNvSpPr/>
          <p:nvPr/>
        </p:nvSpPr>
        <p:spPr>
          <a:xfrm>
            <a:off x="7697483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4379" y="1232703"/>
            <a:ext cx="161679" cy="169867"/>
          </a:xfrm>
          <a:prstGeom prst="rect">
            <a:avLst/>
          </a:prstGeom>
          <a:solidFill>
            <a:srgbClr val="373C64"/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white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89574" y="1283923"/>
            <a:ext cx="636758" cy="190331"/>
          </a:xfrm>
          <a:prstGeom prst="rect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</p:spTree>
    <p:extLst>
      <p:ext uri="{BB962C8B-B14F-4D97-AF65-F5344CB8AC3E}">
        <p14:creationId xmlns:p14="http://schemas.microsoft.com/office/powerpoint/2010/main" val="1601598324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总部对各区域差异</a:t>
            </a: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化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需求应接不暇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17" name="组合 16"/>
          <p:cNvGrpSpPr/>
          <p:nvPr/>
        </p:nvGrpSpPr>
        <p:grpSpPr>
          <a:xfrm>
            <a:off x="300254" y="724670"/>
            <a:ext cx="4199738" cy="4107084"/>
            <a:chOff x="5436096" y="768630"/>
            <a:chExt cx="3473458" cy="4107084"/>
          </a:xfrm>
        </p:grpSpPr>
        <p:sp>
          <p:nvSpPr>
            <p:cNvPr id="18" name="矩形 17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区域差异化需求数量大，需求类型多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aphicFrame>
        <p:nvGraphicFramePr>
          <p:cNvPr id="30" name="图表 29"/>
          <p:cNvGraphicFramePr/>
          <p:nvPr>
            <p:extLst>
              <p:ext uri="{D42A27DB-BD31-4B8C-83A1-F6EECF244321}">
                <p14:modId xmlns:p14="http://schemas.microsoft.com/office/powerpoint/2010/main" val="3290749623"/>
              </p:ext>
            </p:extLst>
          </p:nvPr>
        </p:nvGraphicFramePr>
        <p:xfrm>
          <a:off x="491911" y="3240260"/>
          <a:ext cx="3816424" cy="1352799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graphicFrame>
        <p:nvGraphicFramePr>
          <p:cNvPr id="31" name="图表 30"/>
          <p:cNvGraphicFramePr/>
          <p:nvPr>
            <p:extLst>
              <p:ext uri="{D42A27DB-BD31-4B8C-83A1-F6EECF244321}">
                <p14:modId xmlns:p14="http://schemas.microsoft.com/office/powerpoint/2010/main" val="3865524376"/>
              </p:ext>
            </p:extLst>
          </p:nvPr>
        </p:nvGraphicFramePr>
        <p:xfrm>
          <a:off x="312173" y="1632500"/>
          <a:ext cx="4175900" cy="1301113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sp>
        <p:nvSpPr>
          <p:cNvPr id="32" name="TextBox 31"/>
          <p:cNvSpPr txBox="1"/>
          <p:nvPr/>
        </p:nvSpPr>
        <p:spPr>
          <a:xfrm>
            <a:off x="303406" y="1157764"/>
            <a:ext cx="41965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截至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2018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年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月，营运区域需求已达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449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351790" y="1632921"/>
            <a:ext cx="2096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主要需求类型（个数）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23528" y="4570436"/>
            <a:ext cx="346781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备注：取需求量在前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20%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的需求类型</a:t>
            </a:r>
            <a:endParaRPr lang="zh-CN" altLang="en-US" sz="105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4570049" y="730625"/>
            <a:ext cx="4294652" cy="4280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目前市场机会很多，但总部精力有限应接不暇</a:t>
            </a:r>
          </a:p>
        </p:txBody>
      </p:sp>
      <p:grpSp>
        <p:nvGrpSpPr>
          <p:cNvPr id="14" name="组合 13"/>
          <p:cNvGrpSpPr/>
          <p:nvPr/>
        </p:nvGrpSpPr>
        <p:grpSpPr>
          <a:xfrm>
            <a:off x="4623472" y="1282655"/>
            <a:ext cx="3756677" cy="292839"/>
            <a:chOff x="4784595" y="2933823"/>
            <a:chExt cx="3756677" cy="307777"/>
          </a:xfrm>
        </p:grpSpPr>
        <p:grpSp>
          <p:nvGrpSpPr>
            <p:cNvPr id="15" name="组合 14"/>
            <p:cNvGrpSpPr/>
            <p:nvPr/>
          </p:nvGrpSpPr>
          <p:grpSpPr>
            <a:xfrm>
              <a:off x="4784595" y="2933823"/>
              <a:ext cx="711953" cy="253873"/>
              <a:chOff x="191591" y="3116293"/>
              <a:chExt cx="898073" cy="307187"/>
            </a:xfrm>
          </p:grpSpPr>
          <p:sp>
            <p:nvSpPr>
              <p:cNvPr id="20" name="矩形 19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22" name="矩形 21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  <p:sp>
          <p:nvSpPr>
            <p:cNvPr id="16" name="TextBox 15"/>
            <p:cNvSpPr txBox="1"/>
            <p:nvPr/>
          </p:nvSpPr>
          <p:spPr>
            <a:xfrm>
              <a:off x="5554723" y="2933823"/>
              <a:ext cx="2986549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专业市场解决方案及设计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3" name="矩形 22"/>
          <p:cNvSpPr/>
          <p:nvPr/>
        </p:nvSpPr>
        <p:spPr>
          <a:xfrm>
            <a:off x="4566181" y="730625"/>
            <a:ext cx="4298520" cy="4041998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4800022" y="3757786"/>
            <a:ext cx="3820540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        目前总部精力有限，只成立了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个专业市场项目经理， 分别在冀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州医疗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博兴厨具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白云服装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慈溪家电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南康家具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市场进行落地执行，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并取得可观效果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1200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       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但是，其他专业市场，总部已无暇顾及。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618583" y="1632921"/>
            <a:ext cx="4182283" cy="4392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  在总部，由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产品与客户本部牵头成立专业市场项目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组，事业部总裁为项目经理，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专职总监为项目执行经理。</a:t>
            </a:r>
          </a:p>
        </p:txBody>
      </p:sp>
      <p:grpSp>
        <p:nvGrpSpPr>
          <p:cNvPr id="49" name="组合 48"/>
          <p:cNvGrpSpPr/>
          <p:nvPr/>
        </p:nvGrpSpPr>
        <p:grpSpPr>
          <a:xfrm>
            <a:off x="4811151" y="2139702"/>
            <a:ext cx="3812447" cy="1465897"/>
            <a:chOff x="6317098" y="1966284"/>
            <a:chExt cx="4315779" cy="1983650"/>
          </a:xfrm>
        </p:grpSpPr>
        <p:sp>
          <p:nvSpPr>
            <p:cNvPr id="50" name="矩形 49"/>
            <p:cNvSpPr/>
            <p:nvPr/>
          </p:nvSpPr>
          <p:spPr bwMode="auto">
            <a:xfrm>
              <a:off x="7746522" y="1966284"/>
              <a:ext cx="1440000" cy="2160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solidFill>
                <a:schemeClr val="bg1">
                  <a:lumMod val="8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项目经理</a:t>
              </a:r>
              <a:endParaRPr kumimoji="0" lang="zh-CN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1" name="矩形 50"/>
            <p:cNvSpPr/>
            <p:nvPr/>
          </p:nvSpPr>
          <p:spPr bwMode="auto">
            <a:xfrm>
              <a:off x="7746522" y="2182285"/>
              <a:ext cx="1439613" cy="221945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事业部总裁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cxnSp>
          <p:nvCxnSpPr>
            <p:cNvPr id="52" name="直接连接符 51"/>
            <p:cNvCxnSpPr>
              <a:stCxn id="51" idx="2"/>
            </p:cNvCxnSpPr>
            <p:nvPr/>
          </p:nvCxnSpPr>
          <p:spPr bwMode="auto">
            <a:xfrm>
              <a:off x="8466329" y="2404229"/>
              <a:ext cx="192" cy="359999"/>
            </a:xfrm>
            <a:prstGeom prst="line">
              <a:avLst/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53" name="矩形 52"/>
            <p:cNvSpPr/>
            <p:nvPr/>
          </p:nvSpPr>
          <p:spPr bwMode="auto">
            <a:xfrm>
              <a:off x="7754987" y="2722805"/>
              <a:ext cx="1440000" cy="21600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项目执行经理</a:t>
              </a:r>
              <a:endParaRPr kumimoji="0" lang="zh-CN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4" name="矩形 53"/>
            <p:cNvSpPr/>
            <p:nvPr/>
          </p:nvSpPr>
          <p:spPr bwMode="auto">
            <a:xfrm>
              <a:off x="7754987" y="2938808"/>
              <a:ext cx="1439613" cy="221945"/>
            </a:xfrm>
            <a:prstGeom prst="rect">
              <a:avLst/>
            </a:prstGeom>
            <a:noFill/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b="0" i="0" u="none" strike="noStrike" cap="none" normalizeH="0" baseline="0" smtClean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总监（专职）</a:t>
              </a:r>
              <a:endParaRPr kumimoji="0" lang="zh-CN" altLang="en-US" sz="1200" b="0" i="0" u="none" strike="noStrike" cap="none" normalizeH="0" baseline="0">
                <a:ln>
                  <a:noFill/>
                </a:ln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5" name="矩形 54"/>
            <p:cNvSpPr/>
            <p:nvPr/>
          </p:nvSpPr>
          <p:spPr bwMode="auto">
            <a:xfrm>
              <a:off x="6317098" y="3420919"/>
              <a:ext cx="529787" cy="529015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lang="zh-CN" altLang="en-US" sz="1200" smtClean="0"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业务设计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6" name="矩形 55"/>
            <p:cNvSpPr/>
            <p:nvPr/>
          </p:nvSpPr>
          <p:spPr bwMode="auto">
            <a:xfrm>
              <a:off x="7074296" y="3420919"/>
              <a:ext cx="529787" cy="529013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场地模块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7" name="矩形 56"/>
            <p:cNvSpPr/>
            <p:nvPr/>
          </p:nvSpPr>
          <p:spPr bwMode="auto">
            <a:xfrm>
              <a:off x="7831494" y="3420919"/>
              <a:ext cx="529787" cy="529013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财务</a:t>
              </a:r>
              <a:endParaRPr kumimoji="0" lang="en-US" altLang="zh-CN" sz="1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模块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8" name="矩形 57"/>
            <p:cNvSpPr/>
            <p:nvPr/>
          </p:nvSpPr>
          <p:spPr bwMode="auto">
            <a:xfrm>
              <a:off x="8588692" y="3420919"/>
              <a:ext cx="529787" cy="529013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线路</a:t>
              </a:r>
              <a:endParaRPr kumimoji="0" lang="en-US" altLang="zh-CN" sz="1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模块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59" name="矩形 58"/>
            <p:cNvSpPr/>
            <p:nvPr/>
          </p:nvSpPr>
          <p:spPr bwMode="auto">
            <a:xfrm>
              <a:off x="9345890" y="3420919"/>
              <a:ext cx="529787" cy="529013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产品</a:t>
              </a:r>
              <a:endParaRPr kumimoji="0" lang="en-US" altLang="zh-CN" sz="1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模块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sp>
          <p:nvSpPr>
            <p:cNvPr id="60" name="矩形 59"/>
            <p:cNvSpPr/>
            <p:nvPr/>
          </p:nvSpPr>
          <p:spPr bwMode="auto">
            <a:xfrm>
              <a:off x="10103090" y="3420919"/>
              <a:ext cx="529787" cy="529013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shade val="30000"/>
                    <a:satMod val="115000"/>
                  </a:schemeClr>
                </a:gs>
                <a:gs pos="50000">
                  <a:schemeClr val="bg1">
                    <a:shade val="67500"/>
                    <a:satMod val="115000"/>
                  </a:schemeClr>
                </a:gs>
                <a:gs pos="100000">
                  <a:schemeClr val="bg1">
                    <a:shade val="100000"/>
                    <a:satMod val="115000"/>
                  </a:schemeClr>
                </a:gs>
              </a:gsLst>
              <a:lin ang="16200000" scaled="1"/>
            </a:gra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36000" tIns="45720" rIns="36000" bIns="45720" numCol="1" rtlCol="0" anchor="ctr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落地</a:t>
              </a:r>
              <a:endParaRPr kumimoji="0" lang="en-US" altLang="zh-CN" sz="120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en-US" sz="120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华文楷体" pitchFamily="2" charset="-122"/>
                  <a:ea typeface="华文楷体" pitchFamily="2" charset="-122"/>
                  <a:cs typeface="ＭＳ Ｐゴシック" charset="0"/>
                </a:rPr>
                <a:t>执行</a:t>
              </a:r>
              <a:endParaRPr kumimoji="0" lang="zh-CN" altLang="en-US" sz="12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华文楷体" pitchFamily="2" charset="-122"/>
                <a:ea typeface="华文楷体" pitchFamily="2" charset="-122"/>
                <a:cs typeface="ＭＳ Ｐゴシック" charset="0"/>
              </a:endParaRPr>
            </a:p>
          </p:txBody>
        </p:sp>
        <p:cxnSp>
          <p:nvCxnSpPr>
            <p:cNvPr id="61" name="肘形连接符 60"/>
            <p:cNvCxnSpPr>
              <a:stCxn id="54" idx="2"/>
              <a:endCxn id="60" idx="0"/>
            </p:cNvCxnSpPr>
            <p:nvPr/>
          </p:nvCxnSpPr>
          <p:spPr bwMode="auto">
            <a:xfrm rot="16200000" flipH="1">
              <a:off x="9291306" y="2344242"/>
              <a:ext cx="260166" cy="1893189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肘形连接符 61"/>
            <p:cNvCxnSpPr>
              <a:stCxn id="54" idx="2"/>
              <a:endCxn id="55" idx="0"/>
            </p:cNvCxnSpPr>
            <p:nvPr/>
          </p:nvCxnSpPr>
          <p:spPr bwMode="auto">
            <a:xfrm rot="5400000">
              <a:off x="7398311" y="2344435"/>
              <a:ext cx="260166" cy="1892803"/>
            </a:xfrm>
            <a:prstGeom prst="bentConnector3">
              <a:avLst>
                <a:gd name="adj1" fmla="val 50000"/>
              </a:avLst>
            </a:prstGeom>
            <a:solidFill>
              <a:schemeClr val="accent1"/>
            </a:solidFill>
            <a:ln w="9525" cap="flat" cmpd="sng" algn="ctr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63" name="TextBox 62"/>
          <p:cNvSpPr txBox="1"/>
          <p:nvPr/>
        </p:nvSpPr>
        <p:spPr>
          <a:xfrm>
            <a:off x="1351790" y="2933613"/>
            <a:ext cx="20966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需求跟进情况</a:t>
            </a:r>
            <a:endParaRPr lang="en-US" altLang="zh-CN" sz="1200" b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07528251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2411760" y="601563"/>
            <a:ext cx="6380207" cy="35882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在实际基础管理中，不同业务场景有不同的配置需求，标准无法满足所有情况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91590" y="123478"/>
            <a:ext cx="7487539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而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统一的标准已无法完全匹配区域个性化需求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255556" y="601563"/>
            <a:ext cx="2028273" cy="4130427"/>
            <a:chOff x="280025" y="601563"/>
            <a:chExt cx="2131736" cy="4130427"/>
          </a:xfrm>
        </p:grpSpPr>
        <p:sp>
          <p:nvSpPr>
            <p:cNvPr id="4" name="矩形 3"/>
            <p:cNvSpPr/>
            <p:nvPr/>
          </p:nvSpPr>
          <p:spPr>
            <a:xfrm>
              <a:off x="280025" y="601563"/>
              <a:ext cx="2131736" cy="35882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全国统一的分部配置标准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280025" y="601563"/>
              <a:ext cx="2131736" cy="4130427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zh-CN" altLang="en-US" sz="1600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7" name="矩形 6"/>
          <p:cNvSpPr/>
          <p:nvPr/>
        </p:nvSpPr>
        <p:spPr>
          <a:xfrm>
            <a:off x="2411760" y="601563"/>
            <a:ext cx="6380207" cy="413681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280023" y="1208431"/>
            <a:ext cx="2131737" cy="595923"/>
            <a:chOff x="280024" y="1064415"/>
            <a:chExt cx="2131737" cy="595923"/>
          </a:xfrm>
        </p:grpSpPr>
        <p:sp>
          <p:nvSpPr>
            <p:cNvPr id="15" name="矩形 14"/>
            <p:cNvSpPr/>
            <p:nvPr/>
          </p:nvSpPr>
          <p:spPr>
            <a:xfrm>
              <a:off x="280024" y="1383339"/>
              <a:ext cx="2131737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>
                <a:buFont typeface="Wingdings" pitchFamily="2" charset="2"/>
                <a:buChar char="n"/>
              </a:pPr>
              <a:r>
                <a:rPr lang="zh-CN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快递</a:t>
              </a:r>
              <a:r>
                <a:rPr lang="zh-CN" altLang="zh-CN" sz="1200" kern="1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员</a:t>
              </a:r>
              <a:r>
                <a:rPr lang="en-US" altLang="zh-CN" sz="1200" kern="1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≥50</a:t>
              </a:r>
              <a:r>
                <a:rPr lang="zh-CN" altLang="en-US" sz="1200" kern="1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人，配置</a:t>
              </a:r>
              <a:r>
                <a:rPr lang="en-US" altLang="zh-CN" sz="1200" kern="1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200" kern="1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个</a:t>
              </a:r>
              <a:endParaRPr lang="zh-CN" altLang="zh-CN" sz="1200" kern="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43" name="组合 42"/>
            <p:cNvGrpSpPr/>
            <p:nvPr/>
          </p:nvGrpSpPr>
          <p:grpSpPr>
            <a:xfrm>
              <a:off x="364004" y="1064415"/>
              <a:ext cx="1729411" cy="324000"/>
              <a:chOff x="325813" y="4222630"/>
              <a:chExt cx="1729411" cy="324000"/>
            </a:xfrm>
          </p:grpSpPr>
          <p:sp>
            <p:nvSpPr>
              <p:cNvPr id="33" name="Freeform 842"/>
              <p:cNvSpPr>
                <a:spLocks noEditPoints="1"/>
              </p:cNvSpPr>
              <p:nvPr/>
            </p:nvSpPr>
            <p:spPr bwMode="auto">
              <a:xfrm>
                <a:off x="325813" y="4222630"/>
                <a:ext cx="396000" cy="324000"/>
              </a:xfrm>
              <a:custGeom>
                <a:gdLst>
                  <a:gd name="T0" fmla="*/ 107 w 210"/>
                  <a:gd name="T1" fmla="*/ 101 h 144"/>
                  <a:gd name="T2" fmla="*/ 94 w 210"/>
                  <a:gd name="T3" fmla="*/ 89 h 144"/>
                  <a:gd name="T4" fmla="*/ 94 w 210"/>
                  <a:gd name="T5" fmla="*/ 80 h 144"/>
                  <a:gd name="T6" fmla="*/ 100 w 210"/>
                  <a:gd name="T7" fmla="*/ 67 h 144"/>
                  <a:gd name="T8" fmla="*/ 102 w 210"/>
                  <a:gd name="T9" fmla="*/ 50 h 144"/>
                  <a:gd name="T10" fmla="*/ 101 w 210"/>
                  <a:gd name="T11" fmla="*/ 32 h 144"/>
                  <a:gd name="T12" fmla="*/ 96 w 210"/>
                  <a:gd name="T13" fmla="*/ 11 h 144"/>
                  <a:gd name="T14" fmla="*/ 88 w 210"/>
                  <a:gd name="T15" fmla="*/ 7 h 144"/>
                  <a:gd name="T16" fmla="*/ 46 w 210"/>
                  <a:gd name="T17" fmla="*/ 45 h 144"/>
                  <a:gd name="T18" fmla="*/ 48 w 210"/>
                  <a:gd name="T19" fmla="*/ 69 h 144"/>
                  <a:gd name="T20" fmla="*/ 53 w 210"/>
                  <a:gd name="T21" fmla="*/ 81 h 144"/>
                  <a:gd name="T22" fmla="*/ 54 w 210"/>
                  <a:gd name="T23" fmla="*/ 89 h 144"/>
                  <a:gd name="T24" fmla="*/ 41 w 210"/>
                  <a:gd name="T25" fmla="*/ 101 h 144"/>
                  <a:gd name="T26" fmla="*/ 1 w 210"/>
                  <a:gd name="T27" fmla="*/ 122 h 144"/>
                  <a:gd name="T28" fmla="*/ 147 w 210"/>
                  <a:gd name="T29" fmla="*/ 144 h 144"/>
                  <a:gd name="T30" fmla="*/ 130 w 210"/>
                  <a:gd name="T31" fmla="*/ 111 h 144"/>
                  <a:gd name="T32" fmla="*/ 155 w 210"/>
                  <a:gd name="T33" fmla="*/ 103 h 144"/>
                  <a:gd name="T34" fmla="*/ 146 w 210"/>
                  <a:gd name="T35" fmla="*/ 95 h 144"/>
                  <a:gd name="T36" fmla="*/ 146 w 210"/>
                  <a:gd name="T37" fmla="*/ 88 h 144"/>
                  <a:gd name="T38" fmla="*/ 150 w 210"/>
                  <a:gd name="T39" fmla="*/ 79 h 144"/>
                  <a:gd name="T40" fmla="*/ 152 w 210"/>
                  <a:gd name="T41" fmla="*/ 67 h 144"/>
                  <a:gd name="T42" fmla="*/ 151 w 210"/>
                  <a:gd name="T43" fmla="*/ 54 h 144"/>
                  <a:gd name="T44" fmla="*/ 147 w 210"/>
                  <a:gd name="T45" fmla="*/ 39 h 144"/>
                  <a:gd name="T46" fmla="*/ 142 w 210"/>
                  <a:gd name="T47" fmla="*/ 36 h 144"/>
                  <a:gd name="T48" fmla="*/ 111 w 210"/>
                  <a:gd name="T49" fmla="*/ 63 h 144"/>
                  <a:gd name="T50" fmla="*/ 113 w 210"/>
                  <a:gd name="T51" fmla="*/ 80 h 144"/>
                  <a:gd name="T52" fmla="*/ 116 w 210"/>
                  <a:gd name="T53" fmla="*/ 89 h 144"/>
                  <a:gd name="T54" fmla="*/ 117 w 210"/>
                  <a:gd name="T55" fmla="*/ 95 h 144"/>
                  <a:gd name="T56" fmla="*/ 122 w 210"/>
                  <a:gd name="T57" fmla="*/ 104 h 144"/>
                  <a:gd name="T58" fmla="*/ 136 w 210"/>
                  <a:gd name="T59" fmla="*/ 109 h 144"/>
                  <a:gd name="T60" fmla="*/ 151 w 210"/>
                  <a:gd name="T61" fmla="*/ 121 h 144"/>
                  <a:gd name="T62" fmla="*/ 151 w 210"/>
                  <a:gd name="T63" fmla="*/ 130 h 144"/>
                  <a:gd name="T64" fmla="*/ 184 w 210"/>
                  <a:gd name="T65" fmla="*/ 134 h 144"/>
                  <a:gd name="T66" fmla="*/ 171 w 210"/>
                  <a:gd name="T67" fmla="*/ 110 h 144"/>
                  <a:gd name="T68" fmla="*/ 201 w 210"/>
                  <a:gd name="T69" fmla="*/ 108 h 144"/>
                  <a:gd name="T70" fmla="*/ 186 w 210"/>
                  <a:gd name="T71" fmla="*/ 102 h 144"/>
                  <a:gd name="T72" fmla="*/ 181 w 210"/>
                  <a:gd name="T73" fmla="*/ 97 h 144"/>
                  <a:gd name="T74" fmla="*/ 184 w 210"/>
                  <a:gd name="T75" fmla="*/ 88 h 144"/>
                  <a:gd name="T76" fmla="*/ 187 w 210"/>
                  <a:gd name="T77" fmla="*/ 83 h 144"/>
                  <a:gd name="T78" fmla="*/ 186 w 210"/>
                  <a:gd name="T79" fmla="*/ 76 h 144"/>
                  <a:gd name="T80" fmla="*/ 186 w 210"/>
                  <a:gd name="T81" fmla="*/ 61 h 144"/>
                  <a:gd name="T82" fmla="*/ 182 w 210"/>
                  <a:gd name="T83" fmla="*/ 58 h 144"/>
                  <a:gd name="T84" fmla="*/ 165 w 210"/>
                  <a:gd name="T85" fmla="*/ 57 h 144"/>
                  <a:gd name="T86" fmla="*/ 158 w 210"/>
                  <a:gd name="T87" fmla="*/ 79 h 144"/>
                  <a:gd name="T88" fmla="*/ 162 w 210"/>
                  <a:gd name="T89" fmla="*/ 87 h 144"/>
                  <a:gd name="T90" fmla="*/ 165 w 210"/>
                  <a:gd name="T91" fmla="*/ 97 h 144"/>
                  <a:gd name="T92" fmla="*/ 161 w 210"/>
                  <a:gd name="T93" fmla="*/ 102 h 144"/>
                  <a:gd name="T94" fmla="*/ 173 w 210"/>
                  <a:gd name="T95" fmla="*/ 107 h 144"/>
                  <a:gd name="T96" fmla="*/ 187 w 210"/>
                  <a:gd name="T97" fmla="*/ 117 h 144"/>
                  <a:gd name="T98" fmla="*/ 187 w 210"/>
                  <a:gd name="T99" fmla="*/ 118 h 144"/>
                  <a:gd name="T100" fmla="*/ 187 w 210"/>
                  <a:gd name="T101" fmla="*/ 125 h 144"/>
                  <a:gd name="T102" fmla="*/ 210 w 210"/>
                  <a:gd name="T103" fmla="*/ 113 h 1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144">
                    <a:moveTo>
                      <a:pt x="130" y="111"/>
                    </a:moveTo>
                    <a:cubicBezTo>
                      <a:pt x="122" y="108"/>
                      <a:pt x="114" y="104"/>
                      <a:pt x="107" y="101"/>
                    </a:cubicBezTo>
                    <a:cubicBezTo>
                      <a:pt x="105" y="100"/>
                      <a:pt x="102" y="100"/>
                      <a:pt x="100" y="99"/>
                    </a:cubicBezTo>
                    <a:cubicBezTo>
                      <a:pt x="98" y="98"/>
                      <a:pt x="95" y="92"/>
                      <a:pt x="94" y="89"/>
                    </a:cubicBezTo>
                    <a:cubicBezTo>
                      <a:pt x="93" y="89"/>
                      <a:pt x="91" y="89"/>
                      <a:pt x="90" y="88"/>
                    </a:cubicBezTo>
                    <a:cubicBezTo>
                      <a:pt x="90" y="84"/>
                      <a:pt x="93" y="84"/>
                      <a:pt x="94" y="80"/>
                    </a:cubicBezTo>
                    <a:cubicBezTo>
                      <a:pt x="95" y="77"/>
                      <a:pt x="94" y="73"/>
                      <a:pt x="96" y="71"/>
                    </a:cubicBezTo>
                    <a:cubicBezTo>
                      <a:pt x="97" y="69"/>
                      <a:pt x="99" y="69"/>
                      <a:pt x="100" y="67"/>
                    </a:cubicBezTo>
                    <a:cubicBezTo>
                      <a:pt x="101" y="66"/>
                      <a:pt x="102" y="63"/>
                      <a:pt x="102" y="61"/>
                    </a:cubicBezTo>
                    <a:cubicBezTo>
                      <a:pt x="103" y="58"/>
                      <a:pt x="103" y="53"/>
                      <a:pt x="102" y="50"/>
                    </a:cubicBezTo>
                    <a:cubicBezTo>
                      <a:pt x="101" y="48"/>
                      <a:pt x="100" y="48"/>
                      <a:pt x="100" y="46"/>
                    </a:cubicBezTo>
                    <a:cubicBezTo>
                      <a:pt x="100" y="43"/>
                      <a:pt x="101" y="34"/>
                      <a:pt x="101" y="32"/>
                    </a:cubicBezTo>
                    <a:cubicBezTo>
                      <a:pt x="101" y="26"/>
                      <a:pt x="101" y="22"/>
                      <a:pt x="100" y="17"/>
                    </a:cubicBezTo>
                    <a:cubicBezTo>
                      <a:pt x="100" y="17"/>
                      <a:pt x="98" y="12"/>
                      <a:pt x="96" y="11"/>
                    </a:cubicBezTo>
                    <a:cubicBezTo>
                      <a:pt x="91" y="10"/>
                      <a:pt x="91" y="10"/>
                      <a:pt x="91" y="10"/>
                    </a:cubicBezTo>
                    <a:cubicBezTo>
                      <a:pt x="88" y="7"/>
                      <a:pt x="88" y="7"/>
                      <a:pt x="88" y="7"/>
                    </a:cubicBezTo>
                    <a:cubicBezTo>
                      <a:pt x="77" y="0"/>
                      <a:pt x="64" y="5"/>
                      <a:pt x="57" y="8"/>
                    </a:cubicBezTo>
                    <a:cubicBezTo>
                      <a:pt x="48" y="11"/>
                      <a:pt x="41" y="25"/>
                      <a:pt x="46" y="45"/>
                    </a:cubicBezTo>
                    <a:cubicBezTo>
                      <a:pt x="46" y="49"/>
                      <a:pt x="44" y="50"/>
                      <a:pt x="44" y="52"/>
                    </a:cubicBezTo>
                    <a:cubicBezTo>
                      <a:pt x="44" y="56"/>
                      <a:pt x="44" y="66"/>
                      <a:pt x="48" y="69"/>
                    </a:cubicBezTo>
                    <a:cubicBezTo>
                      <a:pt x="49" y="69"/>
                      <a:pt x="51" y="70"/>
                      <a:pt x="51" y="69"/>
                    </a:cubicBezTo>
                    <a:cubicBezTo>
                      <a:pt x="52" y="73"/>
                      <a:pt x="52" y="77"/>
                      <a:pt x="53" y="81"/>
                    </a:cubicBezTo>
                    <a:cubicBezTo>
                      <a:pt x="54" y="84"/>
                      <a:pt x="56" y="84"/>
                      <a:pt x="57" y="88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2" y="92"/>
                      <a:pt x="50" y="98"/>
                      <a:pt x="47" y="99"/>
                    </a:cubicBezTo>
                    <a:cubicBezTo>
                      <a:pt x="45" y="100"/>
                      <a:pt x="43" y="100"/>
                      <a:pt x="41" y="101"/>
                    </a:cubicBezTo>
                    <a:cubicBezTo>
                      <a:pt x="34" y="104"/>
                      <a:pt x="25" y="108"/>
                      <a:pt x="18" y="111"/>
                    </a:cubicBezTo>
                    <a:cubicBezTo>
                      <a:pt x="11" y="114"/>
                      <a:pt x="3" y="115"/>
                      <a:pt x="1" y="122"/>
                    </a:cubicBezTo>
                    <a:cubicBezTo>
                      <a:pt x="1" y="127"/>
                      <a:pt x="0" y="138"/>
                      <a:pt x="0" y="144"/>
                    </a:cubicBezTo>
                    <a:cubicBezTo>
                      <a:pt x="147" y="144"/>
                      <a:pt x="147" y="144"/>
                      <a:pt x="147" y="144"/>
                    </a:cubicBezTo>
                    <a:cubicBezTo>
                      <a:pt x="147" y="138"/>
                      <a:pt x="147" y="127"/>
                      <a:pt x="147" y="122"/>
                    </a:cubicBezTo>
                    <a:cubicBezTo>
                      <a:pt x="145" y="115"/>
                      <a:pt x="137" y="114"/>
                      <a:pt x="130" y="111"/>
                    </a:cubicBezTo>
                    <a:moveTo>
                      <a:pt x="171" y="110"/>
                    </a:moveTo>
                    <a:cubicBezTo>
                      <a:pt x="166" y="108"/>
                      <a:pt x="160" y="105"/>
                      <a:pt x="155" y="103"/>
                    </a:cubicBezTo>
                    <a:cubicBezTo>
                      <a:pt x="153" y="103"/>
                      <a:pt x="152" y="102"/>
                      <a:pt x="150" y="102"/>
                    </a:cubicBezTo>
                    <a:cubicBezTo>
                      <a:pt x="149" y="101"/>
                      <a:pt x="147" y="97"/>
                      <a:pt x="146" y="95"/>
                    </a:cubicBezTo>
                    <a:cubicBezTo>
                      <a:pt x="145" y="94"/>
                      <a:pt x="144" y="94"/>
                      <a:pt x="143" y="94"/>
                    </a:cubicBezTo>
                    <a:cubicBezTo>
                      <a:pt x="143" y="91"/>
                      <a:pt x="145" y="91"/>
                      <a:pt x="146" y="88"/>
                    </a:cubicBezTo>
                    <a:cubicBezTo>
                      <a:pt x="147" y="86"/>
                      <a:pt x="146" y="84"/>
                      <a:pt x="147" y="82"/>
                    </a:cubicBezTo>
                    <a:cubicBezTo>
                      <a:pt x="148" y="80"/>
                      <a:pt x="150" y="80"/>
                      <a:pt x="150" y="79"/>
                    </a:cubicBezTo>
                    <a:cubicBezTo>
                      <a:pt x="151" y="78"/>
                      <a:pt x="152" y="76"/>
                      <a:pt x="152" y="75"/>
                    </a:cubicBezTo>
                    <a:cubicBezTo>
                      <a:pt x="152" y="72"/>
                      <a:pt x="153" y="69"/>
                      <a:pt x="152" y="67"/>
                    </a:cubicBezTo>
                    <a:cubicBezTo>
                      <a:pt x="151" y="65"/>
                      <a:pt x="150" y="65"/>
                      <a:pt x="150" y="64"/>
                    </a:cubicBezTo>
                    <a:cubicBezTo>
                      <a:pt x="150" y="62"/>
                      <a:pt x="151" y="55"/>
                      <a:pt x="151" y="54"/>
                    </a:cubicBezTo>
                    <a:cubicBezTo>
                      <a:pt x="151" y="50"/>
                      <a:pt x="151" y="47"/>
                      <a:pt x="150" y="43"/>
                    </a:cubicBezTo>
                    <a:cubicBezTo>
                      <a:pt x="150" y="43"/>
                      <a:pt x="149" y="40"/>
                      <a:pt x="147" y="39"/>
                    </a:cubicBezTo>
                    <a:cubicBezTo>
                      <a:pt x="144" y="38"/>
                      <a:pt x="144" y="38"/>
                      <a:pt x="144" y="38"/>
                    </a:cubicBezTo>
                    <a:cubicBezTo>
                      <a:pt x="142" y="36"/>
                      <a:pt x="142" y="36"/>
                      <a:pt x="142" y="36"/>
                    </a:cubicBezTo>
                    <a:cubicBezTo>
                      <a:pt x="133" y="31"/>
                      <a:pt x="124" y="35"/>
                      <a:pt x="120" y="37"/>
                    </a:cubicBezTo>
                    <a:cubicBezTo>
                      <a:pt x="113" y="39"/>
                      <a:pt x="108" y="49"/>
                      <a:pt x="111" y="63"/>
                    </a:cubicBezTo>
                    <a:cubicBezTo>
                      <a:pt x="112" y="66"/>
                      <a:pt x="110" y="67"/>
                      <a:pt x="110" y="68"/>
                    </a:cubicBezTo>
                    <a:cubicBezTo>
                      <a:pt x="110" y="71"/>
                      <a:pt x="111" y="78"/>
                      <a:pt x="113" y="80"/>
                    </a:cubicBezTo>
                    <a:cubicBezTo>
                      <a:pt x="114" y="80"/>
                      <a:pt x="116" y="81"/>
                      <a:pt x="116" y="81"/>
                    </a:cubicBezTo>
                    <a:cubicBezTo>
                      <a:pt x="116" y="84"/>
                      <a:pt x="116" y="86"/>
                      <a:pt x="116" y="89"/>
                    </a:cubicBezTo>
                    <a:cubicBezTo>
                      <a:pt x="117" y="91"/>
                      <a:pt x="119" y="91"/>
                      <a:pt x="119" y="94"/>
                    </a:cubicBezTo>
                    <a:cubicBezTo>
                      <a:pt x="117" y="95"/>
                      <a:pt x="117" y="95"/>
                      <a:pt x="117" y="95"/>
                    </a:cubicBezTo>
                    <a:cubicBezTo>
                      <a:pt x="116" y="96"/>
                      <a:pt x="115" y="99"/>
                      <a:pt x="114" y="100"/>
                    </a:cubicBezTo>
                    <a:cubicBezTo>
                      <a:pt x="117" y="101"/>
                      <a:pt x="119" y="103"/>
                      <a:pt x="122" y="104"/>
                    </a:cubicBezTo>
                    <a:cubicBezTo>
                      <a:pt x="125" y="105"/>
                      <a:pt x="128" y="106"/>
                      <a:pt x="131" y="108"/>
                    </a:cubicBezTo>
                    <a:cubicBezTo>
                      <a:pt x="133" y="108"/>
                      <a:pt x="134" y="109"/>
                      <a:pt x="136" y="109"/>
                    </a:cubicBezTo>
                    <a:cubicBezTo>
                      <a:pt x="141" y="111"/>
                      <a:pt x="148" y="114"/>
                      <a:pt x="150" y="121"/>
                    </a:cubicBezTo>
                    <a:cubicBezTo>
                      <a:pt x="151" y="121"/>
                      <a:pt x="151" y="121"/>
                      <a:pt x="151" y="121"/>
                    </a:cubicBezTo>
                    <a:cubicBezTo>
                      <a:pt x="151" y="122"/>
                      <a:pt x="151" y="122"/>
                      <a:pt x="151" y="122"/>
                    </a:cubicBezTo>
                    <a:cubicBezTo>
                      <a:pt x="151" y="124"/>
                      <a:pt x="151" y="127"/>
                      <a:pt x="151" y="130"/>
                    </a:cubicBezTo>
                    <a:cubicBezTo>
                      <a:pt x="151" y="131"/>
                      <a:pt x="151" y="133"/>
                      <a:pt x="151" y="134"/>
                    </a:cubicBezTo>
                    <a:cubicBezTo>
                      <a:pt x="184" y="134"/>
                      <a:pt x="184" y="134"/>
                      <a:pt x="184" y="134"/>
                    </a:cubicBezTo>
                    <a:cubicBezTo>
                      <a:pt x="184" y="130"/>
                      <a:pt x="184" y="121"/>
                      <a:pt x="184" y="118"/>
                    </a:cubicBezTo>
                    <a:cubicBezTo>
                      <a:pt x="182" y="113"/>
                      <a:pt x="176" y="112"/>
                      <a:pt x="171" y="110"/>
                    </a:cubicBezTo>
                    <a:moveTo>
                      <a:pt x="210" y="113"/>
                    </a:moveTo>
                    <a:cubicBezTo>
                      <a:pt x="208" y="110"/>
                      <a:pt x="204" y="109"/>
                      <a:pt x="201" y="108"/>
                    </a:cubicBezTo>
                    <a:cubicBezTo>
                      <a:pt x="197" y="106"/>
                      <a:pt x="193" y="105"/>
                      <a:pt x="190" y="103"/>
                    </a:cubicBezTo>
                    <a:cubicBezTo>
                      <a:pt x="188" y="103"/>
                      <a:pt x="187" y="103"/>
                      <a:pt x="186" y="102"/>
                    </a:cubicBezTo>
                    <a:cubicBezTo>
                      <a:pt x="185" y="101"/>
                      <a:pt x="184" y="99"/>
                      <a:pt x="183" y="97"/>
                    </a:cubicBezTo>
                    <a:cubicBezTo>
                      <a:pt x="183" y="97"/>
                      <a:pt x="182" y="97"/>
                      <a:pt x="181" y="97"/>
                    </a:cubicBezTo>
                    <a:cubicBezTo>
                      <a:pt x="181" y="95"/>
                      <a:pt x="183" y="95"/>
                      <a:pt x="183" y="93"/>
                    </a:cubicBezTo>
                    <a:cubicBezTo>
                      <a:pt x="184" y="91"/>
                      <a:pt x="183" y="89"/>
                      <a:pt x="184" y="88"/>
                    </a:cubicBezTo>
                    <a:cubicBezTo>
                      <a:pt x="185" y="87"/>
                      <a:pt x="186" y="87"/>
                      <a:pt x="186" y="86"/>
                    </a:cubicBezTo>
                    <a:cubicBezTo>
                      <a:pt x="187" y="86"/>
                      <a:pt x="187" y="84"/>
                      <a:pt x="187" y="83"/>
                    </a:cubicBezTo>
                    <a:cubicBezTo>
                      <a:pt x="188" y="82"/>
                      <a:pt x="188" y="79"/>
                      <a:pt x="187" y="78"/>
                    </a:cubicBezTo>
                    <a:cubicBezTo>
                      <a:pt x="187" y="77"/>
                      <a:pt x="186" y="77"/>
                      <a:pt x="186" y="76"/>
                    </a:cubicBezTo>
                    <a:cubicBezTo>
                      <a:pt x="186" y="74"/>
                      <a:pt x="187" y="70"/>
                      <a:pt x="187" y="69"/>
                    </a:cubicBezTo>
                    <a:cubicBezTo>
                      <a:pt x="187" y="66"/>
                      <a:pt x="187" y="64"/>
                      <a:pt x="186" y="61"/>
                    </a:cubicBezTo>
                    <a:cubicBezTo>
                      <a:pt x="186" y="61"/>
                      <a:pt x="185" y="59"/>
                      <a:pt x="184" y="58"/>
                    </a:cubicBezTo>
                    <a:cubicBezTo>
                      <a:pt x="182" y="58"/>
                      <a:pt x="182" y="58"/>
                      <a:pt x="182" y="58"/>
                    </a:cubicBezTo>
                    <a:cubicBezTo>
                      <a:pt x="180" y="57"/>
                      <a:pt x="180" y="57"/>
                      <a:pt x="180" y="57"/>
                    </a:cubicBezTo>
                    <a:cubicBezTo>
                      <a:pt x="175" y="53"/>
                      <a:pt x="168" y="55"/>
                      <a:pt x="165" y="57"/>
                    </a:cubicBezTo>
                    <a:cubicBezTo>
                      <a:pt x="160" y="58"/>
                      <a:pt x="157" y="65"/>
                      <a:pt x="159" y="75"/>
                    </a:cubicBezTo>
                    <a:cubicBezTo>
                      <a:pt x="160" y="77"/>
                      <a:pt x="158" y="78"/>
                      <a:pt x="158" y="79"/>
                    </a:cubicBezTo>
                    <a:cubicBezTo>
                      <a:pt x="158" y="81"/>
                      <a:pt x="159" y="86"/>
                      <a:pt x="160" y="87"/>
                    </a:cubicBezTo>
                    <a:cubicBezTo>
                      <a:pt x="161" y="87"/>
                      <a:pt x="162" y="87"/>
                      <a:pt x="162" y="87"/>
                    </a:cubicBezTo>
                    <a:cubicBezTo>
                      <a:pt x="162" y="89"/>
                      <a:pt x="162" y="91"/>
                      <a:pt x="163" y="93"/>
                    </a:cubicBezTo>
                    <a:cubicBezTo>
                      <a:pt x="163" y="95"/>
                      <a:pt x="164" y="95"/>
                      <a:pt x="165" y="97"/>
                    </a:cubicBezTo>
                    <a:cubicBezTo>
                      <a:pt x="163" y="97"/>
                      <a:pt x="163" y="97"/>
                      <a:pt x="163" y="97"/>
                    </a:cubicBezTo>
                    <a:cubicBezTo>
                      <a:pt x="163" y="98"/>
                      <a:pt x="162" y="101"/>
                      <a:pt x="161" y="102"/>
                    </a:cubicBezTo>
                    <a:cubicBezTo>
                      <a:pt x="162" y="103"/>
                      <a:pt x="164" y="103"/>
                      <a:pt x="166" y="104"/>
                    </a:cubicBezTo>
                    <a:cubicBezTo>
                      <a:pt x="168" y="105"/>
                      <a:pt x="171" y="106"/>
                      <a:pt x="173" y="107"/>
                    </a:cubicBezTo>
                    <a:cubicBezTo>
                      <a:pt x="174" y="107"/>
                      <a:pt x="175" y="108"/>
                      <a:pt x="176" y="108"/>
                    </a:cubicBezTo>
                    <a:cubicBezTo>
                      <a:pt x="180" y="110"/>
                      <a:pt x="185" y="111"/>
                      <a:pt x="187" y="117"/>
                    </a:cubicBezTo>
                    <a:cubicBezTo>
                      <a:pt x="187" y="117"/>
                      <a:pt x="187" y="117"/>
                      <a:pt x="187" y="117"/>
                    </a:cubicBezTo>
                    <a:cubicBezTo>
                      <a:pt x="187" y="118"/>
                      <a:pt x="187" y="118"/>
                      <a:pt x="187" y="118"/>
                    </a:cubicBezTo>
                    <a:cubicBezTo>
                      <a:pt x="187" y="119"/>
                      <a:pt x="187" y="121"/>
                      <a:pt x="187" y="124"/>
                    </a:cubicBezTo>
                    <a:cubicBezTo>
                      <a:pt x="187" y="124"/>
                      <a:pt x="187" y="124"/>
                      <a:pt x="187" y="125"/>
                    </a:cubicBezTo>
                    <a:cubicBezTo>
                      <a:pt x="210" y="125"/>
                      <a:pt x="210" y="125"/>
                      <a:pt x="210" y="125"/>
                    </a:cubicBezTo>
                    <a:cubicBezTo>
                      <a:pt x="210" y="121"/>
                      <a:pt x="210" y="116"/>
                      <a:pt x="210" y="113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TextBox 37"/>
              <p:cNvSpPr txBox="1"/>
              <p:nvPr/>
            </p:nvSpPr>
            <p:spPr>
              <a:xfrm>
                <a:off x="708599" y="4246130"/>
                <a:ext cx="134662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①副经理配置</a:t>
                </a:r>
                <a:endPara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sp>
        <p:nvSpPr>
          <p:cNvPr id="60" name="矩形 59"/>
          <p:cNvSpPr/>
          <p:nvPr/>
        </p:nvSpPr>
        <p:spPr>
          <a:xfrm>
            <a:off x="2915815" y="3454314"/>
            <a:ext cx="5472609" cy="917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比如南油分部，出发到达都有，业务量大，异常也多，</a:t>
            </a:r>
            <a:r>
              <a:rPr lang="zh-CN" altLang="en-US" sz="14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其实不需要组长，想要多一点仓管员来处理异常</a:t>
            </a:r>
            <a:r>
              <a:rPr lang="zh-CN" altLang="en-US" sz="14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400" i="1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4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  <a:endParaRPr lang="zh-CN" altLang="en-US" sz="1400" i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44" name="组合 43"/>
          <p:cNvGrpSpPr/>
          <p:nvPr/>
        </p:nvGrpSpPr>
        <p:grpSpPr>
          <a:xfrm>
            <a:off x="280023" y="2379571"/>
            <a:ext cx="2131737" cy="595923"/>
            <a:chOff x="280024" y="1064415"/>
            <a:chExt cx="2131737" cy="595923"/>
          </a:xfrm>
        </p:grpSpPr>
        <p:sp>
          <p:nvSpPr>
            <p:cNvPr id="45" name="矩形 44"/>
            <p:cNvSpPr/>
            <p:nvPr/>
          </p:nvSpPr>
          <p:spPr>
            <a:xfrm>
              <a:off x="280024" y="1383339"/>
              <a:ext cx="2131737" cy="27699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>
                <a:buFont typeface="Wingdings" pitchFamily="2" charset="2"/>
                <a:buChar char="n"/>
              </a:pP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每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6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个快递员配置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个组长</a:t>
              </a:r>
            </a:p>
          </p:txBody>
        </p:sp>
        <p:grpSp>
          <p:nvGrpSpPr>
            <p:cNvPr id="62" name="组合 61"/>
            <p:cNvGrpSpPr/>
            <p:nvPr/>
          </p:nvGrpSpPr>
          <p:grpSpPr>
            <a:xfrm>
              <a:off x="364004" y="1064415"/>
              <a:ext cx="1729411" cy="324000"/>
              <a:chOff x="325813" y="4222630"/>
              <a:chExt cx="1729411" cy="324000"/>
            </a:xfrm>
          </p:grpSpPr>
          <p:sp>
            <p:nvSpPr>
              <p:cNvPr id="63" name="Freeform 842"/>
              <p:cNvSpPr>
                <a:spLocks noEditPoints="1"/>
              </p:cNvSpPr>
              <p:nvPr/>
            </p:nvSpPr>
            <p:spPr bwMode="auto">
              <a:xfrm>
                <a:off x="325813" y="4222630"/>
                <a:ext cx="396000" cy="324000"/>
              </a:xfrm>
              <a:custGeom>
                <a:gdLst>
                  <a:gd name="T0" fmla="*/ 107 w 210"/>
                  <a:gd name="T1" fmla="*/ 101 h 144"/>
                  <a:gd name="T2" fmla="*/ 94 w 210"/>
                  <a:gd name="T3" fmla="*/ 89 h 144"/>
                  <a:gd name="T4" fmla="*/ 94 w 210"/>
                  <a:gd name="T5" fmla="*/ 80 h 144"/>
                  <a:gd name="T6" fmla="*/ 100 w 210"/>
                  <a:gd name="T7" fmla="*/ 67 h 144"/>
                  <a:gd name="T8" fmla="*/ 102 w 210"/>
                  <a:gd name="T9" fmla="*/ 50 h 144"/>
                  <a:gd name="T10" fmla="*/ 101 w 210"/>
                  <a:gd name="T11" fmla="*/ 32 h 144"/>
                  <a:gd name="T12" fmla="*/ 96 w 210"/>
                  <a:gd name="T13" fmla="*/ 11 h 144"/>
                  <a:gd name="T14" fmla="*/ 88 w 210"/>
                  <a:gd name="T15" fmla="*/ 7 h 144"/>
                  <a:gd name="T16" fmla="*/ 46 w 210"/>
                  <a:gd name="T17" fmla="*/ 45 h 144"/>
                  <a:gd name="T18" fmla="*/ 48 w 210"/>
                  <a:gd name="T19" fmla="*/ 69 h 144"/>
                  <a:gd name="T20" fmla="*/ 53 w 210"/>
                  <a:gd name="T21" fmla="*/ 81 h 144"/>
                  <a:gd name="T22" fmla="*/ 54 w 210"/>
                  <a:gd name="T23" fmla="*/ 89 h 144"/>
                  <a:gd name="T24" fmla="*/ 41 w 210"/>
                  <a:gd name="T25" fmla="*/ 101 h 144"/>
                  <a:gd name="T26" fmla="*/ 1 w 210"/>
                  <a:gd name="T27" fmla="*/ 122 h 144"/>
                  <a:gd name="T28" fmla="*/ 147 w 210"/>
                  <a:gd name="T29" fmla="*/ 144 h 144"/>
                  <a:gd name="T30" fmla="*/ 130 w 210"/>
                  <a:gd name="T31" fmla="*/ 111 h 144"/>
                  <a:gd name="T32" fmla="*/ 155 w 210"/>
                  <a:gd name="T33" fmla="*/ 103 h 144"/>
                  <a:gd name="T34" fmla="*/ 146 w 210"/>
                  <a:gd name="T35" fmla="*/ 95 h 144"/>
                  <a:gd name="T36" fmla="*/ 146 w 210"/>
                  <a:gd name="T37" fmla="*/ 88 h 144"/>
                  <a:gd name="T38" fmla="*/ 150 w 210"/>
                  <a:gd name="T39" fmla="*/ 79 h 144"/>
                  <a:gd name="T40" fmla="*/ 152 w 210"/>
                  <a:gd name="T41" fmla="*/ 67 h 144"/>
                  <a:gd name="T42" fmla="*/ 151 w 210"/>
                  <a:gd name="T43" fmla="*/ 54 h 144"/>
                  <a:gd name="T44" fmla="*/ 147 w 210"/>
                  <a:gd name="T45" fmla="*/ 39 h 144"/>
                  <a:gd name="T46" fmla="*/ 142 w 210"/>
                  <a:gd name="T47" fmla="*/ 36 h 144"/>
                  <a:gd name="T48" fmla="*/ 111 w 210"/>
                  <a:gd name="T49" fmla="*/ 63 h 144"/>
                  <a:gd name="T50" fmla="*/ 113 w 210"/>
                  <a:gd name="T51" fmla="*/ 80 h 144"/>
                  <a:gd name="T52" fmla="*/ 116 w 210"/>
                  <a:gd name="T53" fmla="*/ 89 h 144"/>
                  <a:gd name="T54" fmla="*/ 117 w 210"/>
                  <a:gd name="T55" fmla="*/ 95 h 144"/>
                  <a:gd name="T56" fmla="*/ 122 w 210"/>
                  <a:gd name="T57" fmla="*/ 104 h 144"/>
                  <a:gd name="T58" fmla="*/ 136 w 210"/>
                  <a:gd name="T59" fmla="*/ 109 h 144"/>
                  <a:gd name="T60" fmla="*/ 151 w 210"/>
                  <a:gd name="T61" fmla="*/ 121 h 144"/>
                  <a:gd name="T62" fmla="*/ 151 w 210"/>
                  <a:gd name="T63" fmla="*/ 130 h 144"/>
                  <a:gd name="T64" fmla="*/ 184 w 210"/>
                  <a:gd name="T65" fmla="*/ 134 h 144"/>
                  <a:gd name="T66" fmla="*/ 171 w 210"/>
                  <a:gd name="T67" fmla="*/ 110 h 144"/>
                  <a:gd name="T68" fmla="*/ 201 w 210"/>
                  <a:gd name="T69" fmla="*/ 108 h 144"/>
                  <a:gd name="T70" fmla="*/ 186 w 210"/>
                  <a:gd name="T71" fmla="*/ 102 h 144"/>
                  <a:gd name="T72" fmla="*/ 181 w 210"/>
                  <a:gd name="T73" fmla="*/ 97 h 144"/>
                  <a:gd name="T74" fmla="*/ 184 w 210"/>
                  <a:gd name="T75" fmla="*/ 88 h 144"/>
                  <a:gd name="T76" fmla="*/ 187 w 210"/>
                  <a:gd name="T77" fmla="*/ 83 h 144"/>
                  <a:gd name="T78" fmla="*/ 186 w 210"/>
                  <a:gd name="T79" fmla="*/ 76 h 144"/>
                  <a:gd name="T80" fmla="*/ 186 w 210"/>
                  <a:gd name="T81" fmla="*/ 61 h 144"/>
                  <a:gd name="T82" fmla="*/ 182 w 210"/>
                  <a:gd name="T83" fmla="*/ 58 h 144"/>
                  <a:gd name="T84" fmla="*/ 165 w 210"/>
                  <a:gd name="T85" fmla="*/ 57 h 144"/>
                  <a:gd name="T86" fmla="*/ 158 w 210"/>
                  <a:gd name="T87" fmla="*/ 79 h 144"/>
                  <a:gd name="T88" fmla="*/ 162 w 210"/>
                  <a:gd name="T89" fmla="*/ 87 h 144"/>
                  <a:gd name="T90" fmla="*/ 165 w 210"/>
                  <a:gd name="T91" fmla="*/ 97 h 144"/>
                  <a:gd name="T92" fmla="*/ 161 w 210"/>
                  <a:gd name="T93" fmla="*/ 102 h 144"/>
                  <a:gd name="T94" fmla="*/ 173 w 210"/>
                  <a:gd name="T95" fmla="*/ 107 h 144"/>
                  <a:gd name="T96" fmla="*/ 187 w 210"/>
                  <a:gd name="T97" fmla="*/ 117 h 144"/>
                  <a:gd name="T98" fmla="*/ 187 w 210"/>
                  <a:gd name="T99" fmla="*/ 118 h 144"/>
                  <a:gd name="T100" fmla="*/ 187 w 210"/>
                  <a:gd name="T101" fmla="*/ 125 h 144"/>
                  <a:gd name="T102" fmla="*/ 210 w 210"/>
                  <a:gd name="T103" fmla="*/ 113 h 1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144">
                    <a:moveTo>
                      <a:pt x="130" y="111"/>
                    </a:moveTo>
                    <a:cubicBezTo>
                      <a:pt x="122" y="108"/>
                      <a:pt x="114" y="104"/>
                      <a:pt x="107" y="101"/>
                    </a:cubicBezTo>
                    <a:cubicBezTo>
                      <a:pt x="105" y="100"/>
                      <a:pt x="102" y="100"/>
                      <a:pt x="100" y="99"/>
                    </a:cubicBezTo>
                    <a:cubicBezTo>
                      <a:pt x="98" y="98"/>
                      <a:pt x="95" y="92"/>
                      <a:pt x="94" y="89"/>
                    </a:cubicBezTo>
                    <a:cubicBezTo>
                      <a:pt x="93" y="89"/>
                      <a:pt x="91" y="89"/>
                      <a:pt x="90" y="88"/>
                    </a:cubicBezTo>
                    <a:cubicBezTo>
                      <a:pt x="90" y="84"/>
                      <a:pt x="93" y="84"/>
                      <a:pt x="94" y="80"/>
                    </a:cubicBezTo>
                    <a:cubicBezTo>
                      <a:pt x="95" y="77"/>
                      <a:pt x="94" y="73"/>
                      <a:pt x="96" y="71"/>
                    </a:cubicBezTo>
                    <a:cubicBezTo>
                      <a:pt x="97" y="69"/>
                      <a:pt x="99" y="69"/>
                      <a:pt x="100" y="67"/>
                    </a:cubicBezTo>
                    <a:cubicBezTo>
                      <a:pt x="101" y="66"/>
                      <a:pt x="102" y="63"/>
                      <a:pt x="102" y="61"/>
                    </a:cubicBezTo>
                    <a:cubicBezTo>
                      <a:pt x="103" y="58"/>
                      <a:pt x="103" y="53"/>
                      <a:pt x="102" y="50"/>
                    </a:cubicBezTo>
                    <a:cubicBezTo>
                      <a:pt x="101" y="48"/>
                      <a:pt x="100" y="48"/>
                      <a:pt x="100" y="46"/>
                    </a:cubicBezTo>
                    <a:cubicBezTo>
                      <a:pt x="100" y="43"/>
                      <a:pt x="101" y="34"/>
                      <a:pt x="101" y="32"/>
                    </a:cubicBezTo>
                    <a:cubicBezTo>
                      <a:pt x="101" y="26"/>
                      <a:pt x="101" y="22"/>
                      <a:pt x="100" y="17"/>
                    </a:cubicBezTo>
                    <a:cubicBezTo>
                      <a:pt x="100" y="17"/>
                      <a:pt x="98" y="12"/>
                      <a:pt x="96" y="11"/>
                    </a:cubicBezTo>
                    <a:cubicBezTo>
                      <a:pt x="91" y="10"/>
                      <a:pt x="91" y="10"/>
                      <a:pt x="91" y="10"/>
                    </a:cubicBezTo>
                    <a:cubicBezTo>
                      <a:pt x="88" y="7"/>
                      <a:pt x="88" y="7"/>
                      <a:pt x="88" y="7"/>
                    </a:cubicBezTo>
                    <a:cubicBezTo>
                      <a:pt x="77" y="0"/>
                      <a:pt x="64" y="5"/>
                      <a:pt x="57" y="8"/>
                    </a:cubicBezTo>
                    <a:cubicBezTo>
                      <a:pt x="48" y="11"/>
                      <a:pt x="41" y="25"/>
                      <a:pt x="46" y="45"/>
                    </a:cubicBezTo>
                    <a:cubicBezTo>
                      <a:pt x="46" y="49"/>
                      <a:pt x="44" y="50"/>
                      <a:pt x="44" y="52"/>
                    </a:cubicBezTo>
                    <a:cubicBezTo>
                      <a:pt x="44" y="56"/>
                      <a:pt x="44" y="66"/>
                      <a:pt x="48" y="69"/>
                    </a:cubicBezTo>
                    <a:cubicBezTo>
                      <a:pt x="49" y="69"/>
                      <a:pt x="51" y="70"/>
                      <a:pt x="51" y="69"/>
                    </a:cubicBezTo>
                    <a:cubicBezTo>
                      <a:pt x="52" y="73"/>
                      <a:pt x="52" y="77"/>
                      <a:pt x="53" y="81"/>
                    </a:cubicBezTo>
                    <a:cubicBezTo>
                      <a:pt x="54" y="84"/>
                      <a:pt x="56" y="84"/>
                      <a:pt x="57" y="88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2" y="92"/>
                      <a:pt x="50" y="98"/>
                      <a:pt x="47" y="99"/>
                    </a:cubicBezTo>
                    <a:cubicBezTo>
                      <a:pt x="45" y="100"/>
                      <a:pt x="43" y="100"/>
                      <a:pt x="41" y="101"/>
                    </a:cubicBezTo>
                    <a:cubicBezTo>
                      <a:pt x="34" y="104"/>
                      <a:pt x="25" y="108"/>
                      <a:pt x="18" y="111"/>
                    </a:cubicBezTo>
                    <a:cubicBezTo>
                      <a:pt x="11" y="114"/>
                      <a:pt x="3" y="115"/>
                      <a:pt x="1" y="122"/>
                    </a:cubicBezTo>
                    <a:cubicBezTo>
                      <a:pt x="1" y="127"/>
                      <a:pt x="0" y="138"/>
                      <a:pt x="0" y="144"/>
                    </a:cubicBezTo>
                    <a:cubicBezTo>
                      <a:pt x="147" y="144"/>
                      <a:pt x="147" y="144"/>
                      <a:pt x="147" y="144"/>
                    </a:cubicBezTo>
                    <a:cubicBezTo>
                      <a:pt x="147" y="138"/>
                      <a:pt x="147" y="127"/>
                      <a:pt x="147" y="122"/>
                    </a:cubicBezTo>
                    <a:cubicBezTo>
                      <a:pt x="145" y="115"/>
                      <a:pt x="137" y="114"/>
                      <a:pt x="130" y="111"/>
                    </a:cubicBezTo>
                    <a:moveTo>
                      <a:pt x="171" y="110"/>
                    </a:moveTo>
                    <a:cubicBezTo>
                      <a:pt x="166" y="108"/>
                      <a:pt x="160" y="105"/>
                      <a:pt x="155" y="103"/>
                    </a:cubicBezTo>
                    <a:cubicBezTo>
                      <a:pt x="153" y="103"/>
                      <a:pt x="152" y="102"/>
                      <a:pt x="150" y="102"/>
                    </a:cubicBezTo>
                    <a:cubicBezTo>
                      <a:pt x="149" y="101"/>
                      <a:pt x="147" y="97"/>
                      <a:pt x="146" y="95"/>
                    </a:cubicBezTo>
                    <a:cubicBezTo>
                      <a:pt x="145" y="94"/>
                      <a:pt x="144" y="94"/>
                      <a:pt x="143" y="94"/>
                    </a:cubicBezTo>
                    <a:cubicBezTo>
                      <a:pt x="143" y="91"/>
                      <a:pt x="145" y="91"/>
                      <a:pt x="146" y="88"/>
                    </a:cubicBezTo>
                    <a:cubicBezTo>
                      <a:pt x="147" y="86"/>
                      <a:pt x="146" y="84"/>
                      <a:pt x="147" y="82"/>
                    </a:cubicBezTo>
                    <a:cubicBezTo>
                      <a:pt x="148" y="80"/>
                      <a:pt x="150" y="80"/>
                      <a:pt x="150" y="79"/>
                    </a:cubicBezTo>
                    <a:cubicBezTo>
                      <a:pt x="151" y="78"/>
                      <a:pt x="152" y="76"/>
                      <a:pt x="152" y="75"/>
                    </a:cubicBezTo>
                    <a:cubicBezTo>
                      <a:pt x="152" y="72"/>
                      <a:pt x="153" y="69"/>
                      <a:pt x="152" y="67"/>
                    </a:cubicBezTo>
                    <a:cubicBezTo>
                      <a:pt x="151" y="65"/>
                      <a:pt x="150" y="65"/>
                      <a:pt x="150" y="64"/>
                    </a:cubicBezTo>
                    <a:cubicBezTo>
                      <a:pt x="150" y="62"/>
                      <a:pt x="151" y="55"/>
                      <a:pt x="151" y="54"/>
                    </a:cubicBezTo>
                    <a:cubicBezTo>
                      <a:pt x="151" y="50"/>
                      <a:pt x="151" y="47"/>
                      <a:pt x="150" y="43"/>
                    </a:cubicBezTo>
                    <a:cubicBezTo>
                      <a:pt x="150" y="43"/>
                      <a:pt x="149" y="40"/>
                      <a:pt x="147" y="39"/>
                    </a:cubicBezTo>
                    <a:cubicBezTo>
                      <a:pt x="144" y="38"/>
                      <a:pt x="144" y="38"/>
                      <a:pt x="144" y="38"/>
                    </a:cubicBezTo>
                    <a:cubicBezTo>
                      <a:pt x="142" y="36"/>
                      <a:pt x="142" y="36"/>
                      <a:pt x="142" y="36"/>
                    </a:cubicBezTo>
                    <a:cubicBezTo>
                      <a:pt x="133" y="31"/>
                      <a:pt x="124" y="35"/>
                      <a:pt x="120" y="37"/>
                    </a:cubicBezTo>
                    <a:cubicBezTo>
                      <a:pt x="113" y="39"/>
                      <a:pt x="108" y="49"/>
                      <a:pt x="111" y="63"/>
                    </a:cubicBezTo>
                    <a:cubicBezTo>
                      <a:pt x="112" y="66"/>
                      <a:pt x="110" y="67"/>
                      <a:pt x="110" y="68"/>
                    </a:cubicBezTo>
                    <a:cubicBezTo>
                      <a:pt x="110" y="71"/>
                      <a:pt x="111" y="78"/>
                      <a:pt x="113" y="80"/>
                    </a:cubicBezTo>
                    <a:cubicBezTo>
                      <a:pt x="114" y="80"/>
                      <a:pt x="116" y="81"/>
                      <a:pt x="116" y="81"/>
                    </a:cubicBezTo>
                    <a:cubicBezTo>
                      <a:pt x="116" y="84"/>
                      <a:pt x="116" y="86"/>
                      <a:pt x="116" y="89"/>
                    </a:cubicBezTo>
                    <a:cubicBezTo>
                      <a:pt x="117" y="91"/>
                      <a:pt x="119" y="91"/>
                      <a:pt x="119" y="94"/>
                    </a:cubicBezTo>
                    <a:cubicBezTo>
                      <a:pt x="117" y="95"/>
                      <a:pt x="117" y="95"/>
                      <a:pt x="117" y="95"/>
                    </a:cubicBezTo>
                    <a:cubicBezTo>
                      <a:pt x="116" y="96"/>
                      <a:pt x="115" y="99"/>
                      <a:pt x="114" y="100"/>
                    </a:cubicBezTo>
                    <a:cubicBezTo>
                      <a:pt x="117" y="101"/>
                      <a:pt x="119" y="103"/>
                      <a:pt x="122" y="104"/>
                    </a:cubicBezTo>
                    <a:cubicBezTo>
                      <a:pt x="125" y="105"/>
                      <a:pt x="128" y="106"/>
                      <a:pt x="131" y="108"/>
                    </a:cubicBezTo>
                    <a:cubicBezTo>
                      <a:pt x="133" y="108"/>
                      <a:pt x="134" y="109"/>
                      <a:pt x="136" y="109"/>
                    </a:cubicBezTo>
                    <a:cubicBezTo>
                      <a:pt x="141" y="111"/>
                      <a:pt x="148" y="114"/>
                      <a:pt x="150" y="121"/>
                    </a:cubicBezTo>
                    <a:cubicBezTo>
                      <a:pt x="151" y="121"/>
                      <a:pt x="151" y="121"/>
                      <a:pt x="151" y="121"/>
                    </a:cubicBezTo>
                    <a:cubicBezTo>
                      <a:pt x="151" y="122"/>
                      <a:pt x="151" y="122"/>
                      <a:pt x="151" y="122"/>
                    </a:cubicBezTo>
                    <a:cubicBezTo>
                      <a:pt x="151" y="124"/>
                      <a:pt x="151" y="127"/>
                      <a:pt x="151" y="130"/>
                    </a:cubicBezTo>
                    <a:cubicBezTo>
                      <a:pt x="151" y="131"/>
                      <a:pt x="151" y="133"/>
                      <a:pt x="151" y="134"/>
                    </a:cubicBezTo>
                    <a:cubicBezTo>
                      <a:pt x="184" y="134"/>
                      <a:pt x="184" y="134"/>
                      <a:pt x="184" y="134"/>
                    </a:cubicBezTo>
                    <a:cubicBezTo>
                      <a:pt x="184" y="130"/>
                      <a:pt x="184" y="121"/>
                      <a:pt x="184" y="118"/>
                    </a:cubicBezTo>
                    <a:cubicBezTo>
                      <a:pt x="182" y="113"/>
                      <a:pt x="176" y="112"/>
                      <a:pt x="171" y="110"/>
                    </a:cubicBezTo>
                    <a:moveTo>
                      <a:pt x="210" y="113"/>
                    </a:moveTo>
                    <a:cubicBezTo>
                      <a:pt x="208" y="110"/>
                      <a:pt x="204" y="109"/>
                      <a:pt x="201" y="108"/>
                    </a:cubicBezTo>
                    <a:cubicBezTo>
                      <a:pt x="197" y="106"/>
                      <a:pt x="193" y="105"/>
                      <a:pt x="190" y="103"/>
                    </a:cubicBezTo>
                    <a:cubicBezTo>
                      <a:pt x="188" y="103"/>
                      <a:pt x="187" y="103"/>
                      <a:pt x="186" y="102"/>
                    </a:cubicBezTo>
                    <a:cubicBezTo>
                      <a:pt x="185" y="101"/>
                      <a:pt x="184" y="99"/>
                      <a:pt x="183" y="97"/>
                    </a:cubicBezTo>
                    <a:cubicBezTo>
                      <a:pt x="183" y="97"/>
                      <a:pt x="182" y="97"/>
                      <a:pt x="181" y="97"/>
                    </a:cubicBezTo>
                    <a:cubicBezTo>
                      <a:pt x="181" y="95"/>
                      <a:pt x="183" y="95"/>
                      <a:pt x="183" y="93"/>
                    </a:cubicBezTo>
                    <a:cubicBezTo>
                      <a:pt x="184" y="91"/>
                      <a:pt x="183" y="89"/>
                      <a:pt x="184" y="88"/>
                    </a:cubicBezTo>
                    <a:cubicBezTo>
                      <a:pt x="185" y="87"/>
                      <a:pt x="186" y="87"/>
                      <a:pt x="186" y="86"/>
                    </a:cubicBezTo>
                    <a:cubicBezTo>
                      <a:pt x="187" y="86"/>
                      <a:pt x="187" y="84"/>
                      <a:pt x="187" y="83"/>
                    </a:cubicBezTo>
                    <a:cubicBezTo>
                      <a:pt x="188" y="82"/>
                      <a:pt x="188" y="79"/>
                      <a:pt x="187" y="78"/>
                    </a:cubicBezTo>
                    <a:cubicBezTo>
                      <a:pt x="187" y="77"/>
                      <a:pt x="186" y="77"/>
                      <a:pt x="186" y="76"/>
                    </a:cubicBezTo>
                    <a:cubicBezTo>
                      <a:pt x="186" y="74"/>
                      <a:pt x="187" y="70"/>
                      <a:pt x="187" y="69"/>
                    </a:cubicBezTo>
                    <a:cubicBezTo>
                      <a:pt x="187" y="66"/>
                      <a:pt x="187" y="64"/>
                      <a:pt x="186" y="61"/>
                    </a:cubicBezTo>
                    <a:cubicBezTo>
                      <a:pt x="186" y="61"/>
                      <a:pt x="185" y="59"/>
                      <a:pt x="184" y="58"/>
                    </a:cubicBezTo>
                    <a:cubicBezTo>
                      <a:pt x="182" y="58"/>
                      <a:pt x="182" y="58"/>
                      <a:pt x="182" y="58"/>
                    </a:cubicBezTo>
                    <a:cubicBezTo>
                      <a:pt x="180" y="57"/>
                      <a:pt x="180" y="57"/>
                      <a:pt x="180" y="57"/>
                    </a:cubicBezTo>
                    <a:cubicBezTo>
                      <a:pt x="175" y="53"/>
                      <a:pt x="168" y="55"/>
                      <a:pt x="165" y="57"/>
                    </a:cubicBezTo>
                    <a:cubicBezTo>
                      <a:pt x="160" y="58"/>
                      <a:pt x="157" y="65"/>
                      <a:pt x="159" y="75"/>
                    </a:cubicBezTo>
                    <a:cubicBezTo>
                      <a:pt x="160" y="77"/>
                      <a:pt x="158" y="78"/>
                      <a:pt x="158" y="79"/>
                    </a:cubicBezTo>
                    <a:cubicBezTo>
                      <a:pt x="158" y="81"/>
                      <a:pt x="159" y="86"/>
                      <a:pt x="160" y="87"/>
                    </a:cubicBezTo>
                    <a:cubicBezTo>
                      <a:pt x="161" y="87"/>
                      <a:pt x="162" y="87"/>
                      <a:pt x="162" y="87"/>
                    </a:cubicBezTo>
                    <a:cubicBezTo>
                      <a:pt x="162" y="89"/>
                      <a:pt x="162" y="91"/>
                      <a:pt x="163" y="93"/>
                    </a:cubicBezTo>
                    <a:cubicBezTo>
                      <a:pt x="163" y="95"/>
                      <a:pt x="164" y="95"/>
                      <a:pt x="165" y="97"/>
                    </a:cubicBezTo>
                    <a:cubicBezTo>
                      <a:pt x="163" y="97"/>
                      <a:pt x="163" y="97"/>
                      <a:pt x="163" y="97"/>
                    </a:cubicBezTo>
                    <a:cubicBezTo>
                      <a:pt x="163" y="98"/>
                      <a:pt x="162" y="101"/>
                      <a:pt x="161" y="102"/>
                    </a:cubicBezTo>
                    <a:cubicBezTo>
                      <a:pt x="162" y="103"/>
                      <a:pt x="164" y="103"/>
                      <a:pt x="166" y="104"/>
                    </a:cubicBezTo>
                    <a:cubicBezTo>
                      <a:pt x="168" y="105"/>
                      <a:pt x="171" y="106"/>
                      <a:pt x="173" y="107"/>
                    </a:cubicBezTo>
                    <a:cubicBezTo>
                      <a:pt x="174" y="107"/>
                      <a:pt x="175" y="108"/>
                      <a:pt x="176" y="108"/>
                    </a:cubicBezTo>
                    <a:cubicBezTo>
                      <a:pt x="180" y="110"/>
                      <a:pt x="185" y="111"/>
                      <a:pt x="187" y="117"/>
                    </a:cubicBezTo>
                    <a:cubicBezTo>
                      <a:pt x="187" y="117"/>
                      <a:pt x="187" y="117"/>
                      <a:pt x="187" y="117"/>
                    </a:cubicBezTo>
                    <a:cubicBezTo>
                      <a:pt x="187" y="118"/>
                      <a:pt x="187" y="118"/>
                      <a:pt x="187" y="118"/>
                    </a:cubicBezTo>
                    <a:cubicBezTo>
                      <a:pt x="187" y="119"/>
                      <a:pt x="187" y="121"/>
                      <a:pt x="187" y="124"/>
                    </a:cubicBezTo>
                    <a:cubicBezTo>
                      <a:pt x="187" y="124"/>
                      <a:pt x="187" y="124"/>
                      <a:pt x="187" y="125"/>
                    </a:cubicBezTo>
                    <a:cubicBezTo>
                      <a:pt x="210" y="125"/>
                      <a:pt x="210" y="125"/>
                      <a:pt x="210" y="125"/>
                    </a:cubicBezTo>
                    <a:cubicBezTo>
                      <a:pt x="210" y="121"/>
                      <a:pt x="210" y="116"/>
                      <a:pt x="210" y="113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TextBox 63"/>
              <p:cNvSpPr txBox="1"/>
              <p:nvPr/>
            </p:nvSpPr>
            <p:spPr>
              <a:xfrm>
                <a:off x="708599" y="4246130"/>
                <a:ext cx="134662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 smtClean="0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②快递组长</a:t>
                </a:r>
                <a:endPara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grpSp>
        <p:nvGrpSpPr>
          <p:cNvPr id="65" name="组合 64"/>
          <p:cNvGrpSpPr/>
          <p:nvPr/>
        </p:nvGrpSpPr>
        <p:grpSpPr>
          <a:xfrm>
            <a:off x="280023" y="3550711"/>
            <a:ext cx="2131737" cy="965255"/>
            <a:chOff x="280024" y="1064415"/>
            <a:chExt cx="2131737" cy="965255"/>
          </a:xfrm>
        </p:grpSpPr>
        <p:sp>
          <p:nvSpPr>
            <p:cNvPr id="66" name="矩形 65"/>
            <p:cNvSpPr/>
            <p:nvPr/>
          </p:nvSpPr>
          <p:spPr>
            <a:xfrm>
              <a:off x="280024" y="1383339"/>
              <a:ext cx="2131737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>
                <a:buFont typeface="Wingdings" pitchFamily="2" charset="2"/>
                <a:buChar char="n"/>
              </a:pP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日均经手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&lt;1250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票基础配置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2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人，每多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800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票增配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1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人，最多</a:t>
              </a:r>
              <a:r>
                <a:rPr lang="en-US" altLang="zh-CN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8</a:t>
              </a:r>
              <a:r>
                <a:rPr lang="zh-CN" altLang="en-US" sz="1200" kern="1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Times New Roman" panose="02020603050405020304" pitchFamily="18" charset="0"/>
                </a:rPr>
                <a:t>人</a:t>
              </a:r>
            </a:p>
          </p:txBody>
        </p:sp>
        <p:grpSp>
          <p:nvGrpSpPr>
            <p:cNvPr id="67" name="组合 66"/>
            <p:cNvGrpSpPr/>
            <p:nvPr/>
          </p:nvGrpSpPr>
          <p:grpSpPr>
            <a:xfrm>
              <a:off x="364004" y="1064415"/>
              <a:ext cx="1729411" cy="324000"/>
              <a:chOff x="325813" y="4222630"/>
              <a:chExt cx="1729411" cy="324000"/>
            </a:xfrm>
          </p:grpSpPr>
          <p:sp>
            <p:nvSpPr>
              <p:cNvPr id="68" name="Freeform 842"/>
              <p:cNvSpPr>
                <a:spLocks noEditPoints="1"/>
              </p:cNvSpPr>
              <p:nvPr/>
            </p:nvSpPr>
            <p:spPr bwMode="auto">
              <a:xfrm>
                <a:off x="325813" y="4222630"/>
                <a:ext cx="396000" cy="324000"/>
              </a:xfrm>
              <a:custGeom>
                <a:gdLst>
                  <a:gd name="T0" fmla="*/ 107 w 210"/>
                  <a:gd name="T1" fmla="*/ 101 h 144"/>
                  <a:gd name="T2" fmla="*/ 94 w 210"/>
                  <a:gd name="T3" fmla="*/ 89 h 144"/>
                  <a:gd name="T4" fmla="*/ 94 w 210"/>
                  <a:gd name="T5" fmla="*/ 80 h 144"/>
                  <a:gd name="T6" fmla="*/ 100 w 210"/>
                  <a:gd name="T7" fmla="*/ 67 h 144"/>
                  <a:gd name="T8" fmla="*/ 102 w 210"/>
                  <a:gd name="T9" fmla="*/ 50 h 144"/>
                  <a:gd name="T10" fmla="*/ 101 w 210"/>
                  <a:gd name="T11" fmla="*/ 32 h 144"/>
                  <a:gd name="T12" fmla="*/ 96 w 210"/>
                  <a:gd name="T13" fmla="*/ 11 h 144"/>
                  <a:gd name="T14" fmla="*/ 88 w 210"/>
                  <a:gd name="T15" fmla="*/ 7 h 144"/>
                  <a:gd name="T16" fmla="*/ 46 w 210"/>
                  <a:gd name="T17" fmla="*/ 45 h 144"/>
                  <a:gd name="T18" fmla="*/ 48 w 210"/>
                  <a:gd name="T19" fmla="*/ 69 h 144"/>
                  <a:gd name="T20" fmla="*/ 53 w 210"/>
                  <a:gd name="T21" fmla="*/ 81 h 144"/>
                  <a:gd name="T22" fmla="*/ 54 w 210"/>
                  <a:gd name="T23" fmla="*/ 89 h 144"/>
                  <a:gd name="T24" fmla="*/ 41 w 210"/>
                  <a:gd name="T25" fmla="*/ 101 h 144"/>
                  <a:gd name="T26" fmla="*/ 1 w 210"/>
                  <a:gd name="T27" fmla="*/ 122 h 144"/>
                  <a:gd name="T28" fmla="*/ 147 w 210"/>
                  <a:gd name="T29" fmla="*/ 144 h 144"/>
                  <a:gd name="T30" fmla="*/ 130 w 210"/>
                  <a:gd name="T31" fmla="*/ 111 h 144"/>
                  <a:gd name="T32" fmla="*/ 155 w 210"/>
                  <a:gd name="T33" fmla="*/ 103 h 144"/>
                  <a:gd name="T34" fmla="*/ 146 w 210"/>
                  <a:gd name="T35" fmla="*/ 95 h 144"/>
                  <a:gd name="T36" fmla="*/ 146 w 210"/>
                  <a:gd name="T37" fmla="*/ 88 h 144"/>
                  <a:gd name="T38" fmla="*/ 150 w 210"/>
                  <a:gd name="T39" fmla="*/ 79 h 144"/>
                  <a:gd name="T40" fmla="*/ 152 w 210"/>
                  <a:gd name="T41" fmla="*/ 67 h 144"/>
                  <a:gd name="T42" fmla="*/ 151 w 210"/>
                  <a:gd name="T43" fmla="*/ 54 h 144"/>
                  <a:gd name="T44" fmla="*/ 147 w 210"/>
                  <a:gd name="T45" fmla="*/ 39 h 144"/>
                  <a:gd name="T46" fmla="*/ 142 w 210"/>
                  <a:gd name="T47" fmla="*/ 36 h 144"/>
                  <a:gd name="T48" fmla="*/ 111 w 210"/>
                  <a:gd name="T49" fmla="*/ 63 h 144"/>
                  <a:gd name="T50" fmla="*/ 113 w 210"/>
                  <a:gd name="T51" fmla="*/ 80 h 144"/>
                  <a:gd name="T52" fmla="*/ 116 w 210"/>
                  <a:gd name="T53" fmla="*/ 89 h 144"/>
                  <a:gd name="T54" fmla="*/ 117 w 210"/>
                  <a:gd name="T55" fmla="*/ 95 h 144"/>
                  <a:gd name="T56" fmla="*/ 122 w 210"/>
                  <a:gd name="T57" fmla="*/ 104 h 144"/>
                  <a:gd name="T58" fmla="*/ 136 w 210"/>
                  <a:gd name="T59" fmla="*/ 109 h 144"/>
                  <a:gd name="T60" fmla="*/ 151 w 210"/>
                  <a:gd name="T61" fmla="*/ 121 h 144"/>
                  <a:gd name="T62" fmla="*/ 151 w 210"/>
                  <a:gd name="T63" fmla="*/ 130 h 144"/>
                  <a:gd name="T64" fmla="*/ 184 w 210"/>
                  <a:gd name="T65" fmla="*/ 134 h 144"/>
                  <a:gd name="T66" fmla="*/ 171 w 210"/>
                  <a:gd name="T67" fmla="*/ 110 h 144"/>
                  <a:gd name="T68" fmla="*/ 201 w 210"/>
                  <a:gd name="T69" fmla="*/ 108 h 144"/>
                  <a:gd name="T70" fmla="*/ 186 w 210"/>
                  <a:gd name="T71" fmla="*/ 102 h 144"/>
                  <a:gd name="T72" fmla="*/ 181 w 210"/>
                  <a:gd name="T73" fmla="*/ 97 h 144"/>
                  <a:gd name="T74" fmla="*/ 184 w 210"/>
                  <a:gd name="T75" fmla="*/ 88 h 144"/>
                  <a:gd name="T76" fmla="*/ 187 w 210"/>
                  <a:gd name="T77" fmla="*/ 83 h 144"/>
                  <a:gd name="T78" fmla="*/ 186 w 210"/>
                  <a:gd name="T79" fmla="*/ 76 h 144"/>
                  <a:gd name="T80" fmla="*/ 186 w 210"/>
                  <a:gd name="T81" fmla="*/ 61 h 144"/>
                  <a:gd name="T82" fmla="*/ 182 w 210"/>
                  <a:gd name="T83" fmla="*/ 58 h 144"/>
                  <a:gd name="T84" fmla="*/ 165 w 210"/>
                  <a:gd name="T85" fmla="*/ 57 h 144"/>
                  <a:gd name="T86" fmla="*/ 158 w 210"/>
                  <a:gd name="T87" fmla="*/ 79 h 144"/>
                  <a:gd name="T88" fmla="*/ 162 w 210"/>
                  <a:gd name="T89" fmla="*/ 87 h 144"/>
                  <a:gd name="T90" fmla="*/ 165 w 210"/>
                  <a:gd name="T91" fmla="*/ 97 h 144"/>
                  <a:gd name="T92" fmla="*/ 161 w 210"/>
                  <a:gd name="T93" fmla="*/ 102 h 144"/>
                  <a:gd name="T94" fmla="*/ 173 w 210"/>
                  <a:gd name="T95" fmla="*/ 107 h 144"/>
                  <a:gd name="T96" fmla="*/ 187 w 210"/>
                  <a:gd name="T97" fmla="*/ 117 h 144"/>
                  <a:gd name="T98" fmla="*/ 187 w 210"/>
                  <a:gd name="T99" fmla="*/ 118 h 144"/>
                  <a:gd name="T100" fmla="*/ 187 w 210"/>
                  <a:gd name="T101" fmla="*/ 125 h 144"/>
                  <a:gd name="T102" fmla="*/ 210 w 210"/>
                  <a:gd name="T103" fmla="*/ 113 h 14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0" h="144">
                    <a:moveTo>
                      <a:pt x="130" y="111"/>
                    </a:moveTo>
                    <a:cubicBezTo>
                      <a:pt x="122" y="108"/>
                      <a:pt x="114" y="104"/>
                      <a:pt x="107" y="101"/>
                    </a:cubicBezTo>
                    <a:cubicBezTo>
                      <a:pt x="105" y="100"/>
                      <a:pt x="102" y="100"/>
                      <a:pt x="100" y="99"/>
                    </a:cubicBezTo>
                    <a:cubicBezTo>
                      <a:pt x="98" y="98"/>
                      <a:pt x="95" y="92"/>
                      <a:pt x="94" y="89"/>
                    </a:cubicBezTo>
                    <a:cubicBezTo>
                      <a:pt x="93" y="89"/>
                      <a:pt x="91" y="89"/>
                      <a:pt x="90" y="88"/>
                    </a:cubicBezTo>
                    <a:cubicBezTo>
                      <a:pt x="90" y="84"/>
                      <a:pt x="93" y="84"/>
                      <a:pt x="94" y="80"/>
                    </a:cubicBezTo>
                    <a:cubicBezTo>
                      <a:pt x="95" y="77"/>
                      <a:pt x="94" y="73"/>
                      <a:pt x="96" y="71"/>
                    </a:cubicBezTo>
                    <a:cubicBezTo>
                      <a:pt x="97" y="69"/>
                      <a:pt x="99" y="69"/>
                      <a:pt x="100" y="67"/>
                    </a:cubicBezTo>
                    <a:cubicBezTo>
                      <a:pt x="101" y="66"/>
                      <a:pt x="102" y="63"/>
                      <a:pt x="102" y="61"/>
                    </a:cubicBezTo>
                    <a:cubicBezTo>
                      <a:pt x="103" y="58"/>
                      <a:pt x="103" y="53"/>
                      <a:pt x="102" y="50"/>
                    </a:cubicBezTo>
                    <a:cubicBezTo>
                      <a:pt x="101" y="48"/>
                      <a:pt x="100" y="48"/>
                      <a:pt x="100" y="46"/>
                    </a:cubicBezTo>
                    <a:cubicBezTo>
                      <a:pt x="100" y="43"/>
                      <a:pt x="101" y="34"/>
                      <a:pt x="101" y="32"/>
                    </a:cubicBezTo>
                    <a:cubicBezTo>
                      <a:pt x="101" y="26"/>
                      <a:pt x="101" y="22"/>
                      <a:pt x="100" y="17"/>
                    </a:cubicBezTo>
                    <a:cubicBezTo>
                      <a:pt x="100" y="17"/>
                      <a:pt x="98" y="12"/>
                      <a:pt x="96" y="11"/>
                    </a:cubicBezTo>
                    <a:cubicBezTo>
                      <a:pt x="91" y="10"/>
                      <a:pt x="91" y="10"/>
                      <a:pt x="91" y="10"/>
                    </a:cubicBezTo>
                    <a:cubicBezTo>
                      <a:pt x="88" y="7"/>
                      <a:pt x="88" y="7"/>
                      <a:pt x="88" y="7"/>
                    </a:cubicBezTo>
                    <a:cubicBezTo>
                      <a:pt x="77" y="0"/>
                      <a:pt x="64" y="5"/>
                      <a:pt x="57" y="8"/>
                    </a:cubicBezTo>
                    <a:cubicBezTo>
                      <a:pt x="48" y="11"/>
                      <a:pt x="41" y="25"/>
                      <a:pt x="46" y="45"/>
                    </a:cubicBezTo>
                    <a:cubicBezTo>
                      <a:pt x="46" y="49"/>
                      <a:pt x="44" y="50"/>
                      <a:pt x="44" y="52"/>
                    </a:cubicBezTo>
                    <a:cubicBezTo>
                      <a:pt x="44" y="56"/>
                      <a:pt x="44" y="66"/>
                      <a:pt x="48" y="69"/>
                    </a:cubicBezTo>
                    <a:cubicBezTo>
                      <a:pt x="49" y="69"/>
                      <a:pt x="51" y="70"/>
                      <a:pt x="51" y="69"/>
                    </a:cubicBezTo>
                    <a:cubicBezTo>
                      <a:pt x="52" y="73"/>
                      <a:pt x="52" y="77"/>
                      <a:pt x="53" y="81"/>
                    </a:cubicBezTo>
                    <a:cubicBezTo>
                      <a:pt x="54" y="84"/>
                      <a:pt x="56" y="84"/>
                      <a:pt x="57" y="88"/>
                    </a:cubicBezTo>
                    <a:cubicBezTo>
                      <a:pt x="54" y="89"/>
                      <a:pt x="54" y="89"/>
                      <a:pt x="54" y="89"/>
                    </a:cubicBezTo>
                    <a:cubicBezTo>
                      <a:pt x="52" y="92"/>
                      <a:pt x="50" y="98"/>
                      <a:pt x="47" y="99"/>
                    </a:cubicBezTo>
                    <a:cubicBezTo>
                      <a:pt x="45" y="100"/>
                      <a:pt x="43" y="100"/>
                      <a:pt x="41" y="101"/>
                    </a:cubicBezTo>
                    <a:cubicBezTo>
                      <a:pt x="34" y="104"/>
                      <a:pt x="25" y="108"/>
                      <a:pt x="18" y="111"/>
                    </a:cubicBezTo>
                    <a:cubicBezTo>
                      <a:pt x="11" y="114"/>
                      <a:pt x="3" y="115"/>
                      <a:pt x="1" y="122"/>
                    </a:cubicBezTo>
                    <a:cubicBezTo>
                      <a:pt x="1" y="127"/>
                      <a:pt x="0" y="138"/>
                      <a:pt x="0" y="144"/>
                    </a:cubicBezTo>
                    <a:cubicBezTo>
                      <a:pt x="147" y="144"/>
                      <a:pt x="147" y="144"/>
                      <a:pt x="147" y="144"/>
                    </a:cubicBezTo>
                    <a:cubicBezTo>
                      <a:pt x="147" y="138"/>
                      <a:pt x="147" y="127"/>
                      <a:pt x="147" y="122"/>
                    </a:cubicBezTo>
                    <a:cubicBezTo>
                      <a:pt x="145" y="115"/>
                      <a:pt x="137" y="114"/>
                      <a:pt x="130" y="111"/>
                    </a:cubicBezTo>
                    <a:moveTo>
                      <a:pt x="171" y="110"/>
                    </a:moveTo>
                    <a:cubicBezTo>
                      <a:pt x="166" y="108"/>
                      <a:pt x="160" y="105"/>
                      <a:pt x="155" y="103"/>
                    </a:cubicBezTo>
                    <a:cubicBezTo>
                      <a:pt x="153" y="103"/>
                      <a:pt x="152" y="102"/>
                      <a:pt x="150" y="102"/>
                    </a:cubicBezTo>
                    <a:cubicBezTo>
                      <a:pt x="149" y="101"/>
                      <a:pt x="147" y="97"/>
                      <a:pt x="146" y="95"/>
                    </a:cubicBezTo>
                    <a:cubicBezTo>
                      <a:pt x="145" y="94"/>
                      <a:pt x="144" y="94"/>
                      <a:pt x="143" y="94"/>
                    </a:cubicBezTo>
                    <a:cubicBezTo>
                      <a:pt x="143" y="91"/>
                      <a:pt x="145" y="91"/>
                      <a:pt x="146" y="88"/>
                    </a:cubicBezTo>
                    <a:cubicBezTo>
                      <a:pt x="147" y="86"/>
                      <a:pt x="146" y="84"/>
                      <a:pt x="147" y="82"/>
                    </a:cubicBezTo>
                    <a:cubicBezTo>
                      <a:pt x="148" y="80"/>
                      <a:pt x="150" y="80"/>
                      <a:pt x="150" y="79"/>
                    </a:cubicBezTo>
                    <a:cubicBezTo>
                      <a:pt x="151" y="78"/>
                      <a:pt x="152" y="76"/>
                      <a:pt x="152" y="75"/>
                    </a:cubicBezTo>
                    <a:cubicBezTo>
                      <a:pt x="152" y="72"/>
                      <a:pt x="153" y="69"/>
                      <a:pt x="152" y="67"/>
                    </a:cubicBezTo>
                    <a:cubicBezTo>
                      <a:pt x="151" y="65"/>
                      <a:pt x="150" y="65"/>
                      <a:pt x="150" y="64"/>
                    </a:cubicBezTo>
                    <a:cubicBezTo>
                      <a:pt x="150" y="62"/>
                      <a:pt x="151" y="55"/>
                      <a:pt x="151" y="54"/>
                    </a:cubicBezTo>
                    <a:cubicBezTo>
                      <a:pt x="151" y="50"/>
                      <a:pt x="151" y="47"/>
                      <a:pt x="150" y="43"/>
                    </a:cubicBezTo>
                    <a:cubicBezTo>
                      <a:pt x="150" y="43"/>
                      <a:pt x="149" y="40"/>
                      <a:pt x="147" y="39"/>
                    </a:cubicBezTo>
                    <a:cubicBezTo>
                      <a:pt x="144" y="38"/>
                      <a:pt x="144" y="38"/>
                      <a:pt x="144" y="38"/>
                    </a:cubicBezTo>
                    <a:cubicBezTo>
                      <a:pt x="142" y="36"/>
                      <a:pt x="142" y="36"/>
                      <a:pt x="142" y="36"/>
                    </a:cubicBezTo>
                    <a:cubicBezTo>
                      <a:pt x="133" y="31"/>
                      <a:pt x="124" y="35"/>
                      <a:pt x="120" y="37"/>
                    </a:cubicBezTo>
                    <a:cubicBezTo>
                      <a:pt x="113" y="39"/>
                      <a:pt x="108" y="49"/>
                      <a:pt x="111" y="63"/>
                    </a:cubicBezTo>
                    <a:cubicBezTo>
                      <a:pt x="112" y="66"/>
                      <a:pt x="110" y="67"/>
                      <a:pt x="110" y="68"/>
                    </a:cubicBezTo>
                    <a:cubicBezTo>
                      <a:pt x="110" y="71"/>
                      <a:pt x="111" y="78"/>
                      <a:pt x="113" y="80"/>
                    </a:cubicBezTo>
                    <a:cubicBezTo>
                      <a:pt x="114" y="80"/>
                      <a:pt x="116" y="81"/>
                      <a:pt x="116" y="81"/>
                    </a:cubicBezTo>
                    <a:cubicBezTo>
                      <a:pt x="116" y="84"/>
                      <a:pt x="116" y="86"/>
                      <a:pt x="116" y="89"/>
                    </a:cubicBezTo>
                    <a:cubicBezTo>
                      <a:pt x="117" y="91"/>
                      <a:pt x="119" y="91"/>
                      <a:pt x="119" y="94"/>
                    </a:cubicBezTo>
                    <a:cubicBezTo>
                      <a:pt x="117" y="95"/>
                      <a:pt x="117" y="95"/>
                      <a:pt x="117" y="95"/>
                    </a:cubicBezTo>
                    <a:cubicBezTo>
                      <a:pt x="116" y="96"/>
                      <a:pt x="115" y="99"/>
                      <a:pt x="114" y="100"/>
                    </a:cubicBezTo>
                    <a:cubicBezTo>
                      <a:pt x="117" y="101"/>
                      <a:pt x="119" y="103"/>
                      <a:pt x="122" y="104"/>
                    </a:cubicBezTo>
                    <a:cubicBezTo>
                      <a:pt x="125" y="105"/>
                      <a:pt x="128" y="106"/>
                      <a:pt x="131" y="108"/>
                    </a:cubicBezTo>
                    <a:cubicBezTo>
                      <a:pt x="133" y="108"/>
                      <a:pt x="134" y="109"/>
                      <a:pt x="136" y="109"/>
                    </a:cubicBezTo>
                    <a:cubicBezTo>
                      <a:pt x="141" y="111"/>
                      <a:pt x="148" y="114"/>
                      <a:pt x="150" y="121"/>
                    </a:cubicBezTo>
                    <a:cubicBezTo>
                      <a:pt x="151" y="121"/>
                      <a:pt x="151" y="121"/>
                      <a:pt x="151" y="121"/>
                    </a:cubicBezTo>
                    <a:cubicBezTo>
                      <a:pt x="151" y="122"/>
                      <a:pt x="151" y="122"/>
                      <a:pt x="151" y="122"/>
                    </a:cubicBezTo>
                    <a:cubicBezTo>
                      <a:pt x="151" y="124"/>
                      <a:pt x="151" y="127"/>
                      <a:pt x="151" y="130"/>
                    </a:cubicBezTo>
                    <a:cubicBezTo>
                      <a:pt x="151" y="131"/>
                      <a:pt x="151" y="133"/>
                      <a:pt x="151" y="134"/>
                    </a:cubicBezTo>
                    <a:cubicBezTo>
                      <a:pt x="184" y="134"/>
                      <a:pt x="184" y="134"/>
                      <a:pt x="184" y="134"/>
                    </a:cubicBezTo>
                    <a:cubicBezTo>
                      <a:pt x="184" y="130"/>
                      <a:pt x="184" y="121"/>
                      <a:pt x="184" y="118"/>
                    </a:cubicBezTo>
                    <a:cubicBezTo>
                      <a:pt x="182" y="113"/>
                      <a:pt x="176" y="112"/>
                      <a:pt x="171" y="110"/>
                    </a:cubicBezTo>
                    <a:moveTo>
                      <a:pt x="210" y="113"/>
                    </a:moveTo>
                    <a:cubicBezTo>
                      <a:pt x="208" y="110"/>
                      <a:pt x="204" y="109"/>
                      <a:pt x="201" y="108"/>
                    </a:cubicBezTo>
                    <a:cubicBezTo>
                      <a:pt x="197" y="106"/>
                      <a:pt x="193" y="105"/>
                      <a:pt x="190" y="103"/>
                    </a:cubicBezTo>
                    <a:cubicBezTo>
                      <a:pt x="188" y="103"/>
                      <a:pt x="187" y="103"/>
                      <a:pt x="186" y="102"/>
                    </a:cubicBezTo>
                    <a:cubicBezTo>
                      <a:pt x="185" y="101"/>
                      <a:pt x="184" y="99"/>
                      <a:pt x="183" y="97"/>
                    </a:cubicBezTo>
                    <a:cubicBezTo>
                      <a:pt x="183" y="97"/>
                      <a:pt x="182" y="97"/>
                      <a:pt x="181" y="97"/>
                    </a:cubicBezTo>
                    <a:cubicBezTo>
                      <a:pt x="181" y="95"/>
                      <a:pt x="183" y="95"/>
                      <a:pt x="183" y="93"/>
                    </a:cubicBezTo>
                    <a:cubicBezTo>
                      <a:pt x="184" y="91"/>
                      <a:pt x="183" y="89"/>
                      <a:pt x="184" y="88"/>
                    </a:cubicBezTo>
                    <a:cubicBezTo>
                      <a:pt x="185" y="87"/>
                      <a:pt x="186" y="87"/>
                      <a:pt x="186" y="86"/>
                    </a:cubicBezTo>
                    <a:cubicBezTo>
                      <a:pt x="187" y="86"/>
                      <a:pt x="187" y="84"/>
                      <a:pt x="187" y="83"/>
                    </a:cubicBezTo>
                    <a:cubicBezTo>
                      <a:pt x="188" y="82"/>
                      <a:pt x="188" y="79"/>
                      <a:pt x="187" y="78"/>
                    </a:cubicBezTo>
                    <a:cubicBezTo>
                      <a:pt x="187" y="77"/>
                      <a:pt x="186" y="77"/>
                      <a:pt x="186" y="76"/>
                    </a:cubicBezTo>
                    <a:cubicBezTo>
                      <a:pt x="186" y="74"/>
                      <a:pt x="187" y="70"/>
                      <a:pt x="187" y="69"/>
                    </a:cubicBezTo>
                    <a:cubicBezTo>
                      <a:pt x="187" y="66"/>
                      <a:pt x="187" y="64"/>
                      <a:pt x="186" y="61"/>
                    </a:cubicBezTo>
                    <a:cubicBezTo>
                      <a:pt x="186" y="61"/>
                      <a:pt x="185" y="59"/>
                      <a:pt x="184" y="58"/>
                    </a:cubicBezTo>
                    <a:cubicBezTo>
                      <a:pt x="182" y="58"/>
                      <a:pt x="182" y="58"/>
                      <a:pt x="182" y="58"/>
                    </a:cubicBezTo>
                    <a:cubicBezTo>
                      <a:pt x="180" y="57"/>
                      <a:pt x="180" y="57"/>
                      <a:pt x="180" y="57"/>
                    </a:cubicBezTo>
                    <a:cubicBezTo>
                      <a:pt x="175" y="53"/>
                      <a:pt x="168" y="55"/>
                      <a:pt x="165" y="57"/>
                    </a:cubicBezTo>
                    <a:cubicBezTo>
                      <a:pt x="160" y="58"/>
                      <a:pt x="157" y="65"/>
                      <a:pt x="159" y="75"/>
                    </a:cubicBezTo>
                    <a:cubicBezTo>
                      <a:pt x="160" y="77"/>
                      <a:pt x="158" y="78"/>
                      <a:pt x="158" y="79"/>
                    </a:cubicBezTo>
                    <a:cubicBezTo>
                      <a:pt x="158" y="81"/>
                      <a:pt x="159" y="86"/>
                      <a:pt x="160" y="87"/>
                    </a:cubicBezTo>
                    <a:cubicBezTo>
                      <a:pt x="161" y="87"/>
                      <a:pt x="162" y="87"/>
                      <a:pt x="162" y="87"/>
                    </a:cubicBezTo>
                    <a:cubicBezTo>
                      <a:pt x="162" y="89"/>
                      <a:pt x="162" y="91"/>
                      <a:pt x="163" y="93"/>
                    </a:cubicBezTo>
                    <a:cubicBezTo>
                      <a:pt x="163" y="95"/>
                      <a:pt x="164" y="95"/>
                      <a:pt x="165" y="97"/>
                    </a:cubicBezTo>
                    <a:cubicBezTo>
                      <a:pt x="163" y="97"/>
                      <a:pt x="163" y="97"/>
                      <a:pt x="163" y="97"/>
                    </a:cubicBezTo>
                    <a:cubicBezTo>
                      <a:pt x="163" y="98"/>
                      <a:pt x="162" y="101"/>
                      <a:pt x="161" y="102"/>
                    </a:cubicBezTo>
                    <a:cubicBezTo>
                      <a:pt x="162" y="103"/>
                      <a:pt x="164" y="103"/>
                      <a:pt x="166" y="104"/>
                    </a:cubicBezTo>
                    <a:cubicBezTo>
                      <a:pt x="168" y="105"/>
                      <a:pt x="171" y="106"/>
                      <a:pt x="173" y="107"/>
                    </a:cubicBezTo>
                    <a:cubicBezTo>
                      <a:pt x="174" y="107"/>
                      <a:pt x="175" y="108"/>
                      <a:pt x="176" y="108"/>
                    </a:cubicBezTo>
                    <a:cubicBezTo>
                      <a:pt x="180" y="110"/>
                      <a:pt x="185" y="111"/>
                      <a:pt x="187" y="117"/>
                    </a:cubicBezTo>
                    <a:cubicBezTo>
                      <a:pt x="187" y="117"/>
                      <a:pt x="187" y="117"/>
                      <a:pt x="187" y="117"/>
                    </a:cubicBezTo>
                    <a:cubicBezTo>
                      <a:pt x="187" y="118"/>
                      <a:pt x="187" y="118"/>
                      <a:pt x="187" y="118"/>
                    </a:cubicBezTo>
                    <a:cubicBezTo>
                      <a:pt x="187" y="119"/>
                      <a:pt x="187" y="121"/>
                      <a:pt x="187" y="124"/>
                    </a:cubicBezTo>
                    <a:cubicBezTo>
                      <a:pt x="187" y="124"/>
                      <a:pt x="187" y="124"/>
                      <a:pt x="187" y="125"/>
                    </a:cubicBezTo>
                    <a:cubicBezTo>
                      <a:pt x="210" y="125"/>
                      <a:pt x="210" y="125"/>
                      <a:pt x="210" y="125"/>
                    </a:cubicBezTo>
                    <a:cubicBezTo>
                      <a:pt x="210" y="121"/>
                      <a:pt x="210" y="116"/>
                      <a:pt x="210" y="113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>
                <a:noFill/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TextBox 68"/>
              <p:cNvSpPr txBox="1"/>
              <p:nvPr/>
            </p:nvSpPr>
            <p:spPr>
              <a:xfrm>
                <a:off x="708599" y="4246130"/>
                <a:ext cx="1346625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200" b="1">
                    <a:solidFill>
                      <a:prstClr val="black"/>
                    </a:solidFill>
                    <a:latin typeface="华文楷体" pitchFamily="2" charset="-122"/>
                    <a:ea typeface="华文楷体" pitchFamily="2" charset="-122"/>
                  </a:rPr>
                  <a:t>③快递仓管员</a:t>
                </a:r>
              </a:p>
            </p:txBody>
          </p:sp>
        </p:grpSp>
      </p:grpSp>
      <p:sp>
        <p:nvSpPr>
          <p:cNvPr id="79" name="矩形 78"/>
          <p:cNvSpPr/>
          <p:nvPr/>
        </p:nvSpPr>
        <p:spPr>
          <a:xfrm>
            <a:off x="3254958" y="1058745"/>
            <a:ext cx="1672284" cy="276999"/>
          </a:xfrm>
          <a:prstGeom prst="rect">
            <a:avLst/>
          </a:prstGeom>
          <a:noFill/>
          <a:ln>
            <a:noFill/>
          </a:ln>
        </p:spPr>
        <p:txBody>
          <a:bodyPr wrap="square" lIns="36000" rIns="360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南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山区南油快递分部</a:t>
            </a:r>
            <a:endParaRPr lang="zh-CN" altLang="en-US" sz="1200">
              <a:solidFill>
                <a:prstClr val="black"/>
              </a:solidFill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2915816" y="1520301"/>
            <a:ext cx="5472608" cy="1628094"/>
            <a:chOff x="2915816" y="1012864"/>
            <a:chExt cx="5472608" cy="1628094"/>
          </a:xfrm>
        </p:grpSpPr>
        <p:sp>
          <p:nvSpPr>
            <p:cNvPr id="39" name="矩形 38"/>
            <p:cNvSpPr/>
            <p:nvPr/>
          </p:nvSpPr>
          <p:spPr>
            <a:xfrm>
              <a:off x="395498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副经理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1" name="矩形 40"/>
            <p:cNvSpPr/>
            <p:nvPr/>
          </p:nvSpPr>
          <p:spPr>
            <a:xfrm>
              <a:off x="5096762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组长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623853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仓管员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6" name="矩形 45"/>
            <p:cNvSpPr/>
            <p:nvPr/>
          </p:nvSpPr>
          <p:spPr>
            <a:xfrm>
              <a:off x="7380312" y="1537151"/>
              <a:ext cx="1008112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快递员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915816" y="1993533"/>
              <a:ext cx="1008112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标准配置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2915816" y="2333181"/>
              <a:ext cx="1008112" cy="307777"/>
            </a:xfrm>
            <a:prstGeom prst="rect">
              <a:avLst/>
            </a:prstGeom>
            <a:noFill/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区域需求</a:t>
              </a:r>
              <a:endParaRPr lang="zh-CN" altLang="en-US" sz="14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8035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538228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6531850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7740352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190113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5359185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535266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40352" y="2321640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2" name="肘形连接符 31"/>
            <p:cNvCxnSpPr>
              <a:endCxn id="39" idx="0"/>
            </p:cNvCxnSpPr>
            <p:nvPr/>
          </p:nvCxnSpPr>
          <p:spPr>
            <a:xfrm rot="5400000">
              <a:off x="5167933" y="546735"/>
              <a:ext cx="289925" cy="169090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34"/>
            <p:cNvCxnSpPr>
              <a:endCxn id="46" idx="0"/>
            </p:cNvCxnSpPr>
            <p:nvPr/>
          </p:nvCxnSpPr>
          <p:spPr>
            <a:xfrm rot="16200000" flipH="1">
              <a:off x="6880623" y="541908"/>
              <a:ext cx="289925" cy="1700559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36"/>
            <p:cNvCxnSpPr>
              <a:endCxn id="42" idx="0"/>
            </p:cNvCxnSpPr>
            <p:nvPr/>
          </p:nvCxnSpPr>
          <p:spPr>
            <a:xfrm rot="16200000" flipH="1">
              <a:off x="6309708" y="1107171"/>
              <a:ext cx="289925" cy="570034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endCxn id="41" idx="0"/>
            </p:cNvCxnSpPr>
            <p:nvPr/>
          </p:nvCxnSpPr>
          <p:spPr>
            <a:xfrm rot="5400000">
              <a:off x="5738821" y="1111970"/>
              <a:ext cx="289925" cy="56043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 2"/>
            <p:cNvSpPr/>
            <p:nvPr/>
          </p:nvSpPr>
          <p:spPr>
            <a:xfrm>
              <a:off x="5670611" y="1012864"/>
              <a:ext cx="992384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分部经理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2543005" y="1055495"/>
            <a:ext cx="711953" cy="253873"/>
            <a:chOff x="191591" y="3116293"/>
            <a:chExt cx="898073" cy="307187"/>
          </a:xfrm>
        </p:grpSpPr>
        <p:sp>
          <p:nvSpPr>
            <p:cNvPr id="58" name="矩形 57"/>
            <p:cNvSpPr/>
            <p:nvPr/>
          </p:nvSpPr>
          <p:spPr>
            <a:xfrm>
              <a:off x="191591" y="3116293"/>
              <a:ext cx="203945" cy="216024"/>
            </a:xfrm>
            <a:prstGeom prst="rect">
              <a:avLst/>
            </a:prstGeom>
            <a:solidFill>
              <a:srgbClr val="373C64"/>
            </a:solidFill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59" name="矩形 58"/>
            <p:cNvSpPr/>
            <p:nvPr/>
          </p:nvSpPr>
          <p:spPr>
            <a:xfrm>
              <a:off x="286444" y="3181431"/>
              <a:ext cx="803220" cy="242049"/>
            </a:xfrm>
            <a:prstGeom prst="rect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rPr>
                <a:t>举例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67701064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027641" cy="32399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问题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点三：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获取分享激发了组织活力，但过于刚性的规则带来调整困难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3203848" y="663599"/>
            <a:ext cx="5616624" cy="3239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black"/>
                </a:solidFill>
              </a:rPr>
              <a:t>绩效与激励规则过于刚性，无法进行灰度调整</a:t>
            </a:r>
            <a:endParaRPr lang="en-US" altLang="zh-CN">
              <a:solidFill>
                <a:prstClr val="black"/>
              </a:solidFill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3860743"/>
              </p:ext>
            </p:extLst>
          </p:nvPr>
        </p:nvGraphicFramePr>
        <p:xfrm>
          <a:off x="5652119" y="1563638"/>
          <a:ext cx="3024337" cy="1889203"/>
        </p:xfrm>
        <a:graphic>
          <a:graphicData uri="http://schemas.openxmlformats.org/drawingml/2006/table">
            <a:tbl>
              <a:tblPr/>
              <a:tblGrid>
                <a:gridCol w="916142"/>
                <a:gridCol w="749571"/>
                <a:gridCol w="728554"/>
                <a:gridCol w="630070"/>
              </a:tblGrid>
              <a:tr h="327808"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上半年影响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推行前</a:t>
                      </a:r>
                      <a:endParaRPr lang="en-US" altLang="zh-CN" sz="110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业绩排名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推行后</a:t>
                      </a:r>
                      <a:endParaRPr lang="en-US" altLang="zh-CN" sz="110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业绩排名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变化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72199"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业绩得分</a:t>
                      </a:r>
                      <a:endParaRPr lang="en-US" altLang="zh-CN" sz="1100" b="1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及排名影响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6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4/8</a:t>
                      </a:r>
                    </a:p>
                    <a:p>
                      <a:pPr algn="ctr" fontAlgn="b"/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（</a:t>
                      </a:r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79.51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分）</a:t>
                      </a:r>
                      <a:endParaRPr lang="en-US" altLang="zh-CN" sz="11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en-US" altLang="zh-CN" sz="1600" b="1" i="0" u="none" strike="noStrike" smtClean="0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7/8</a:t>
                      </a:r>
                    </a:p>
                    <a:p>
                      <a:pPr algn="ctr" fontAlgn="b"/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（</a:t>
                      </a:r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44.44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分）</a:t>
                      </a:r>
                      <a:endParaRPr lang="en-US" altLang="zh-CN" sz="11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600" b="1" i="0" u="none" strike="noStrike" smtClean="0">
                          <a:solidFill>
                            <a:srgbClr val="C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-3</a:t>
                      </a:r>
                    </a:p>
                    <a:p>
                      <a:pPr algn="ctr" fontAlgn="b"/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（</a:t>
                      </a:r>
                      <a:r>
                        <a:rPr lang="en-US" altLang="zh-CN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-35.07</a:t>
                      </a:r>
                      <a:r>
                        <a:rPr lang="zh-CN" altLang="en-US" sz="11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）</a:t>
                      </a:r>
                      <a:endParaRPr lang="en-US" altLang="zh-CN" sz="1100" b="0" i="0" u="none" strike="noStrike" smtClean="0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2199">
                <a:tc>
                  <a:txBody>
                    <a:bodyPr vert="horz" wrap="square"/>
                    <a:lstStyle/>
                    <a:p>
                      <a:pPr algn="ctr" fontAlgn="b"/>
                      <a:r>
                        <a:rPr lang="zh-CN" altLang="en-US" sz="11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奖金影响</a:t>
                      </a:r>
                      <a:endParaRPr lang="zh-CN" altLang="en-US" sz="11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endParaRPr lang="en-US" altLang="zh-CN" sz="11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endParaRPr lang="en-US" altLang="zh-CN" sz="1100" b="1" i="0" u="none" strike="noStrike">
                        <a:solidFill>
                          <a:srgbClr val="C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b"/>
                      <a:endParaRPr lang="en-US" altLang="zh-CN" sz="11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8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右箭头 17"/>
          <p:cNvSpPr/>
          <p:nvPr/>
        </p:nvSpPr>
        <p:spPr>
          <a:xfrm>
            <a:off x="5198754" y="2726314"/>
            <a:ext cx="360040" cy="504056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3" name="下箭头 22"/>
          <p:cNvSpPr/>
          <p:nvPr/>
        </p:nvSpPr>
        <p:spPr>
          <a:xfrm>
            <a:off x="8033567" y="1964903"/>
            <a:ext cx="108000" cy="144000"/>
          </a:xfrm>
          <a:prstGeom prst="down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17967" y="4678079"/>
            <a:ext cx="8976820" cy="275268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备注：测算口径：排名不含中转场及办公室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层级；①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时效项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使用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1-3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月中最高得分；②规则为区间制项目使用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均值；④</a:t>
            </a:r>
            <a:r>
              <a:rPr lang="en-US" altLang="zh-CN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4-6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月利润完成值为指标值</a:t>
            </a:r>
            <a:endParaRPr lang="zh-CN" altLang="en-US" sz="105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5517372" y="3435846"/>
            <a:ext cx="3293831" cy="124595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   推行这个项目后我的</a:t>
            </a:r>
            <a:r>
              <a:rPr lang="zh-CN" altLang="en-US" sz="12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利润都法</a:t>
            </a:r>
            <a:r>
              <a:rPr lang="zh-CN" altLang="en-US" sz="12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达成，影响排名</a:t>
            </a:r>
            <a:r>
              <a:rPr lang="zh-CN" altLang="en-US" sz="12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，也影响奖金 </a:t>
            </a:r>
            <a:r>
              <a:rPr lang="zh-CN" altLang="en-US" sz="12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，而且当月倒数还要汇报，</a:t>
            </a:r>
            <a:r>
              <a:rPr lang="zh-CN" altLang="en-US" sz="1200" b="1" i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胜任力连续两个月倒数就进入淘汰池了。</a:t>
            </a:r>
            <a:endParaRPr lang="en-US" altLang="zh-CN" sz="1200" b="1" i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200" i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2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588224" y="2916710"/>
            <a:ext cx="2088232" cy="369332"/>
          </a:xfrm>
          <a:prstGeom prst="rect">
            <a:avLst/>
          </a:prstGeom>
          <a:noFill/>
          <a:ln>
            <a:solidFill>
              <a:srgbClr val="C00000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i="1" smtClean="0">
                <a:solidFill>
                  <a:srgbClr val="C00000"/>
                </a:solidFill>
              </a:rPr>
              <a:t>数据暂缺</a:t>
            </a:r>
            <a:endParaRPr lang="zh-CN" altLang="en-US" i="1">
              <a:solidFill>
                <a:srgbClr val="C00000"/>
              </a:solidFill>
            </a:endParaRPr>
          </a:p>
        </p:txBody>
      </p:sp>
      <p:sp>
        <p:nvSpPr>
          <p:cNvPr id="28" name="矩形 27"/>
          <p:cNvSpPr/>
          <p:nvPr/>
        </p:nvSpPr>
        <p:spPr>
          <a:xfrm>
            <a:off x="3203848" y="663599"/>
            <a:ext cx="5616623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3275856" y="1635646"/>
            <a:ext cx="1895470" cy="2814858"/>
            <a:chOff x="3275856" y="1358523"/>
            <a:chExt cx="1895470" cy="3096344"/>
          </a:xfrm>
        </p:grpSpPr>
        <p:grpSp>
          <p:nvGrpSpPr>
            <p:cNvPr id="30" name="组合 29"/>
            <p:cNvGrpSpPr/>
            <p:nvPr/>
          </p:nvGrpSpPr>
          <p:grpSpPr>
            <a:xfrm>
              <a:off x="3275856" y="1358523"/>
              <a:ext cx="1895470" cy="3096344"/>
              <a:chOff x="611560" y="1480597"/>
              <a:chExt cx="3096343" cy="3312368"/>
            </a:xfrm>
          </p:grpSpPr>
          <p:graphicFrame>
            <p:nvGraphicFramePr>
              <p:cNvPr id="33" name="图表 32"/>
              <p:cNvGraphicFramePr/>
              <p:nvPr>
                <p:extLst>
                  <p:ext uri="{D42A27DB-BD31-4B8C-83A1-F6EECF244321}">
                    <p14:modId xmlns:p14="http://schemas.microsoft.com/office/powerpoint/2010/main" val="1592709129"/>
                  </p:ext>
                </p:extLst>
              </p:nvPr>
            </p:nvGraphicFramePr>
            <p:xfrm>
              <a:off x="611560" y="1480597"/>
              <a:ext cx="3096343" cy="3312368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4" name="组合 33"/>
              <p:cNvGrpSpPr/>
              <p:nvPr/>
            </p:nvGrpSpPr>
            <p:grpSpPr>
              <a:xfrm>
                <a:off x="1922676" y="2464915"/>
                <a:ext cx="1708942" cy="740274"/>
                <a:chOff x="1493659" y="2824720"/>
                <a:chExt cx="1708942" cy="740274"/>
              </a:xfrm>
            </p:grpSpPr>
            <p:sp>
              <p:nvSpPr>
                <p:cNvPr id="35" name="KSO_Shape"/>
                <p:cNvSpPr/>
                <p:nvPr/>
              </p:nvSpPr>
              <p:spPr>
                <a:xfrm rot="5836558">
                  <a:off x="1507191" y="2869549"/>
                  <a:ext cx="681913" cy="708977"/>
                </a:xfrm>
                <a:custGeom>
                  <a:gdLst>
                    <a:gd name="connsiteX0" fmla="*/ 2810728 w 3335558"/>
                    <a:gd name="connsiteY0" fmla="*/ 0 h 3432790"/>
                    <a:gd name="connsiteX1" fmla="*/ 3335558 w 3335558"/>
                    <a:gd name="connsiteY1" fmla="*/ 1488963 h 3432790"/>
                    <a:gd name="connsiteX2" fmla="*/ 2917614 w 3335558"/>
                    <a:gd name="connsiteY2" fmla="*/ 1410013 h 3432790"/>
                    <a:gd name="connsiteX3" fmla="*/ 2894809 w 3335558"/>
                    <a:gd name="connsiteY3" fmla="*/ 1461696 h 3432790"/>
                    <a:gd name="connsiteX4" fmla="*/ 0 w 3335558"/>
                    <a:gd name="connsiteY4" fmla="*/ 3432790 h 3432790"/>
                    <a:gd name="connsiteX5" fmla="*/ 2119271 w 3335558"/>
                    <a:gd name="connsiteY5" fmla="*/ 1462905 h 3432790"/>
                    <a:gd name="connsiteX6" fmla="*/ 2180426 w 3335558"/>
                    <a:gd name="connsiteY6" fmla="*/ 1270758 h 3432790"/>
                    <a:gd name="connsiteX7" fmla="*/ 1778912 w 3335558"/>
                    <a:gd name="connsiteY7" fmla="*/ 1194911 h 34327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35558" h="3432790">
                      <a:moveTo>
                        <a:pt x="2810728" y="0"/>
                      </a:moveTo>
                      <a:lnTo>
                        <a:pt x="3335558" y="1488963"/>
                      </a:lnTo>
                      <a:lnTo>
                        <a:pt x="2917614" y="1410013"/>
                      </a:lnTo>
                      <a:lnTo>
                        <a:pt x="2894809" y="1461696"/>
                      </a:lnTo>
                      <a:cubicBezTo>
                        <a:pt x="2567954" y="2105485"/>
                        <a:pt x="1678721" y="3019353"/>
                        <a:pt x="0" y="3432790"/>
                      </a:cubicBezTo>
                      <a:cubicBezTo>
                        <a:pt x="623731" y="3266530"/>
                        <a:pt x="1738814" y="2483421"/>
                        <a:pt x="2119271" y="1462905"/>
                      </a:cubicBezTo>
                      <a:lnTo>
                        <a:pt x="2180426" y="1270758"/>
                      </a:lnTo>
                      <a:lnTo>
                        <a:pt x="1778912" y="1194911"/>
                      </a:lnTo>
                      <a:close/>
                    </a:path>
                  </a:pathLst>
                </a:cu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36" name="TextBox 35"/>
                <p:cNvSpPr txBox="1"/>
                <p:nvPr/>
              </p:nvSpPr>
              <p:spPr>
                <a:xfrm>
                  <a:off x="1509426" y="2824720"/>
                  <a:ext cx="1693175" cy="36217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1600" b="1" smtClean="0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-51.63%</a:t>
                  </a:r>
                  <a:endParaRPr lang="zh-CN" altLang="en-US" sz="16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</a:endParaRPr>
                </a:p>
              </p:txBody>
            </p:sp>
          </p:grpSp>
        </p:grpSp>
        <p:sp>
          <p:nvSpPr>
            <p:cNvPr id="31" name="TextBox 30"/>
            <p:cNvSpPr txBox="1"/>
            <p:nvPr/>
          </p:nvSpPr>
          <p:spPr>
            <a:xfrm>
              <a:off x="3490793" y="1931466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99.4%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4427984" y="2899738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 smtClean="0">
                  <a:latin typeface="华文楷体" pitchFamily="2" charset="-122"/>
                  <a:ea typeface="华文楷体" pitchFamily="2" charset="-122"/>
                </a:rPr>
                <a:t>47.8%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37" name="矩形 36"/>
          <p:cNvSpPr/>
          <p:nvPr/>
        </p:nvSpPr>
        <p:spPr>
          <a:xfrm>
            <a:off x="191590" y="663599"/>
            <a:ext cx="2808311" cy="3976645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191590" y="663599"/>
            <a:ext cx="2808312" cy="3239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ts val="2000"/>
              </a:lnSpc>
              <a:defRPr sz="1400" b="1" kern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black"/>
                </a:solidFill>
              </a:rPr>
              <a:t>人均奖金增长提高了积极性</a:t>
            </a:r>
            <a:endParaRPr lang="en-US" altLang="zh-CN">
              <a:solidFill>
                <a:prstClr val="black"/>
              </a:solidFill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13915" y="1429215"/>
            <a:ext cx="2801901" cy="3132685"/>
            <a:chOff x="113915" y="1429215"/>
            <a:chExt cx="2801901" cy="3132685"/>
          </a:xfrm>
        </p:grpSpPr>
        <p:graphicFrame>
          <p:nvGraphicFramePr>
            <p:cNvPr id="40" name="图表 39"/>
            <p:cNvGraphicFramePr/>
            <p:nvPr>
              <p:extLst>
                <p:ext uri="{D42A27DB-BD31-4B8C-83A1-F6EECF244321}">
                  <p14:modId xmlns:p14="http://schemas.microsoft.com/office/powerpoint/2010/main" val="2814460210"/>
                </p:ext>
              </p:extLst>
            </p:nvPr>
          </p:nvGraphicFramePr>
          <p:xfrm>
            <a:off x="323528" y="1429215"/>
            <a:ext cx="2592288" cy="3132685"/>
          </p:xfrm>
          <a:graphic>
            <a:graphicData uri="http://schemas.openxmlformats.org/drawingml/2006/chart">
              <c:chart xmlns:c="http://schemas.openxmlformats.org/drawingml/2006/chart" r:id="rId3"/>
            </a:graphicData>
          </a:graphic>
        </p:graphicFrame>
        <p:sp>
          <p:nvSpPr>
            <p:cNvPr id="41" name="TextBox 40"/>
            <p:cNvSpPr txBox="1"/>
            <p:nvPr/>
          </p:nvSpPr>
          <p:spPr>
            <a:xfrm rot="20077504">
              <a:off x="113915" y="1630495"/>
              <a:ext cx="244618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smtClean="0">
                  <a:latin typeface="华文楷体" pitchFamily="2" charset="-122"/>
                  <a:ea typeface="华文楷体" pitchFamily="2" charset="-122"/>
                </a:rPr>
                <a:t>2017</a:t>
              </a:r>
              <a:r>
                <a:rPr lang="zh-CN" altLang="en-US" sz="1400" b="1" smtClean="0">
                  <a:latin typeface="华文楷体" pitchFamily="2" charset="-122"/>
                  <a:ea typeface="华文楷体" pitchFamily="2" charset="-122"/>
                </a:rPr>
                <a:t>年下半年经理人均奖金</a:t>
              </a:r>
              <a:endParaRPr lang="en-US" altLang="zh-CN" sz="1400" b="1" smtClean="0"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增加</a:t>
              </a:r>
              <a:r>
                <a:rPr lang="en-US" altLang="zh-CN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1137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元</a:t>
              </a:r>
              <a:r>
                <a:rPr lang="en-US" altLang="zh-CN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/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</a:p>
          </p:txBody>
        </p:sp>
        <p:sp>
          <p:nvSpPr>
            <p:cNvPr id="42" name="Freeform 7"/>
            <p:cNvSpPr/>
            <p:nvPr/>
          </p:nvSpPr>
          <p:spPr bwMode="gray">
            <a:xfrm rot="8728410" flipH="1">
              <a:off x="301678" y="1941451"/>
              <a:ext cx="2156526" cy="476127"/>
            </a:xfrm>
            <a:custGeom>
              <a:gdLst>
                <a:gd name="T0" fmla="*/ 2147483647 w 2706"/>
                <a:gd name="T1" fmla="*/ 2147483647 h 1093"/>
                <a:gd name="T2" fmla="*/ 2147483647 w 2706"/>
                <a:gd name="T3" fmla="*/ 2147483647 h 1093"/>
                <a:gd name="T4" fmla="*/ 2147483647 w 2706"/>
                <a:gd name="T5" fmla="*/ 2147483647 h 1093"/>
                <a:gd name="T6" fmla="*/ 2147483647 w 2706"/>
                <a:gd name="T7" fmla="*/ 2147483647 h 1093"/>
                <a:gd name="T8" fmla="*/ 2147483647 w 2706"/>
                <a:gd name="T9" fmla="*/ 2147483647 h 1093"/>
                <a:gd name="T10" fmla="*/ 2147483647 w 2706"/>
                <a:gd name="T11" fmla="*/ 2147483647 h 1093"/>
                <a:gd name="T12" fmla="*/ 2147483647 w 2706"/>
                <a:gd name="T13" fmla="*/ 2147483647 h 1093"/>
                <a:gd name="T14" fmla="*/ 2147483647 w 2706"/>
                <a:gd name="T15" fmla="*/ 2147483647 h 1093"/>
                <a:gd name="T16" fmla="*/ 2147483647 w 2706"/>
                <a:gd name="T17" fmla="*/ 2147483647 h 1093"/>
                <a:gd name="T18" fmla="*/ 2147483647 w 2706"/>
                <a:gd name="T19" fmla="*/ 2147483647 h 1093"/>
                <a:gd name="T20" fmla="*/ 2147483647 w 2706"/>
                <a:gd name="T21" fmla="*/ 2147483647 h 1093"/>
                <a:gd name="T22" fmla="*/ 2147483647 w 2706"/>
                <a:gd name="T23" fmla="*/ 2147483647 h 1093"/>
                <a:gd name="T24" fmla="*/ 2147483647 w 2706"/>
                <a:gd name="T25" fmla="*/ 2147483647 h 1093"/>
                <a:gd name="T26" fmla="*/ 2147483647 w 2706"/>
                <a:gd name="T27" fmla="*/ 2147483647 h 1093"/>
                <a:gd name="T28" fmla="*/ 2147483647 w 2706"/>
                <a:gd name="T29" fmla="*/ 2147483647 h 1093"/>
                <a:gd name="T30" fmla="*/ 2147483647 w 2706"/>
                <a:gd name="T31" fmla="*/ 2147483647 h 1093"/>
                <a:gd name="T32" fmla="*/ 2147483647 w 2706"/>
                <a:gd name="T33" fmla="*/ 2147483647 h 1093"/>
                <a:gd name="T34" fmla="*/ 2147483647 w 2706"/>
                <a:gd name="T35" fmla="*/ 2147483647 h 1093"/>
                <a:gd name="T36" fmla="*/ 2147483647 w 2706"/>
                <a:gd name="T37" fmla="*/ 2147483647 h 1093"/>
                <a:gd name="T38" fmla="*/ 2147483647 w 2706"/>
                <a:gd name="T39" fmla="*/ 2147483647 h 1093"/>
                <a:gd name="T40" fmla="*/ 2147483647 w 2706"/>
                <a:gd name="T41" fmla="*/ 2147483647 h 1093"/>
                <a:gd name="T42" fmla="*/ 2147483647 w 2706"/>
                <a:gd name="T43" fmla="*/ 2147483647 h 1093"/>
                <a:gd name="T44" fmla="*/ 2147483647 w 2706"/>
                <a:gd name="T45" fmla="*/ 2147483647 h 1093"/>
                <a:gd name="T46" fmla="*/ 2147483647 w 2706"/>
                <a:gd name="T47" fmla="*/ 2147483647 h 1093"/>
                <a:gd name="T48" fmla="*/ 2147483647 w 2706"/>
                <a:gd name="T49" fmla="*/ 2147483647 h 1093"/>
                <a:gd name="T50" fmla="*/ 2147483647 w 2706"/>
                <a:gd name="T51" fmla="*/ 2147483647 h 1093"/>
                <a:gd name="T52" fmla="*/ 2147483647 w 2706"/>
                <a:gd name="T53" fmla="*/ 2147483647 h 1093"/>
                <a:gd name="T54" fmla="*/ 2147483647 w 2706"/>
                <a:gd name="T55" fmla="*/ 2147483647 h 1093"/>
                <a:gd name="T56" fmla="*/ 2147483647 w 2706"/>
                <a:gd name="T57" fmla="*/ 2147483647 h 1093"/>
                <a:gd name="T58" fmla="*/ 2147483647 w 2706"/>
                <a:gd name="T59" fmla="*/ 2147483647 h 1093"/>
                <a:gd name="T60" fmla="*/ 2147483647 w 2706"/>
                <a:gd name="T61" fmla="*/ 2147483647 h 1093"/>
                <a:gd name="T62" fmla="*/ 2147483647 w 2706"/>
                <a:gd name="T63" fmla="*/ 2147483647 h 109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706"/>
                <a:gd name="T97" fmla="*/ 0 h 1093"/>
                <a:gd name="T98" fmla="*/ 2706 w 2706"/>
                <a:gd name="T99" fmla="*/ 1093 h 1093"/>
              </a:gdLst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706" h="1093">
                  <a:moveTo>
                    <a:pt x="0" y="1093"/>
                  </a:moveTo>
                  <a:lnTo>
                    <a:pt x="247" y="884"/>
                  </a:lnTo>
                  <a:lnTo>
                    <a:pt x="350" y="793"/>
                  </a:lnTo>
                  <a:lnTo>
                    <a:pt x="451" y="708"/>
                  </a:lnTo>
                  <a:lnTo>
                    <a:pt x="553" y="631"/>
                  </a:lnTo>
                  <a:lnTo>
                    <a:pt x="655" y="562"/>
                  </a:lnTo>
                  <a:lnTo>
                    <a:pt x="756" y="497"/>
                  </a:lnTo>
                  <a:lnTo>
                    <a:pt x="856" y="439"/>
                  </a:lnTo>
                  <a:lnTo>
                    <a:pt x="955" y="388"/>
                  </a:lnTo>
                  <a:lnTo>
                    <a:pt x="1053" y="342"/>
                  </a:lnTo>
                  <a:lnTo>
                    <a:pt x="1148" y="300"/>
                  </a:lnTo>
                  <a:lnTo>
                    <a:pt x="1242" y="264"/>
                  </a:lnTo>
                  <a:lnTo>
                    <a:pt x="1331" y="232"/>
                  </a:lnTo>
                  <a:lnTo>
                    <a:pt x="1419" y="204"/>
                  </a:lnTo>
                  <a:lnTo>
                    <a:pt x="1504" y="182"/>
                  </a:lnTo>
                  <a:lnTo>
                    <a:pt x="1586" y="160"/>
                  </a:lnTo>
                  <a:lnTo>
                    <a:pt x="1664" y="144"/>
                  </a:lnTo>
                  <a:lnTo>
                    <a:pt x="1737" y="131"/>
                  </a:lnTo>
                  <a:lnTo>
                    <a:pt x="1807" y="121"/>
                  </a:lnTo>
                  <a:lnTo>
                    <a:pt x="1871" y="112"/>
                  </a:lnTo>
                  <a:lnTo>
                    <a:pt x="1932" y="107"/>
                  </a:lnTo>
                  <a:lnTo>
                    <a:pt x="1988" y="103"/>
                  </a:lnTo>
                  <a:lnTo>
                    <a:pt x="2038" y="100"/>
                  </a:lnTo>
                  <a:lnTo>
                    <a:pt x="2082" y="99"/>
                  </a:lnTo>
                  <a:lnTo>
                    <a:pt x="2121" y="100"/>
                  </a:lnTo>
                  <a:lnTo>
                    <a:pt x="2152" y="99"/>
                  </a:lnTo>
                  <a:lnTo>
                    <a:pt x="2178" y="101"/>
                  </a:lnTo>
                  <a:lnTo>
                    <a:pt x="2195" y="102"/>
                  </a:lnTo>
                  <a:lnTo>
                    <a:pt x="2206" y="102"/>
                  </a:lnTo>
                  <a:lnTo>
                    <a:pt x="2210" y="102"/>
                  </a:lnTo>
                  <a:lnTo>
                    <a:pt x="2146" y="0"/>
                  </a:lnTo>
                  <a:lnTo>
                    <a:pt x="2706" y="330"/>
                  </a:lnTo>
                  <a:lnTo>
                    <a:pt x="2270" y="473"/>
                  </a:lnTo>
                  <a:lnTo>
                    <a:pt x="2336" y="358"/>
                  </a:lnTo>
                  <a:lnTo>
                    <a:pt x="2335" y="357"/>
                  </a:lnTo>
                  <a:lnTo>
                    <a:pt x="2326" y="354"/>
                  </a:lnTo>
                  <a:lnTo>
                    <a:pt x="2313" y="350"/>
                  </a:lnTo>
                  <a:lnTo>
                    <a:pt x="2293" y="345"/>
                  </a:lnTo>
                  <a:lnTo>
                    <a:pt x="2270" y="337"/>
                  </a:lnTo>
                  <a:lnTo>
                    <a:pt x="2241" y="330"/>
                  </a:lnTo>
                  <a:lnTo>
                    <a:pt x="2207" y="323"/>
                  </a:lnTo>
                  <a:lnTo>
                    <a:pt x="2168" y="317"/>
                  </a:lnTo>
                  <a:lnTo>
                    <a:pt x="2124" y="311"/>
                  </a:lnTo>
                  <a:lnTo>
                    <a:pt x="2075" y="306"/>
                  </a:lnTo>
                  <a:lnTo>
                    <a:pt x="2024" y="301"/>
                  </a:lnTo>
                  <a:lnTo>
                    <a:pt x="1966" y="298"/>
                  </a:lnTo>
                  <a:lnTo>
                    <a:pt x="1905" y="295"/>
                  </a:lnTo>
                  <a:lnTo>
                    <a:pt x="1838" y="298"/>
                  </a:lnTo>
                  <a:lnTo>
                    <a:pt x="1767" y="301"/>
                  </a:lnTo>
                  <a:lnTo>
                    <a:pt x="1692" y="309"/>
                  </a:lnTo>
                  <a:lnTo>
                    <a:pt x="1613" y="317"/>
                  </a:lnTo>
                  <a:lnTo>
                    <a:pt x="1533" y="330"/>
                  </a:lnTo>
                  <a:lnTo>
                    <a:pt x="1445" y="349"/>
                  </a:lnTo>
                  <a:lnTo>
                    <a:pt x="1354" y="371"/>
                  </a:lnTo>
                  <a:lnTo>
                    <a:pt x="1262" y="397"/>
                  </a:lnTo>
                  <a:lnTo>
                    <a:pt x="1164" y="428"/>
                  </a:lnTo>
                  <a:lnTo>
                    <a:pt x="1065" y="464"/>
                  </a:lnTo>
                  <a:lnTo>
                    <a:pt x="960" y="505"/>
                  </a:lnTo>
                  <a:lnTo>
                    <a:pt x="853" y="553"/>
                  </a:lnTo>
                  <a:lnTo>
                    <a:pt x="742" y="608"/>
                  </a:lnTo>
                  <a:lnTo>
                    <a:pt x="629" y="669"/>
                  </a:lnTo>
                  <a:lnTo>
                    <a:pt x="512" y="736"/>
                  </a:lnTo>
                  <a:lnTo>
                    <a:pt x="393" y="809"/>
                  </a:lnTo>
                  <a:lnTo>
                    <a:pt x="271" y="892"/>
                  </a:lnTo>
                  <a:lnTo>
                    <a:pt x="0" y="1093"/>
                  </a:lnTo>
                  <a:close/>
                </a:path>
              </a:pathLst>
            </a:custGeom>
            <a:solidFill>
              <a:srgbClr val="C00000"/>
            </a:solidFill>
            <a:ln w="15875">
              <a:noFill/>
              <a:round/>
            </a:ln>
          </p:spPr>
          <p:txBody>
            <a:bodyPr lIns="162504" tIns="81251" rIns="162504" bIns="81251"/>
            <a:lstStyle>
              <a:defPPr>
                <a:defRPr lang="zh-CN"/>
              </a:defPPr>
              <a:lvl1pPr marL="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defRPr sz="11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9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3254958" y="1093490"/>
            <a:ext cx="711953" cy="253873"/>
            <a:chOff x="191591" y="3116293"/>
            <a:chExt cx="898073" cy="307187"/>
          </a:xfrm>
        </p:grpSpPr>
        <p:sp>
          <p:nvSpPr>
            <p:cNvPr id="44" name="矩形 43"/>
            <p:cNvSpPr/>
            <p:nvPr/>
          </p:nvSpPr>
          <p:spPr>
            <a:xfrm>
              <a:off x="191591" y="3116293"/>
              <a:ext cx="203945" cy="216024"/>
            </a:xfrm>
            <a:prstGeom prst="rect">
              <a:avLst/>
            </a:prstGeom>
            <a:solidFill>
              <a:srgbClr val="373C64"/>
            </a:solidFill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286444" y="3181431"/>
              <a:ext cx="803220" cy="242049"/>
            </a:xfrm>
            <a:prstGeom prst="rect">
              <a:avLst/>
            </a:prstGeom>
            <a:solidFill>
              <a:srgbClr val="373C64"/>
            </a:solidFill>
            <a:ln>
              <a:solidFill>
                <a:schemeClr val="bg1"/>
              </a:solidFill>
            </a:ln>
          </p:spPr>
          <p:txBody>
            <a:bodyPr wrap="square" lIns="36000" tIns="36000" rIns="3600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rPr>
                <a:t>举例</a:t>
              </a:r>
            </a:p>
          </p:txBody>
        </p:sp>
      </p:grpSp>
      <p:sp>
        <p:nvSpPr>
          <p:cNvPr id="7" name="矩形 6"/>
          <p:cNvSpPr/>
          <p:nvPr/>
        </p:nvSpPr>
        <p:spPr>
          <a:xfrm>
            <a:off x="3966911" y="109855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东莞全面集中接货项目需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投入，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影响个人考评及奖金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6439613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>
            <a:off x="695499" y="1156434"/>
            <a:ext cx="2486768" cy="1635326"/>
            <a:chOff x="1051333" y="1796305"/>
            <a:chExt cx="2260698" cy="1351509"/>
          </a:xfrm>
        </p:grpSpPr>
        <p:sp>
          <p:nvSpPr>
            <p:cNvPr id="3" name="矩形 2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矩形 3"/>
            <p:cNvSpPr/>
            <p:nvPr/>
          </p:nvSpPr>
          <p:spPr>
            <a:xfrm>
              <a:off x="1064607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区域业务规划</a:t>
              </a:r>
              <a:endParaRPr lang="en-US" altLang="zh-CN" sz="20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能力</a:t>
              </a: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1051333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tx1"/>
                  </a:solidFill>
                </a:rPr>
                <a:t>1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3314264" y="1157928"/>
            <a:ext cx="2497245" cy="1633690"/>
            <a:chOff x="3446825" y="1797657"/>
            <a:chExt cx="2270223" cy="1350157"/>
          </a:xfrm>
        </p:grpSpPr>
        <p:sp>
          <p:nvSpPr>
            <p:cNvPr id="6" name="矩形 5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矩形 6"/>
            <p:cNvSpPr/>
            <p:nvPr/>
          </p:nvSpPr>
          <p:spPr>
            <a:xfrm>
              <a:off x="3469624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集中管控模式</a:t>
              </a:r>
              <a:endPara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遭遇挑战</a:t>
              </a:r>
              <a:endParaRPr lang="zh-CN" altLang="en-US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3446825" y="1797657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 smtClean="0">
                  <a:solidFill>
                    <a:schemeClr val="tx1"/>
                  </a:solidFill>
                </a:rPr>
                <a:t>2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942207" y="1156434"/>
            <a:ext cx="2497245" cy="1635326"/>
            <a:chOff x="5881177" y="1796305"/>
            <a:chExt cx="2270223" cy="1351509"/>
          </a:xfrm>
        </p:grpSpPr>
        <p:sp>
          <p:nvSpPr>
            <p:cNvPr id="9" name="矩形 8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矩形 9"/>
            <p:cNvSpPr/>
            <p:nvPr/>
          </p:nvSpPr>
          <p:spPr>
            <a:xfrm>
              <a:off x="5903976" y="1976325"/>
              <a:ext cx="2247424" cy="1171489"/>
            </a:xfrm>
            <a:prstGeom prst="rect">
              <a:avLst/>
            </a:prstGeom>
            <a:noFill/>
            <a:ln>
              <a:solidFill>
                <a:schemeClr val="bg1">
                  <a:lumMod val="50000"/>
                </a:schemeClr>
              </a:solidFill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6000" tIns="36000" rIns="36000" bIns="36000" numCol="1" spcCol="127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绩效与激励</a:t>
              </a:r>
              <a:endParaRPr lang="en-US" altLang="zh-CN" sz="2000" b="1" kern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刚性有余</a:t>
              </a:r>
              <a:endParaRPr lang="en-US" altLang="zh-CN" sz="2000" b="1" kern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zh-CN" altLang="en-US" sz="2000" b="1" kern="1200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柔性不足</a:t>
              </a:r>
              <a:endParaRPr lang="zh-CN" altLang="en-US" sz="2000" kern="1200">
                <a:solidFill>
                  <a:schemeClr val="tx1"/>
                </a:solidFill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5881177" y="1796305"/>
              <a:ext cx="435648" cy="36004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b="1">
                  <a:solidFill>
                    <a:schemeClr val="tx1"/>
                  </a:solidFill>
                </a:rPr>
                <a:t>3</a:t>
              </a:r>
              <a:endParaRPr lang="zh-CN" altLang="en-US" b="1">
                <a:solidFill>
                  <a:schemeClr val="tx1"/>
                </a:solidFill>
              </a:endParaRP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191590" y="123478"/>
            <a:ext cx="8952410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深圳区域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调研问题总结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03659" y="2859782"/>
            <a:ext cx="2599289" cy="50872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区域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缺少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规划组织及职责</a:t>
            </a:r>
            <a:endParaRPr lang="en-US" altLang="zh-CN" sz="12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过程管控以盘点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为主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328676" y="2859782"/>
            <a:ext cx="2599289" cy="72672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经营决策效率无法适应市场需求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总部对区域需求应接不暇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统一标准 无法满足差异化需求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921635" y="2859782"/>
            <a:ext cx="2711388" cy="508720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ts val="17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获取分享激发了组织活力，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但绩效与激励过于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刚性的规则带来调整困难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172614"/>
      </p:ext>
    </p:extLst>
  </p:cSld>
  <p:clrMapOvr>
    <a:masterClrMapping/>
  </p:clrMapOvr>
  <p:transition spd="med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https://d.book118.com/287132112154006035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<p:tag name="THINKCELLSHAPEDONOTDELETE" val="p6I9RNvwUH0KxlH4GJpmRYA"/>
</p:tagLst>
</file>

<file path=ppt/tags/tag8.xml><?xml version="1.0" encoding="utf-8"?>
<p:tagLst xmlns:p="http://schemas.openxmlformats.org/presentationml/2006/main">
  <p:tag name="THINKCELLSHAPEDONOTDELETE" val="pdw3zkN4lZUafxniGcbBZnQ"/>
</p:tagLst>
</file>

<file path=ppt/tags/tag9.xml><?xml version="1.0" encoding="utf-8"?>
<p:tagLst xmlns:p="http://schemas.openxmlformats.org/presentationml/2006/main">
  <p:tag name="THINKCELLSHAPEDONOTDELETE" val="pShtIBdjInUqsXR5_7avI7Q"/>
</p:tagLst>
</file>

<file path=ppt/tags/tag10.xml><?xml version="1.0" encoding="utf-8"?>
<p:tagLst xmlns:p="http://schemas.openxmlformats.org/presentationml/2006/main">
  <p:tag name="THINKCELLSHAPEDONOTDELETE" val="pU_q2gZt5rkiuqAsoOWFoMA"/>
</p:tagLst>
</file>

<file path=ppt/tags/tag11.xml><?xml version="1.0" encoding="utf-8"?>
<p:tagLst xmlns:p="http://schemas.openxmlformats.org/presentationml/2006/main">
  <p:tag name="THINKCELLSHAPEDONOTDELETE" val="pyuLAGfeJMECIEaW1tRicGw"/>
</p:tagLst>
</file>

<file path=ppt/tags/tag12.xml><?xml version="1.0" encoding="utf-8"?>
<p:tagLst xmlns:p="http://schemas.openxmlformats.org/presentationml/2006/main">
  <p:tag name="THINKCELLSHAPEDONOTDELETE" val="po7BPwJA2BEODkRb2loVJpg"/>
</p:tagLst>
</file>

<file path=ppt/tags/tag13.xml><?xml version="1.0" encoding="utf-8"?>
<p:tagLst xmlns:p="http://schemas.openxmlformats.org/presentationml/2006/main">
  <p:tag name="THINKCELLSHAPEDONOTDELETE" val="p.3YSkiIh4E2FdZD4AM34.w"/>
</p:tagLst>
</file>

<file path=ppt/tags/tag14.xml><?xml version="1.0" encoding="utf-8"?>
<p:tagLst xmlns:p="http://schemas.openxmlformats.org/presentationml/2006/main">
  <p:tag name="THINKCELLSHAPEDONOTDELETE" val="p8eGf4SD2aU2yxL1ijSa9yQ"/>
</p:tagLst>
</file>

<file path=ppt/tags/tag15.xml><?xml version="1.0" encoding="utf-8"?>
<p:tagLst xmlns:p="http://schemas.openxmlformats.org/presentationml/2006/main">
  <p:tag name="THINKCELLSHAPEDONOTDELETE" val="p4glf6zjfsEGDE7TUdA2UVw"/>
</p:tagLst>
</file>

<file path=ppt/tags/tag16.xml><?xml version="1.0" encoding="utf-8"?>
<p:tagLst xmlns:p="http://schemas.openxmlformats.org/presentationml/2006/main">
  <p:tag name="THINKCELLSHAPEDONOTDELETE" val="pgBTlAnYAAkuf8FDf4Yc8XQ"/>
</p:tagLst>
</file>

<file path=ppt/tags/tag17.xml><?xml version="1.0" encoding="utf-8"?>
<p:tagLst xmlns:p="http://schemas.openxmlformats.org/presentationml/2006/main">
  <p:tag name="THINKCELLSHAPEDONOTDELETE" val="p97JPTODTRUGUyyZetv_MZA"/>
</p:tagLst>
</file>

<file path=ppt/tags/tag18.xml><?xml version="1.0" encoding="utf-8"?>
<p:tagLst xmlns:p="http://schemas.openxmlformats.org/presentationml/2006/main">
  <p:tag name="THINKCELLSHAPEDONOTDELETE" val="p2JkO_Jw7XEOoYPgiUASyrQ"/>
</p:tagLst>
</file>

<file path=ppt/tags/tag19.xml><?xml version="1.0" encoding="utf-8"?>
<p:tagLst xmlns:p="http://schemas.openxmlformats.org/presentationml/2006/main">
  <p:tag name="THINKCELLSHAPEDONOTDELETE" val="pwDwLC8dLy0GK6J7vLcOrRQ"/>
</p:tagLst>
</file>

<file path=ppt/tags/tag20.xml><?xml version="1.0" encoding="utf-8"?>
<p:tagLst xmlns:p="http://schemas.openxmlformats.org/presentationml/2006/main">
  <p:tag name="THINKCELLSHAPEDONOTDELETE" val="phVHpvFVRU0ennCzu1pFzxw"/>
</p:tagLst>
</file>

<file path=ppt/tags/tag21.xml><?xml version="1.0" encoding="utf-8"?>
<p:tagLst xmlns:p="http://schemas.openxmlformats.org/presentationml/2006/main">
  <p:tag name="THINKCELLSHAPEDONOTDELETE" val="pHufScJ3Su0.uZ43nXWEKsw"/>
</p:tagLst>
</file>

<file path=ppt/tags/tag22.xml><?xml version="1.0" encoding="utf-8"?>
<p:tagLst xmlns:p="http://schemas.openxmlformats.org/presentationml/2006/main">
  <p:tag name="THINKCELLSHAPEDONOTDELETE" val="pl9EQ3fSRf0uiBPiJd3tWjw"/>
</p:tagLst>
</file>

<file path=ppt/tags/tag23.xml><?xml version="1.0" encoding="utf-8"?>
<p:tagLst xmlns:p="http://schemas.openxmlformats.org/presentationml/2006/main">
  <p:tag name="THINKCELLSHAPEDONOTDELETE" val="pRn98kX2NR0Cg6F50OVgJAQ"/>
</p:tagLst>
</file>

<file path=ppt/tags/tag24.xml><?xml version="1.0" encoding="utf-8"?>
<p:tagLst xmlns:p="http://schemas.openxmlformats.org/presentationml/2006/main">
  <p:tag name="THINKCELLSHAPEDONOTDELETE" val="pQ1eQwGeG8kac3l3VtHh54w"/>
</p:tagLst>
</file>

<file path=ppt/tags/tag25.xml><?xml version="1.0" encoding="utf-8"?>
<p:tagLst xmlns:p="http://schemas.openxmlformats.org/presentationml/2006/main">
  <p:tag name="THINKCELLSHAPEDONOTDELETE" val="p1YRUnwyo.0i8fRL.0VRGUA"/>
</p:tagLst>
</file>

<file path=ppt/tags/tag26.xml><?xml version="1.0" encoding="utf-8"?>
<p:tagLst xmlns:p="http://schemas.openxmlformats.org/presentationml/2006/main">
  <p:tag name="THINKCELLSHAPEDONOTDELETE" val="pXWMaCKG3.kK8fhvNho_PDg"/>
</p:tagLst>
</file>

<file path=ppt/tags/tag27.xml><?xml version="1.0" encoding="utf-8"?>
<p:tagLst xmlns:p="http://schemas.openxmlformats.org/presentationml/2006/main">
  <p:tag name="THINKCELLSHAPEDONOTDELETE" val="pFQszBQxn7UOcI_0RRS1uFw"/>
</p:tagLst>
</file>

<file path=ppt/tags/tag28.xml><?xml version="1.0" encoding="utf-8"?>
<p:tagLst xmlns:p="http://schemas.openxmlformats.org/presentationml/2006/main">
  <p:tag name="THINKCELLSHAPEDONOTDELETE" val="pVIuIWEDZ9UuY6umD1bB1NQ"/>
</p:tagLst>
</file>

<file path=ppt/tags/tag29.xml><?xml version="1.0" encoding="utf-8"?>
<p:tagLst xmlns:p="http://schemas.openxmlformats.org/presentationml/2006/main">
  <p:tag name="THINKCELLSHAPEDONOTDELETE" val="poyeQLeY6L02.hMUPehdHkw"/>
</p:tagLst>
</file>

<file path=ppt/tags/tag30.xml><?xml version="1.0" encoding="utf-8"?>
<p:tagLst xmlns:p="http://schemas.openxmlformats.org/presentationml/2006/main">
  <p:tag name="THINKCELLSHAPEDONOTDELETE" val="p.pqNQOPwdk.gLybxiEXLQA"/>
</p:tagLst>
</file>

<file path=ppt/tags/tag31.xml><?xml version="1.0" encoding="utf-8"?>
<p:tagLst xmlns:p="http://schemas.openxmlformats.org/presentationml/2006/main">
  <p:tag name="THINKCELLSHAPEDONOTDELETE" val="pHy6ogB8eN0WxKVB4Hlxv8g"/>
</p:tagLst>
</file>

<file path=ppt/tags/tag32.xml><?xml version="1.0" encoding="utf-8"?>
<p:tagLst xmlns:p="http://schemas.openxmlformats.org/presentationml/2006/main">
  <p:tag name="THINKCELLSHAPEDONOTDELETE" val="pnnrqtcfIgUOkppNCcsp72g"/>
</p:tagLst>
</file>

<file path=ppt/tags/tag33.xml><?xml version="1.0" encoding="utf-8"?>
<p:tagLst xmlns:p="http://schemas.openxmlformats.org/presentationml/2006/main">
  <p:tag name="THINKCELLSHAPEDONOTDELETE" val="pEeJB00uDJUixy16rHqcr3Q"/>
</p:tagLst>
</file>

<file path=ppt/tags/tag34.xml><?xml version="1.0" encoding="utf-8"?>
<p:tagLst xmlns:p="http://schemas.openxmlformats.org/presentationml/2006/main">
  <p:tag name="THINKCELLSHAPEDONOTDELETE" val="pRzUgyaiKxkmkLYCWtiq.qQ"/>
</p:tagLst>
</file>

<file path=ppt/tags/tag35.xml><?xml version="1.0" encoding="utf-8"?>
<p:tagLst xmlns:p="http://schemas.openxmlformats.org/presentationml/2006/main">
  <p:tag name="THINKCELLSHAPEDONOTDELETE" val="plVciwQO7v0y2Oqg1kuocsA"/>
</p:tagLst>
</file>

<file path=ppt/tags/tag36.xml><?xml version="1.0" encoding="utf-8"?>
<p:tagLst xmlns:p="http://schemas.openxmlformats.org/presentationml/2006/main">
  <p:tag name="THINKCELLSHAPEDONOTDELETE" val="pGhq_GUSTvEeGKeCJt7KMww"/>
</p:tagLst>
</file>

<file path=ppt/tags/tag37.xml><?xml version="1.0" encoding="utf-8"?>
<p:tagLst xmlns:p="http://schemas.openxmlformats.org/presentationml/2006/main">
  <p:tag name="THINKCELLSHAPEDONOTDELETE" val="pjnd3Z.SJy0y1FzDQyrivCQ"/>
</p:tagLst>
</file>

<file path=ppt/tags/tag38.xml><?xml version="1.0" encoding="utf-8"?>
<p:tagLst xmlns:p="http://schemas.openxmlformats.org/presentationml/2006/main">
  <p:tag name="THINKCELLSHAPEDONOTDELETE" val="p7rB_mMTQyUyAZEBk5uooSg"/>
</p:tagLst>
</file>

<file path=ppt/tags/tag39.xml><?xml version="1.0" encoding="utf-8"?>
<p:tagLst xmlns:p="http://schemas.openxmlformats.org/presentationml/2006/main">
  <p:tag name="THINKCELLSHAPEDONOTDELETE" val="pa0XsLKpyO0aRX8RbUHLQiw"/>
</p:tagLst>
</file>

<file path=ppt/tags/tag40.xml><?xml version="1.0" encoding="utf-8"?>
<p:tagLst xmlns:p="http://schemas.openxmlformats.org/presentationml/2006/main">
  <p:tag name="THINKCELLSHAPEDONOTDELETE" val="p0vAhqfP6vUae8WV3MRREVQ"/>
</p:tagLst>
</file>

<file path=ppt/tags/tag41.xml><?xml version="1.0" encoding="utf-8"?>
<p:tagLst xmlns:p="http://schemas.openxmlformats.org/presentationml/2006/main">
  <p:tag name="THINKCELLSHAPEDONOTDELETE" val="puw9x80YDUEeCBT8SCYgp5Q"/>
</p:tagLst>
</file>

<file path=ppt/tags/tag42.xml><?xml version="1.0" encoding="utf-8"?>
<p:tagLst xmlns:p="http://schemas.openxmlformats.org/presentationml/2006/main">
  <p:tag name="THINKCELLSHAPEDONOTDELETE" val="pn0QQ3V.WH0agPQgQ22hSgg"/>
</p:tagLst>
</file>

<file path=ppt/tags/tag43.xml><?xml version="1.0" encoding="utf-8"?>
<p:tagLst xmlns:p="http://schemas.openxmlformats.org/presentationml/2006/main">
  <p:tag name="THINKCELLSHAPEDONOTDELETE" val="paWPh1DLCpEC_sWk7hLNZCQ"/>
</p:tagLst>
</file>

<file path=ppt/tags/tag44.xml><?xml version="1.0" encoding="utf-8"?>
<p:tagLst xmlns:p="http://schemas.openxmlformats.org/presentationml/2006/main">
  <p:tag name="THINKCELLSHAPEDONOTDELETE" val="p6zJryJYwDkqjjSAR62va1g"/>
</p:tagLst>
</file>

<file path=ppt/tags/tag45.xml><?xml version="1.0" encoding="utf-8"?>
<p:tagLst xmlns:p="http://schemas.openxmlformats.org/presentationml/2006/main">
  <p:tag name="THINKCELLSHAPEDONOTDELETE" val="pdsX.Q.DrFUe5EpzXYFe1Sw"/>
</p:tagLst>
</file>

<file path=ppt/tags/tag46.xml><?xml version="1.0" encoding="utf-8"?>
<p:tagLst xmlns:p="http://schemas.openxmlformats.org/presentationml/2006/main">
  <p:tag name="THINKCELLSHAPEDONOTDELETE" val="pJvh3j3RetEybu2DVb_1JTw"/>
</p:tagLst>
</file>

<file path=ppt/tags/tag47.xml><?xml version="1.0" encoding="utf-8"?>
<p:tagLst xmlns:p="http://schemas.openxmlformats.org/presentationml/2006/main">
  <p:tag name="THINKCELLSHAPEDONOTDELETE" val="pgMCo8AarwkmFEtKjpFT6yA"/>
</p:tagLst>
</file>

<file path=ppt/tags/tag48.xml><?xml version="1.0" encoding="utf-8"?>
<p:tagLst xmlns:p="http://schemas.openxmlformats.org/presentationml/2006/main">
  <p:tag name="THINKCELLSHAPEDONOTDELETE" val="psuzuZeWc406FrT1OBrOe1Q"/>
</p:tagLst>
</file>

<file path=ppt/tags/tag49.xml><?xml version="1.0" encoding="utf-8"?>
<p:tagLst xmlns:p="http://schemas.openxmlformats.org/presentationml/2006/main">
  <p:tag name="THINKCELLSHAPEDONOTDELETE" val="pYrv3aRPs0kmyLFJCkQtUHg"/>
</p:tagLst>
</file>

<file path=ppt/tags/tag50.xml><?xml version="1.0" encoding="utf-8"?>
<p:tagLst xmlns:p="http://schemas.openxmlformats.org/presentationml/2006/main">
  <p:tag name="THINKCELLSHAPEDONOTDELETE" val="poumCa5MBnU6yVHCDzqhvnA"/>
</p:tagLst>
</file>

<file path=ppt/tags/tag51.xml><?xml version="1.0" encoding="utf-8"?>
<p:tagLst xmlns:p="http://schemas.openxmlformats.org/presentationml/2006/main">
  <p:tag name="THINKCELLSHAPEDONOTDELETE" val="pQ.nolDZia0SkC8ESlkOSPA"/>
</p:tagLst>
</file>

<file path=ppt/tags/tag52.xml><?xml version="1.0" encoding="utf-8"?>
<p:tagLst xmlns:p="http://schemas.openxmlformats.org/presentationml/2006/main">
  <p:tag name="THINKCELLSHAPEDONOTDELETE" val="pun4ovdeLuUKxL1UW.owLVw"/>
</p:tagLst>
</file>

<file path=ppt/tags/tag53.xml><?xml version="1.0" encoding="utf-8"?>
<p:tagLst xmlns:p="http://schemas.openxmlformats.org/presentationml/2006/main">
  <p:tag name="THINKCELLSHAPEDONOTDELETE" val="pOeSWPCe16ECEFC3uZckg4w"/>
</p:tagLst>
</file>

<file path=ppt/tags/tag54.xml><?xml version="1.0" encoding="utf-8"?>
<p:tagLst xmlns:p="http://schemas.openxmlformats.org/presentationml/2006/main">
  <p:tag name="THINKCELLSHAPEDONOTDELETE" val="pcRz..vIvAkmPnKwgLuk3Rw"/>
</p:tagLst>
</file>

<file path=ppt/tags/tag55.xml><?xml version="1.0" encoding="utf-8"?>
<p:tagLst xmlns:p="http://schemas.openxmlformats.org/presentationml/2006/main">
  <p:tag name="THINKCELLSHAPEDONOTDELETE" val="pbGvieIZZakGwUfIVJ7Y4Mg"/>
</p:tagLst>
</file>

<file path=ppt/tags/tag56.xml><?xml version="1.0" encoding="utf-8"?>
<p:tagLst xmlns:p="http://schemas.openxmlformats.org/presentationml/2006/main">
  <p:tag name="THINKCELLSHAPEDONOTDELETE" val="pDhPut8j3PkupGnmA6zFyRQ"/>
</p:tagLst>
</file>

<file path=ppt/tags/tag57.xml><?xml version="1.0" encoding="utf-8"?>
<p:tagLst xmlns:p="http://schemas.openxmlformats.org/presentationml/2006/main">
  <p:tag name="THINKCELLSHAPEDONOTDELETE" val="p_C0M6SdEiE27Rrxn8kHShg"/>
</p:tagLst>
</file>

<file path=ppt/tags/tag58.xml><?xml version="1.0" encoding="utf-8"?>
<p:tagLst xmlns:p="http://schemas.openxmlformats.org/presentationml/2006/main">
  <p:tag name="THINKCELLSHAPEDONOTDELETE" val="pEb3wtlolpkqz30RyCeV2DA"/>
</p:tagLst>
</file>

<file path=ppt/tags/tag59.xml><?xml version="1.0" encoding="utf-8"?>
<p:tagLst xmlns:p="http://schemas.openxmlformats.org/presentationml/2006/main">
  <p:tag name="THINKCELLSHAPEDONOTDELETE" val="piu5rhQ3BKUKHzRak3vbsZw"/>
</p:tagLst>
</file>

<file path=ppt/tags/tag60.xml><?xml version="1.0" encoding="utf-8"?>
<p:tagLst xmlns:p="http://schemas.openxmlformats.org/presentationml/2006/main">
  <p:tag name="THINKCELLSHAPEDONOTDELETE" val="pKu4xjXcgVESG2cpY1bKJJg"/>
</p:tagLst>
</file>

<file path=ppt/tags/tag61.xml><?xml version="1.0" encoding="utf-8"?>
<p:tagLst xmlns:p="http://schemas.openxmlformats.org/presentationml/2006/main">
  <p:tag name="THINKCELLSHAPEDONOTDELETE" val="pN9ZeRhObMkiKubR6ieKvUg"/>
</p:tagLst>
</file>

<file path=ppt/tags/tag62.xml><?xml version="1.0" encoding="utf-8"?>
<p:tagLst xmlns:p="http://schemas.openxmlformats.org/presentationml/2006/main">
  <p:tag name="THINKCELLSHAPEDONOTDELETE" val="p2fM2.KlyK0OiHn66U4O4SA"/>
</p:tagLst>
</file>

<file path=ppt/tags/tag63.xml><?xml version="1.0" encoding="utf-8"?>
<p:tagLst xmlns:p="http://schemas.openxmlformats.org/presentationml/2006/main">
  <p:tag name="THINKCELLSHAPEDONOTDELETE" val="pGmpAXcB_F0.kNEC6vWor.w"/>
</p:tagLst>
</file>

<file path=ppt/tags/tag64.xml><?xml version="1.0" encoding="utf-8"?>
<p:tagLst xmlns:p="http://schemas.openxmlformats.org/presentationml/2006/main">
  <p:tag name="THINKCELLSHAPEDONOTDELETE" val="pUQs_qg5YqkCXuShPArr5QA"/>
</p:tagLst>
</file>

<file path=ppt/tags/tag65.xml><?xml version="1.0" encoding="utf-8"?>
<p:tagLst xmlns:p="http://schemas.openxmlformats.org/presentationml/2006/main">
  <p:tag name="THINKCELLSHAPEDONOTDELETE" val="pc5pkBsTjbEiqMcJ4ku_8Jw"/>
</p:tagLst>
</file>

<file path=ppt/tags/tag66.xml><?xml version="1.0" encoding="utf-8"?>
<p:tagLst xmlns:p="http://schemas.openxmlformats.org/presentationml/2006/main">
  <p:tag name="THINKCELLSHAPEDONOTDELETE" val="pEPpSyo_eyEaRnv5aNFtZcQ"/>
</p:tagLst>
</file>

<file path=ppt/tags/tag67.xml><?xml version="1.0" encoding="utf-8"?>
<p:tagLst xmlns:p="http://schemas.openxmlformats.org/presentationml/2006/main">
  <p:tag name="THINKCELLSHAPEDONOTDELETE" val="p48_Gi7jeLUWo6yvNknEw8A"/>
</p:tagLst>
</file>

<file path=ppt/tags/tag68.xml><?xml version="1.0" encoding="utf-8"?>
<p:tagLst xmlns:p="http://schemas.openxmlformats.org/presentationml/2006/main">
  <p:tag name="THINKCELLSHAPEDONOTDELETE" val="pIQDunE.fykOcSYI7k4oq3Q"/>
</p:tagLst>
</file>

<file path=ppt/tags/tag69.xml><?xml version="1.0" encoding="utf-8"?>
<p:tagLst xmlns:p="http://schemas.openxmlformats.org/presentationml/2006/main">
  <p:tag name="THINKCELLSHAPEDONOTDELETE" val="pcGEc6q0RZEuZSCqI8_ziwQ"/>
</p:tagLst>
</file>

<file path=ppt/tags/tag70.xml><?xml version="1.0" encoding="utf-8"?>
<p:tagLst xmlns:p="http://schemas.openxmlformats.org/presentationml/2006/main">
  <p:tag name="THINKCELLSHAPEDONOTDELETE" val="p20zLSNxONEmsz7OmjSrnjg"/>
</p:tagLst>
</file>

<file path=ppt/tags/tag71.xml><?xml version="1.0" encoding="utf-8"?>
<p:tagLst xmlns:p="http://schemas.openxmlformats.org/presentationml/2006/main">
  <p:tag name="THINKCELLSHAPEDONOTDELETE" val="pvc65xiFJTUidmYbyT7RPww"/>
</p:tagLst>
</file>

<file path=ppt/tags/tag72.xml><?xml version="1.0" encoding="utf-8"?>
<p:tagLst xmlns:p="http://schemas.openxmlformats.org/presentationml/2006/main">
  <p:tag name="THINKCELLSHAPEDONOTDELETE" val="pzGc94cv_10OX2tMncXMhqg"/>
</p:tagLst>
</file>

<file path=ppt/tags/tag73.xml><?xml version="1.0" encoding="utf-8"?>
<p:tagLst xmlns:p="http://schemas.openxmlformats.org/presentationml/2006/main">
  <p:tag name="THINKCELLSHAPEDONOTDELETE" val="pyIhSLEPmekaKX5HITiMwmA"/>
</p:tagLst>
</file>

<file path=ppt/tags/tag74.xml><?xml version="1.0" encoding="utf-8"?>
<p:tagLst xmlns:p="http://schemas.openxmlformats.org/presentationml/2006/main">
  <p:tag name="THINKCELLSHAPEDONOTDELETE" val="pIK4DF_WJrEqazpi0OmDjEQ"/>
</p:tagLst>
</file>

<file path=ppt/tags/tag75.xml><?xml version="1.0" encoding="utf-8"?>
<p:tagLst xmlns:p="http://schemas.openxmlformats.org/presentationml/2006/main">
  <p:tag name="THINKCELLSHAPEDONOTDELETE" val="pJtWv5fBXt0e50zJrPUj2Hw"/>
</p:tagLst>
</file>

<file path=ppt/tags/tag76.xml><?xml version="1.0" encoding="utf-8"?>
<p:tagLst xmlns:p="http://schemas.openxmlformats.org/presentationml/2006/main">
  <p:tag name="THINKCELLSHAPEDONOTDELETE" val="pDw3vFy2kk0W2NpD07GWkcA"/>
</p:tagLst>
</file>

<file path=ppt/tags/tag77.xml><?xml version="1.0" encoding="utf-8"?>
<p:tagLst xmlns:p="http://schemas.openxmlformats.org/presentationml/2006/main">
  <p:tag name="THINKCELLSHAPEDONOTDELETE" val="pfgAwEmS9sUmgSZNl_i4obA"/>
</p:tagLst>
</file>

<file path=ppt/tags/tag78.xml><?xml version="1.0" encoding="utf-8"?>
<p:tagLst xmlns:p="http://schemas.openxmlformats.org/presentationml/2006/main">
  <p:tag name="THINKCELLSHAPEDONOTDELETE" val="pYf1Z3rRssEmC8D494.8Mrw"/>
</p:tagLst>
</file>

<file path=ppt/tags/tag79.xml><?xml version="1.0" encoding="utf-8"?>
<p:tagLst xmlns:p="http://schemas.openxmlformats.org/presentationml/2006/main">
  <p:tag name="THINKCELLSHAPEDONOTDELETE" val="pmCSX1juouUupJXw.2IlxLQ"/>
</p:tagLst>
</file>

<file path=ppt/tags/tag80.xml><?xml version="1.0" encoding="utf-8"?>
<p:tagLst xmlns:p="http://schemas.openxmlformats.org/presentationml/2006/main">
  <p:tag name="THINKCELLSHAPEDONOTDELETE" val="pLuOaZWmt.kS1gMhfS0ll_g"/>
</p:tagLst>
</file>

<file path=ppt/tags/tag81.xml><?xml version="1.0" encoding="utf-8"?>
<p:tagLst xmlns:p="http://schemas.openxmlformats.org/presentationml/2006/main">
  <p:tag name="THINKCELLSHAPEDONOTDELETE" val="pKEqOg7JyuE.nXGlfj6Ldgg"/>
</p:tagLst>
</file>

<file path=ppt/tags/tag82.xml><?xml version="1.0" encoding="utf-8"?>
<p:tagLst xmlns:p="http://schemas.openxmlformats.org/presentationml/2006/main">
  <p:tag name="THINKCELLSHAPEDONOTDELETE" val="p0yBFUYawKECLjez17DOMTQ"/>
</p:tagLst>
</file>

<file path=ppt/tags/tag83.xml><?xml version="1.0" encoding="utf-8"?>
<p:tagLst xmlns:p="http://schemas.openxmlformats.org/presentationml/2006/main">
  <p:tag name="THINKCELLSHAPEDONOTDELETE" val="pa5HK6KCNQUqlSbf_OINWRA"/>
</p:tagLst>
</file>

<file path=ppt/tags/tag84.xml><?xml version="1.0" encoding="utf-8"?>
<p:tagLst xmlns:p="http://schemas.openxmlformats.org/presentationml/2006/main">
  <p:tag name="THINKCELLSHAPEDONOTDELETE" val="pMDHLAd_AJUmC0yORq_ceXA"/>
</p:tagLst>
</file>

<file path=ppt/tags/tag85.xml><?xml version="1.0" encoding="utf-8"?>
<p:tagLst xmlns:p="http://schemas.openxmlformats.org/presentationml/2006/main">
  <p:tag name="THINKCELLSHAPEDONOTDELETE" val="pc3NwkUkBL02uhGHVEh59RQ"/>
</p:tagLst>
</file>

<file path=ppt/tags/tag86.xml><?xml version="1.0" encoding="utf-8"?>
<p:tagLst xmlns:p="http://schemas.openxmlformats.org/presentationml/2006/main">
  <p:tag name="THINKCELLSHAPEDONOTDELETE" val="pvFtIAeDniU._ouaDH4XUrQ"/>
</p:tagLst>
</file>

<file path=ppt/tags/tag87.xml><?xml version="1.0" encoding="utf-8"?>
<p:tagLst xmlns:p="http://schemas.openxmlformats.org/presentationml/2006/main">
  <p:tag name="THINKCELLSHAPEDONOTDELETE" val="pJOTHNtP1ZUGnr5YD3vzYNQ"/>
</p:tagLst>
</file>

<file path=ppt/tags/tag88.xml><?xml version="1.0" encoding="utf-8"?>
<p:tagLst xmlns:p="http://schemas.openxmlformats.org/presentationml/2006/main">
  <p:tag name="THINKCELLSHAPEDONOTDELETE" val="pgSw5gBWEwUq6gGIi9LnNUQ"/>
</p:tagLst>
</file>

<file path=ppt/tags/tag89.xml><?xml version="1.0" encoding="utf-8"?>
<p:tagLst xmlns:p="http://schemas.openxmlformats.org/presentationml/2006/main">
  <p:tag name="THINKCELLSHAPEDONOTDELETE" val="pcckRhiGwNkKoodkiqD7TfA"/>
</p:tagLst>
</file>

<file path=ppt/tags/tag90.xml><?xml version="1.0" encoding="utf-8"?>
<p:tagLst xmlns:p="http://schemas.openxmlformats.org/presentationml/2006/main">
  <p:tag name="THINKCELLSHAPEDONOTDELETE" val="pC1GQi_QK3k29rZQtsDo._A"/>
</p:tagLst>
</file>

<file path=ppt/tags/tag91.xml><?xml version="1.0" encoding="utf-8"?>
<p:tagLst xmlns:p="http://schemas.openxmlformats.org/presentationml/2006/main">
  <p:tag name="THINKCELLSHAPEDONOTDELETE" val="p1dI53HHuT0iWyERJtbUWUg"/>
</p:tagLst>
</file>

<file path=ppt/tags/tag92.xml><?xml version="1.0" encoding="utf-8"?>
<p:tagLst xmlns:p="http://schemas.openxmlformats.org/presentationml/2006/main">
  <p:tag name="THINKCELLSHAPEDONOTDELETE" val="pVfzqzoe_pUiRyFQwkTNU4g"/>
</p:tagLst>
</file>

<file path=ppt/tags/tag93.xml><?xml version="1.0" encoding="utf-8"?>
<p:tagLst xmlns:p="http://schemas.openxmlformats.org/presentationml/2006/main">
  <p:tag name="THINKCELLSHAPEDONOTDELETE" val="pHSWzljmtUE.qXLS9ACcu5A"/>
</p:tagLst>
</file>

<file path=ppt/tags/tag94.xml><?xml version="1.0" encoding="utf-8"?>
<p:tagLst xmlns:p="http://schemas.openxmlformats.org/presentationml/2006/main">
  <p:tag name="THINKCELLSHAPEDONOTDELETE" val="ptS2M8UbHS0yoBN2n_0JrAg"/>
</p:tagLst>
</file>

<file path=ppt/tags/tag95.xml><?xml version="1.0" encoding="utf-8"?>
<p:tagLst xmlns:p="http://schemas.openxmlformats.org/presentationml/2006/main">
  <p:tag name="THINKCELLSHAPEDONOTDELETE" val="p9xJ0WRrYyE2YM_czJ3jkVA"/>
</p:tagLst>
</file>

<file path=ppt/tags/tag96.xml><?xml version="1.0" encoding="utf-8"?>
<p:tagLst xmlns:p="http://schemas.openxmlformats.org/presentationml/2006/main">
  <p:tag name="THINKCELLSHAPEDONOTDELETE" val="ptBar5p9O6kirD2czS69cHA"/>
</p:tagLst>
</file>

<file path=ppt/tags/tag97.xml><?xml version="1.0" encoding="utf-8"?>
<p:tagLst xmlns:p="http://schemas.openxmlformats.org/presentationml/2006/main">
  <p:tag name="THINKCELLSHAPEDONOTDELETE" val="pyCDaQXpIb0G3.XoIvROheA"/>
</p:tagLst>
</file>

<file path=ppt/tags/tag98.xml><?xml version="1.0" encoding="utf-8"?>
<p:tagLst xmlns:p="http://schemas.openxmlformats.org/presentationml/2006/main">
  <p:tag name="THINKCELLSHAPEDONOTDELETE" val="purYakPXJyEqqTeDIbYSjlQ"/>
</p:tagLst>
</file>

<file path=ppt/tags/tag99.xml><?xml version="1.0" encoding="utf-8"?>
<p:tagLst xmlns:p="http://schemas.openxmlformats.org/presentationml/2006/main">
  <p:tag name="THINKCELLSHAPEDONOTDELETE" val="pUzLnYVBhh0iUntZp0qv17A"/>
</p:tagLst>
</file>

<file path=ppt/tags/tag100.xml><?xml version="1.0" encoding="utf-8"?>
<p:tagLst xmlns:p="http://schemas.openxmlformats.org/presentationml/2006/main">
  <p:tag name="THINKCELLSHAPEDONOTDELETE" val="pmf9bzqqMbEqqkwJcX8DaiQ"/>
</p:tagLst>
</file>

<file path=ppt/tags/tag101.xml><?xml version="1.0" encoding="utf-8"?>
<p:tagLst xmlns:p="http://schemas.openxmlformats.org/presentationml/2006/main">
  <p:tag name="THINKCELLSHAPEDONOTDELETE" val="pKf8Bl8OQn0SzOyf_tN9s6Q"/>
</p:tagLst>
</file>

<file path=ppt/tags/tag102.xml><?xml version="1.0" encoding="utf-8"?>
<p:tagLst xmlns:p="http://schemas.openxmlformats.org/presentationml/2006/main">
  <p:tag name="THINKCELLSHAPEDONOTDELETE" val="p6mBXKZ_WjUOJLLqg9aZAcw"/>
</p:tagLst>
</file>

<file path=ppt/tags/tag103.xml><?xml version="1.0" encoding="utf-8"?>
<p:tagLst xmlns:p="http://schemas.openxmlformats.org/presentationml/2006/main">
  <p:tag name="THINKCELLSHAPEDONOTDELETE" val="pV3DwiIm9Ok.5j4zFASQLRA"/>
</p:tagLst>
</file>

<file path=ppt/tags/tag104.xml><?xml version="1.0" encoding="utf-8"?>
<p:tagLst xmlns:p="http://schemas.openxmlformats.org/presentationml/2006/main">
  <p:tag name="THINKCELLSHAPEDONOTDELETE" val="pgXWBzTmZdEmy028Y_pbNpA"/>
</p:tagLst>
</file>

<file path=ppt/tags/tag105.xml><?xml version="1.0" encoding="utf-8"?>
<p:tagLst xmlns:p="http://schemas.openxmlformats.org/presentationml/2006/main">
  <p:tag name="THINKCELLSHAPEDONOTDELETE" val="pCnWjK2EI.U6PyYR_RNkmTg"/>
</p:tagLst>
</file>

<file path=ppt/tags/tag106.xml><?xml version="1.0" encoding="utf-8"?>
<p:tagLst xmlns:p="http://schemas.openxmlformats.org/presentationml/2006/main">
  <p:tag name="THINKCELLSHAPEDONOTDELETE" val="pH_Z8aUJMXEipgIaLYc1W6A"/>
</p:tagLst>
</file>

<file path=ppt/tags/tag107.xml><?xml version="1.0" encoding="utf-8"?>
<p:tagLst xmlns:p="http://schemas.openxmlformats.org/presentationml/2006/main">
  <p:tag name="THINKCELLSHAPEDONOTDELETE" val="pqPn2rN4DV0ishYjAcGdSmQ"/>
</p:tagLst>
</file>

<file path=ppt/tags/tag108.xml><?xml version="1.0" encoding="utf-8"?>
<p:tagLst xmlns:p="http://schemas.openxmlformats.org/presentationml/2006/main">
  <p:tag name="THINKCELLSHAPEDONOTDELETE" val="pMT.2aflalEC00GfcPYcvrg"/>
</p:tagLst>
</file>

<file path=ppt/tags/tag109.xml><?xml version="1.0" encoding="utf-8"?>
<p:tagLst xmlns:p="http://schemas.openxmlformats.org/presentationml/2006/main">
  <p:tag name="THINKCELLSHAPEDONOTDELETE" val="pCtB6Dddk6USQwWU1dz1jaw"/>
</p:tagLst>
</file>

<file path=ppt/tags/tag110.xml><?xml version="1.0" encoding="utf-8"?>
<p:tagLst xmlns:p="http://schemas.openxmlformats.org/presentationml/2006/main">
  <p:tag name="THINKCELLSHAPEDONOTDELETE" val="pBuwzP8QkI0WtrPkdzg8NOg"/>
</p:tagLst>
</file>

<file path=ppt/tags/tag111.xml><?xml version="1.0" encoding="utf-8"?>
<p:tagLst xmlns:p="http://schemas.openxmlformats.org/presentationml/2006/main">
  <p:tag name="THINKCELLSHAPEDONOTDELETE" val="pEY9mSc6hDECrcLHeYr5WDQ"/>
</p:tagLst>
</file>

<file path=ppt/tags/tag112.xml><?xml version="1.0" encoding="utf-8"?>
<p:tagLst xmlns:p="http://schemas.openxmlformats.org/presentationml/2006/main">
  <p:tag name="THINKCELLSHAPEDONOTDELETE" val="p5mVdkTUYJki1kXSvurCX0g"/>
</p:tagLst>
</file>

<file path=ppt/tags/tag113.xml><?xml version="1.0" encoding="utf-8"?>
<p:tagLst xmlns:p="http://schemas.openxmlformats.org/presentationml/2006/main">
  <p:tag name="THINKCELLSHAPEDONOTDELETE" val="pwp4By_KnUUylg28NkrwqDQ"/>
</p:tagLst>
</file>

<file path=ppt/tags/tag114.xml><?xml version="1.0" encoding="utf-8"?>
<p:tagLst xmlns:p="http://schemas.openxmlformats.org/presentationml/2006/main">
  <p:tag name="THINKCELLSHAPEDONOTDELETE" val="pTPSuLTDgBU.T0GI499wOqA"/>
</p:tagLst>
</file>

<file path=ppt/tags/tag115.xml><?xml version="1.0" encoding="utf-8"?>
<p:tagLst xmlns:p="http://schemas.openxmlformats.org/presentationml/2006/main">
  <p:tag name="THINKCELLSHAPEDONOTDELETE" val="pHg_al8RxgEmzxDX21dcAxw"/>
</p:tagLst>
</file>

<file path=ppt/tags/tag116.xml><?xml version="1.0" encoding="utf-8"?>
<p:tagLst xmlns:p="http://schemas.openxmlformats.org/presentationml/2006/main">
  <p:tag name="THINKCELLSHAPEDONOTDELETE" val="pBJ9t7yEFtkSAZLtY4IHJeg"/>
</p:tagLst>
</file>

<file path=ppt/tags/tag117.xml><?xml version="1.0" encoding="utf-8"?>
<p:tagLst xmlns:p="http://schemas.openxmlformats.org/presentationml/2006/main">
  <p:tag name="THINKCELLSHAPEDONOTDELETE" val="pzhMYOp65G0CfaYZE8m6dIg"/>
</p:tagLst>
</file>

<file path=ppt/tags/tag118.xml><?xml version="1.0" encoding="utf-8"?>
<p:tagLst xmlns:p="http://schemas.openxmlformats.org/presentationml/2006/main">
  <p:tag name="THINKCELLSHAPEDONOTDELETE" val="p5SJV4PsNUUKKp17lT4kbRA"/>
</p:tagLst>
</file>

<file path=ppt/tags/tag119.xml><?xml version="1.0" encoding="utf-8"?>
<p:tagLst xmlns:p="http://schemas.openxmlformats.org/presentationml/2006/main">
  <p:tag name="THINKCELLSHAPEDONOTDELETE" val="prWAJYWsnq0uhr51B6Rv7hA"/>
</p:tagLst>
</file>

<file path=ppt/tags/tag120.xml><?xml version="1.0" encoding="utf-8"?>
<p:tagLst xmlns:p="http://schemas.openxmlformats.org/presentationml/2006/main">
  <p:tag name="THINKCELLSHAPEDONOTDELETE" val="prMAwcgnPSkyz.kbqOokccA"/>
</p:tagLst>
</file>

<file path=ppt/tags/tag121.xml><?xml version="1.0" encoding="utf-8"?>
<p:tagLst xmlns:p="http://schemas.openxmlformats.org/presentationml/2006/main">
  <p:tag name="THINKCELLSHAPEDONOTDELETE" val="p2zWedWpfuE2R68Vo5pwEbg"/>
</p:tagLst>
</file>

<file path=ppt/tags/tag122.xml><?xml version="1.0" encoding="utf-8"?>
<p:tagLst xmlns:p="http://schemas.openxmlformats.org/presentationml/2006/main">
  <p:tag name="THINKCELLSHAPEDONOTDELETE" val="pv7La_rupIkWNikIsOx5YTQ"/>
</p:tagLst>
</file>

<file path=ppt/tags/tag123.xml><?xml version="1.0" encoding="utf-8"?>
<p:tagLst xmlns:p="http://schemas.openxmlformats.org/presentationml/2006/main">
  <p:tag name="THINKCELLSHAPEDONOTDELETE" val="pvZv3U05.rEmUykd3Jk3P0A"/>
</p:tagLst>
</file>

<file path=ppt/tags/tag124.xml><?xml version="1.0" encoding="utf-8"?>
<p:tagLst xmlns:p="http://schemas.openxmlformats.org/presentationml/2006/main">
  <p:tag name="THINKCELLSHAPEDONOTDELETE" val="paj2JFzcXdEOcm2MoaQhNpw"/>
</p:tagLst>
</file>

<file path=ppt/tags/tag125.xml><?xml version="1.0" encoding="utf-8"?>
<p:tagLst xmlns:p="http://schemas.openxmlformats.org/presentationml/2006/main">
  <p:tag name="THINKCELLSHAPEDONOTDELETE" val="pwmJ7fnUANkCnlWQsqSnMcQ"/>
</p:tagLst>
</file>

<file path=ppt/tags/tag126.xml><?xml version="1.0" encoding="utf-8"?>
<p:tagLst xmlns:p="http://schemas.openxmlformats.org/presentationml/2006/main">
  <p:tag name="THINKCELLSHAPEDONOTDELETE" val="poeXbDVu6Hkurbh4dbdg5FQ"/>
</p:tagLst>
</file>

<file path=ppt/tags/tag127.xml><?xml version="1.0" encoding="utf-8"?>
<p:tagLst xmlns:p="http://schemas.openxmlformats.org/presentationml/2006/main">
  <p:tag name="THINKCELLSHAPEDONOTDELETE" val="pPVeMvPcJFkCcHs0HxCnJKQ"/>
</p:tagLst>
</file>

<file path=ppt/tags/tag128.xml><?xml version="1.0" encoding="utf-8"?>
<p:tagLst xmlns:p="http://schemas.openxmlformats.org/presentationml/2006/main">
  <p:tag name="THINKCELLSHAPEDONOTDELETE" val="p8e1a4jzSA028z7CkWs6Rqw"/>
</p:tagLst>
</file>

<file path=ppt/tags/tag129.xml><?xml version="1.0" encoding="utf-8"?>
<p:tagLst xmlns:p="http://schemas.openxmlformats.org/presentationml/2006/main">
  <p:tag name="THINKCELLSHAPEDONOTDELETE" val="p4zTERrg7r0ePBw9VcJGC2w"/>
</p:tagLst>
</file>

<file path=ppt/tags/tag130.xml><?xml version="1.0" encoding="utf-8"?>
<p:tagLst xmlns:p="http://schemas.openxmlformats.org/presentationml/2006/main">
  <p:tag name="THINKCELLSHAPEDONOTDELETE" val="pEYOvEgrJjkK8CUBNuU2I3w"/>
</p:tagLst>
</file>

<file path=ppt/tags/tag131.xml><?xml version="1.0" encoding="utf-8"?>
<p:tagLst xmlns:p="http://schemas.openxmlformats.org/presentationml/2006/main">
  <p:tag name="THINKCELLSHAPEDONOTDELETE" val="pcuKxAXWAyES2cDBFJfGWtg"/>
</p:tagLst>
</file>

<file path=ppt/tags/tag132.xml><?xml version="1.0" encoding="utf-8"?>
<p:tagLst xmlns:p="http://schemas.openxmlformats.org/presentationml/2006/main">
  <p:tag name="THINKCELLSHAPEDONOTDELETE" val="pCjLQRoGoQUGpdcqlrBYUcA"/>
</p:tagLst>
</file>

<file path=ppt/tags/tag133.xml><?xml version="1.0" encoding="utf-8"?>
<p:tagLst xmlns:p="http://schemas.openxmlformats.org/presentationml/2006/main">
  <p:tag name="THINKCELLSHAPEDONOTDELETE" val="p0SGfdKwEPky.HoRJc4TEUA"/>
</p:tagLst>
</file>

<file path=ppt/tags/tag134.xml><?xml version="1.0" encoding="utf-8"?>
<p:tagLst xmlns:p="http://schemas.openxmlformats.org/presentationml/2006/main">
  <p:tag name="THINKCELLSHAPEDONOTDELETE" val="pKpLJRMd_HkW0_.lbImT0oA"/>
</p:tagLst>
</file>

<file path=ppt/tags/tag135.xml><?xml version="1.0" encoding="utf-8"?>
<p:tagLst xmlns:p="http://schemas.openxmlformats.org/presentationml/2006/main">
  <p:tag name="THINKCELLSHAPEDONOTDELETE" val="pjB.195GAhU25XgtdfkZ0Uw"/>
</p:tagLst>
</file>

<file path=ppt/tags/tag136.xml><?xml version="1.0" encoding="utf-8"?>
<p:tagLst xmlns:p="http://schemas.openxmlformats.org/presentationml/2006/main">
  <p:tag name="THINKCELLSHAPEDONOTDELETE" val="pf0bRqq7V.kaHLtk3OHeO1w"/>
</p:tagLst>
</file>

<file path=ppt/tags/tag137.xml><?xml version="1.0" encoding="utf-8"?>
<p:tagLst xmlns:p="http://schemas.openxmlformats.org/presentationml/2006/main">
  <p:tag name="THINKCELLSHAPEDONOTDELETE" val="p2I.x8UOwP0aIG_wHpnOo8w"/>
</p:tagLst>
</file>

<file path=ppt/tags/tag138.xml><?xml version="1.0" encoding="utf-8"?>
<p:tagLst xmlns:p="http://schemas.openxmlformats.org/presentationml/2006/main">
  <p:tag name="THINKCELLSHAPEDONOTDELETE" val="p7GXgDvYgHUGZ3dIald132Q"/>
</p:tagLst>
</file>

<file path=ppt/tags/tag139.xml><?xml version="1.0" encoding="utf-8"?>
<p:tagLst xmlns:p="http://schemas.openxmlformats.org/presentationml/2006/main">
  <p:tag name="THINKCELLSHAPEDONOTDELETE" val="pK1RCGm1Hn0yp1fvj08orew"/>
</p:tagLst>
</file>

<file path=ppt/tags/tag140.xml><?xml version="1.0" encoding="utf-8"?>
<p:tagLst xmlns:p="http://schemas.openxmlformats.org/presentationml/2006/main">
  <p:tag name="THINKCELLSHAPEDONOTDELETE" val="pvleLnok0g0a7JtT8GURdbg"/>
</p:tagLst>
</file>

<file path=ppt/tags/tag141.xml><?xml version="1.0" encoding="utf-8"?>
<p:tagLst xmlns:p="http://schemas.openxmlformats.org/presentationml/2006/main">
  <p:tag name="THINKCELLSHAPEDONOTDELETE" val="p378zv1WWMUejfsuxwYEPVg"/>
</p:tagLst>
</file>

<file path=ppt/tags/tag142.xml><?xml version="1.0" encoding="utf-8"?>
<p:tagLst xmlns:p="http://schemas.openxmlformats.org/presentationml/2006/main">
  <p:tag name="THINKCELLSHAPEDONOTDELETE" val="ptAcdrRCafUmLtV1wq4NSsQ"/>
</p:tagLst>
</file>

<file path=ppt/tags/tag143.xml><?xml version="1.0" encoding="utf-8"?>
<p:tagLst xmlns:p="http://schemas.openxmlformats.org/presentationml/2006/main">
  <p:tag name="THINKCELLSHAPEDONOTDELETE" val="p.ZALB9Y6pU2vXj9BR7jykg"/>
</p:tagLst>
</file>

<file path=ppt/tags/tag144.xml><?xml version="1.0" encoding="utf-8"?>
<p:tagLst xmlns:p="http://schemas.openxmlformats.org/presentationml/2006/main">
  <p:tag name="THINKCELLSHAPEDONOTDELETE" val="peud7EyOKpEig2Ov0LU0l7A"/>
</p:tagLst>
</file>

<file path=ppt/tags/tag145.xml><?xml version="1.0" encoding="utf-8"?>
<p:tagLst xmlns:p="http://schemas.openxmlformats.org/presentationml/2006/main">
  <p:tag name="THINKCELLSHAPEDONOTDELETE" val="p6Gq8A7qpjUG.0ctxTZD8fQ"/>
</p:tagLst>
</file>

<file path=ppt/tags/tag146.xml><?xml version="1.0" encoding="utf-8"?>
<p:tagLst xmlns:p="http://schemas.openxmlformats.org/presentationml/2006/main">
  <p:tag name="THINKCELLSHAPEDONOTDELETE" val="pFukLuHKOYUyULt_6vYZKnw"/>
</p:tagLst>
</file>

<file path=ppt/tags/tag147.xml><?xml version="1.0" encoding="utf-8"?>
<p:tagLst xmlns:p="http://schemas.openxmlformats.org/presentationml/2006/main">
  <p:tag name="THINKCELLSHAPEDONOTDELETE" val="p.PbKj6vOv0a4RSUe4jkNyQ"/>
</p:tagLst>
</file>

<file path=ppt/tags/tag148.xml><?xml version="1.0" encoding="utf-8"?>
<p:tagLst xmlns:p="http://schemas.openxmlformats.org/presentationml/2006/main">
  <p:tag name="THINKCELLSHAPEDONOTDELETE" val="pRV3vEslsGEunv82VxDzfBQ"/>
</p:tagLst>
</file>

<file path=ppt/tags/tag149.xml><?xml version="1.0" encoding="utf-8"?>
<p:tagLst xmlns:p="http://schemas.openxmlformats.org/presentationml/2006/main">
  <p:tag name="THINKCELLSHAPEDONOTDELETE" val="p6_XgS.GzSUKN4qrdpSiclg"/>
</p:tagLst>
</file>

<file path=ppt/tags/tag150.xml><?xml version="1.0" encoding="utf-8"?>
<p:tagLst xmlns:p="http://schemas.openxmlformats.org/presentationml/2006/main">
  <p:tag name="THINKCELLSHAPEDONOTDELETE" val="pFxgb20rvLUCeRhPwBLdn0w"/>
</p:tagLst>
</file>

<file path=ppt/tags/tag151.xml><?xml version="1.0" encoding="utf-8"?>
<p:tagLst xmlns:p="http://schemas.openxmlformats.org/presentationml/2006/main">
  <p:tag name="THINKCELLSHAPEDONOTDELETE" val="pQFB8uEtaB02WH9l9rO2BeA"/>
</p:tagLst>
</file>

<file path=ppt/tags/tag152.xml><?xml version="1.0" encoding="utf-8"?>
<p:tagLst xmlns:p="http://schemas.openxmlformats.org/presentationml/2006/main">
  <p:tag name="THINKCELLSHAPEDONOTDELETE" val="pfHGt0zEUlEW23JaxoX0Q.g"/>
</p:tagLst>
</file>

<file path=ppt/tags/tag153.xml><?xml version="1.0" encoding="utf-8"?>
<p:tagLst xmlns:p="http://schemas.openxmlformats.org/presentationml/2006/main">
  <p:tag name="THINKCELLSHAPEDONOTDELETE" val="p8UXm6w7DYkqlyRuOttYIAw"/>
</p:tagLst>
</file>

<file path=ppt/tags/tag154.xml><?xml version="1.0" encoding="utf-8"?>
<p:tagLst xmlns:p="http://schemas.openxmlformats.org/presentationml/2006/main">
  <p:tag name="THINKCELLSHAPEDONOTDELETE" val="pFNzawGTZGUu..gV6rkWXqQ"/>
</p:tagLst>
</file>

<file path=ppt/tags/tag155.xml><?xml version="1.0" encoding="utf-8"?>
<p:tagLst xmlns:p="http://schemas.openxmlformats.org/presentationml/2006/main">
  <p:tag name="THINKCELLSHAPEDONOTDELETE" val="pR3x3E0mF10eZPr5.QvG1Zw"/>
</p:tagLst>
</file>

<file path=ppt/tags/tag156.xml><?xml version="1.0" encoding="utf-8"?>
<p:tagLst xmlns:p="http://schemas.openxmlformats.org/presentationml/2006/main">
  <p:tag name="THINKCELLSHAPEDONOTDELETE" val="pzTaIxX8380SasFkSn7l3qA"/>
</p:tagLst>
</file>

<file path=ppt/tags/tag157.xml><?xml version="1.0" encoding="utf-8"?>
<p:tagLst xmlns:p="http://schemas.openxmlformats.org/presentationml/2006/main">
  <p:tag name="THINKCELLSHAPEDONOTDELETE" val="pBSdl8_f570qFjKmYmBnuIw"/>
</p:tagLst>
</file>

<file path=ppt/tags/tag158.xml><?xml version="1.0" encoding="utf-8"?>
<p:tagLst xmlns:p="http://schemas.openxmlformats.org/presentationml/2006/main">
  <p:tag name="THINKCELLSHAPEDONOTDELETE" val="paR_ksFkYdEGuaMEZd94lFQ"/>
</p:tagLst>
</file>

<file path=ppt/tags/tag159.xml><?xml version="1.0" encoding="utf-8"?>
<p:tagLst xmlns:p="http://schemas.openxmlformats.org/presentationml/2006/main">
  <p:tag name="THINKCELLSHAPEDONOTDELETE" val="pHJlAntiWGkO6s.L7aPITZQ"/>
</p:tagLst>
</file>

<file path=ppt/tags/tag1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Ramaxel 2">
    <a:dk1>
      <a:srgbClr val="000000"/>
    </a:dk1>
    <a:lt1>
      <a:srgbClr val="FFFFFF"/>
    </a:lt1>
    <a:dk2>
      <a:srgbClr val="000000"/>
    </a:dk2>
    <a:lt2>
      <a:srgbClr val="969696"/>
    </a:lt2>
    <a:accent1>
      <a:srgbClr val="FBDF53"/>
    </a:accent1>
    <a:accent2>
      <a:srgbClr val="FF9966"/>
    </a:accent2>
    <a:accent3>
      <a:srgbClr val="FFFFFF"/>
    </a:accent3>
    <a:accent4>
      <a:srgbClr val="000000"/>
    </a:accent4>
    <a:accent5>
      <a:srgbClr val="FDECB3"/>
    </a:accent5>
    <a:accent6>
      <a:srgbClr val="E78A5C"/>
    </a:accent6>
    <a:hlink>
      <a:srgbClr val="CC3300"/>
    </a:hlink>
    <a:folHlink>
      <a:srgbClr val="996600"/>
    </a:folHlink>
  </a:clrScheme>
  <a:fontScheme name="Ramaxel">
    <a:majorFont>
      <a:latin typeface="Arial Narrow"/>
      <a:ea typeface="ＭＳ Ｐゴシック" charset="0"/>
      <a:cs typeface="ＭＳ Ｐゴシック" charset="0"/>
    </a:majorFont>
    <a:minorFont>
      <a:latin typeface="Arial Narrow"/>
      <a:ea typeface="ＭＳ Ｐゴシック" charset="0"/>
      <a:cs typeface="ＭＳ Ｐゴシック" charset="0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tint val="100000"/>
              <a:shade val="100000"/>
              <a:satMod val="130000"/>
            </a:schemeClr>
          </a:gs>
          <a:gs pos="100000">
            <a:schemeClr val="phClr">
              <a:tint val="50000"/>
              <a:shade val="100000"/>
              <a:satMod val="350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399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宋体</vt:lpstr>
      <vt:lpstr>华文黑体</vt:lpstr>
      <vt:lpstr>Arial Unicode MS</vt:lpstr>
      <vt:lpstr>ＭＳ Ｐゴシック</vt:lpstr>
      <vt:lpstr>微软雅黑</vt:lpstr>
      <vt:lpstr>华文楷体</vt:lpstr>
      <vt:lpstr>Times New Roman</vt:lpstr>
      <vt:lpstr>华文细黑</vt:lpstr>
      <vt:lpstr>Heiti SC Medium</vt:lpstr>
      <vt:lpstr>Wingdings</vt:lpstr>
      <vt:lpstr>MS PGothic</vt:lpstr>
      <vt:lpstr>楷体</vt:lpstr>
      <vt:lpstr>Arial Narrow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2024-09-10T11:57:27.811</cp:lastPrinted>
  <dcterms:created xsi:type="dcterms:W3CDTF">2024-09-10T03:57:27Z</dcterms:created>
  <dcterms:modified xsi:type="dcterms:W3CDTF">2024-09-10T03:57:31Z</dcterms:modified>
</cp:coreProperties>
</file>