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22864-88B2-4B46-9C70-99933BB6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B356-4C9E-484E-9A32-B5425BDF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176E5-C41F-4BA7-9192-99E794FE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C321A-631E-45BB-A435-C2F7CBC9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83311-DB3D-44F4-972D-AF1765D1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BEC56-21E3-4CE8-A2E7-1F8AC00A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F0699-F0B7-4F84-8583-6332500C1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128AB-F447-41A6-8299-3BA95160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089BC-186C-424D-8413-8CAA2939C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6F09-8C30-4BAB-8B13-1DF6E2173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B312F-35D2-4B53-997A-D47FD289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3600381" y="1179194"/>
            <a:ext cx="5566410" cy="5224145"/>
          </a:xfrm>
          <a:custGeom>
            <a:rect l="l" t="t" r="r" b="b"/>
            <a:pathLst>
              <a:path w="5566409" h="5224145">
                <a:moveTo>
                  <a:pt x="3294747" y="2222922"/>
                </a:moveTo>
                <a:lnTo>
                  <a:pt x="2181465" y="2222922"/>
                </a:lnTo>
                <a:lnTo>
                  <a:pt x="1489014" y="0"/>
                </a:lnTo>
                <a:lnTo>
                  <a:pt x="2045655" y="0"/>
                </a:lnTo>
                <a:lnTo>
                  <a:pt x="3294747" y="2222922"/>
                </a:lnTo>
                <a:close/>
              </a:path>
              <a:path w="5566409" h="5224145">
                <a:moveTo>
                  <a:pt x="556640" y="3557014"/>
                </a:moveTo>
                <a:lnTo>
                  <a:pt x="0" y="3557014"/>
                </a:lnTo>
                <a:lnTo>
                  <a:pt x="445312" y="2612072"/>
                </a:lnTo>
                <a:lnTo>
                  <a:pt x="0" y="1667131"/>
                </a:lnTo>
                <a:lnTo>
                  <a:pt x="556640" y="1667131"/>
                </a:lnTo>
                <a:lnTo>
                  <a:pt x="1183119" y="2222922"/>
                </a:lnTo>
                <a:lnTo>
                  <a:pt x="4731448" y="2222922"/>
                </a:lnTo>
                <a:lnTo>
                  <a:pt x="4861911" y="2229002"/>
                </a:lnTo>
                <a:lnTo>
                  <a:pt x="5148929" y="2271566"/>
                </a:lnTo>
                <a:lnTo>
                  <a:pt x="5435947" y="2387095"/>
                </a:lnTo>
                <a:lnTo>
                  <a:pt x="5566409" y="2612072"/>
                </a:lnTo>
                <a:lnTo>
                  <a:pt x="5435947" y="2837050"/>
                </a:lnTo>
                <a:lnTo>
                  <a:pt x="5148929" y="2952579"/>
                </a:lnTo>
                <a:lnTo>
                  <a:pt x="4861911" y="2995142"/>
                </a:lnTo>
                <a:lnTo>
                  <a:pt x="4731448" y="3001222"/>
                </a:lnTo>
                <a:lnTo>
                  <a:pt x="1183119" y="3001222"/>
                </a:lnTo>
                <a:lnTo>
                  <a:pt x="556640" y="3557014"/>
                </a:lnTo>
                <a:close/>
              </a:path>
              <a:path w="5566409" h="5224145">
                <a:moveTo>
                  <a:pt x="2045655" y="5224145"/>
                </a:moveTo>
                <a:lnTo>
                  <a:pt x="1489014" y="5224145"/>
                </a:lnTo>
                <a:lnTo>
                  <a:pt x="2181465" y="3001222"/>
                </a:lnTo>
                <a:lnTo>
                  <a:pt x="3294747" y="3001222"/>
                </a:lnTo>
                <a:lnTo>
                  <a:pt x="2045655" y="5224145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575049" y="337742"/>
            <a:ext cx="78137" cy="78136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689124" y="339459"/>
            <a:ext cx="74704" cy="74703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5"/>
          <a:stretch>
            <a:fillRect/>
          </a:stretch>
        </p:blipFill>
        <p:spPr>
          <a:xfrm>
            <a:off x="799767" y="348429"/>
            <a:ext cx="69238" cy="69237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344296"/>
            <a:ext cx="65594" cy="65593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7"/>
          <a:stretch>
            <a:fillRect/>
          </a:stretch>
        </p:blipFill>
        <p:spPr>
          <a:xfrm>
            <a:off x="454963" y="448941"/>
            <a:ext cx="84147" cy="84146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3"/>
          <a:stretch>
            <a:fillRect/>
          </a:stretch>
        </p:blipFill>
        <p:spPr>
          <a:xfrm>
            <a:off x="575049" y="455516"/>
            <a:ext cx="78137" cy="78136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689124" y="457232"/>
            <a:ext cx="74703" cy="74704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8"/>
          <a:stretch>
            <a:fillRect/>
          </a:stretch>
        </p:blipFill>
        <p:spPr>
          <a:xfrm>
            <a:off x="799767" y="466202"/>
            <a:ext cx="69237" cy="69237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462069"/>
            <a:ext cx="65594" cy="65594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7"/>
          <a:stretch>
            <a:fillRect/>
          </a:stretch>
        </p:blipFill>
        <p:spPr>
          <a:xfrm>
            <a:off x="454963" y="566714"/>
            <a:ext cx="84147" cy="84146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9"/>
          <a:stretch>
            <a:fillRect/>
          </a:stretch>
        </p:blipFill>
        <p:spPr>
          <a:xfrm>
            <a:off x="575049" y="573290"/>
            <a:ext cx="78137" cy="78136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8"/>
          <a:stretch>
            <a:fillRect/>
          </a:stretch>
        </p:blipFill>
        <p:spPr>
          <a:xfrm>
            <a:off x="799767" y="583976"/>
            <a:ext cx="69237" cy="69237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0"/>
          <a:stretch>
            <a:fillRect/>
          </a:stretch>
        </p:blipFill>
        <p:spPr>
          <a:xfrm>
            <a:off x="689124" y="575006"/>
            <a:ext cx="74703" cy="7470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579843"/>
            <a:ext cx="65594" cy="6559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3" y="684488"/>
            <a:ext cx="84147" cy="84146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9"/>
          <a:stretch>
            <a:fillRect/>
          </a:stretch>
        </p:blipFill>
        <p:spPr>
          <a:xfrm>
            <a:off x="575049" y="691063"/>
            <a:ext cx="78137" cy="78136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4"/>
          <a:stretch>
            <a:fillRect/>
          </a:stretch>
        </p:blipFill>
        <p:spPr>
          <a:xfrm>
            <a:off x="689124" y="692780"/>
            <a:ext cx="74703" cy="7470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6"/>
          <a:stretch>
            <a:fillRect/>
          </a:stretch>
        </p:blipFill>
        <p:spPr>
          <a:xfrm>
            <a:off x="904944" y="697617"/>
            <a:ext cx="65594" cy="65594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5"/>
          <a:stretch>
            <a:fillRect/>
          </a:stretch>
        </p:blipFill>
        <p:spPr>
          <a:xfrm>
            <a:off x="799767" y="701750"/>
            <a:ext cx="69237" cy="6923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4812" y="1067255"/>
            <a:ext cx="12187555" cy="3616960"/>
          </a:xfrm>
          <a:custGeom>
            <a:rect l="l" t="t" r="r" b="b"/>
            <a:pathLst>
              <a:path w="12187555" h="3616960">
                <a:moveTo>
                  <a:pt x="0" y="0"/>
                </a:moveTo>
                <a:lnTo>
                  <a:pt x="12187187" y="0"/>
                </a:lnTo>
                <a:lnTo>
                  <a:pt x="12187187" y="3616657"/>
                </a:lnTo>
                <a:lnTo>
                  <a:pt x="0" y="3616657"/>
                </a:lnTo>
                <a:lnTo>
                  <a:pt x="0" y="0"/>
                </a:lnTo>
                <a:close/>
              </a:path>
            </a:pathLst>
          </a:custGeom>
          <a:solidFill>
            <a:srgbClr val="1E242F">
              <a:alpha val="3686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83345" y="1366163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4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9.png" /><Relationship Id="rId2" Type="http://schemas.openxmlformats.org/officeDocument/2006/relationships/image" Target="../media/image15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6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9.png" /><Relationship Id="rId2" Type="http://schemas.openxmlformats.org/officeDocument/2006/relationships/image" Target="../media/image16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6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7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8.png" /><Relationship Id="rId3" Type="http://schemas.openxmlformats.org/officeDocument/2006/relationships/image" Target="../media/image2.png" /><Relationship Id="rId4" Type="http://schemas.openxmlformats.org/officeDocument/2006/relationships/image" Target="../media/image4.png" /><Relationship Id="rId5" Type="http://schemas.openxmlformats.org/officeDocument/2006/relationships/image" Target="../media/image3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2" Type="http://schemas.openxmlformats.org/officeDocument/2006/relationships/image" Target="../media/image19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6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210602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9985" y="1320565"/>
            <a:ext cx="79121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交易异动京城股份分析报告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297490" y="810387"/>
            <a:ext cx="5298440" cy="5295900"/>
            <a:chOff x="297490" y="810387"/>
            <a:chExt cx="5298440" cy="5295900"/>
          </a:xfrm>
        </p:grpSpPr>
        <p:sp>
          <p:nvSpPr>
            <p:cNvPr id="4" name="object 4"/>
            <p:cNvSpPr/>
            <p:nvPr/>
          </p:nvSpPr>
          <p:spPr>
            <a:xfrm>
              <a:off x="297490" y="810387"/>
              <a:ext cx="5298440" cy="5295900"/>
            </a:xfrm>
            <a:custGeom>
              <a:rect l="l" t="t" r="r" b="b"/>
              <a:pathLst>
                <a:path w="5298440" h="5295900">
                  <a:moveTo>
                    <a:pt x="2934605" y="12700"/>
                  </a:moveTo>
                  <a:lnTo>
                    <a:pt x="2363567" y="12700"/>
                  </a:lnTo>
                  <a:lnTo>
                    <a:pt x="2410586" y="0"/>
                  </a:lnTo>
                  <a:lnTo>
                    <a:pt x="2887587" y="0"/>
                  </a:lnTo>
                  <a:lnTo>
                    <a:pt x="2934605" y="12700"/>
                  </a:lnTo>
                  <a:close/>
                </a:path>
                <a:path w="5298440" h="5295900">
                  <a:moveTo>
                    <a:pt x="3027903" y="25400"/>
                  </a:moveTo>
                  <a:lnTo>
                    <a:pt x="2270269" y="25400"/>
                  </a:lnTo>
                  <a:lnTo>
                    <a:pt x="2316792" y="12700"/>
                  </a:lnTo>
                  <a:lnTo>
                    <a:pt x="2981380" y="12700"/>
                  </a:lnTo>
                  <a:lnTo>
                    <a:pt x="3027903" y="25400"/>
                  </a:lnTo>
                  <a:close/>
                </a:path>
                <a:path w="5298440" h="5295900">
                  <a:moveTo>
                    <a:pt x="3120167" y="38100"/>
                  </a:moveTo>
                  <a:lnTo>
                    <a:pt x="2178005" y="38100"/>
                  </a:lnTo>
                  <a:lnTo>
                    <a:pt x="2224004" y="25400"/>
                  </a:lnTo>
                  <a:lnTo>
                    <a:pt x="3074168" y="25400"/>
                  </a:lnTo>
                  <a:lnTo>
                    <a:pt x="3120167" y="38100"/>
                  </a:lnTo>
                  <a:close/>
                </a:path>
                <a:path w="5298440" h="5295900">
                  <a:moveTo>
                    <a:pt x="3165897" y="5245100"/>
                  </a:moveTo>
                  <a:lnTo>
                    <a:pt x="2132281" y="5245100"/>
                  </a:lnTo>
                  <a:lnTo>
                    <a:pt x="1691635" y="5118100"/>
                  </a:lnTo>
                  <a:lnTo>
                    <a:pt x="1649391" y="5092700"/>
                  </a:lnTo>
                  <a:lnTo>
                    <a:pt x="1565990" y="5067300"/>
                  </a:lnTo>
                  <a:lnTo>
                    <a:pt x="1484086" y="5016500"/>
                  </a:lnTo>
                  <a:lnTo>
                    <a:pt x="1443714" y="5003800"/>
                  </a:lnTo>
                  <a:lnTo>
                    <a:pt x="1403738" y="4978400"/>
                  </a:lnTo>
                  <a:lnTo>
                    <a:pt x="1364166" y="4965700"/>
                  </a:lnTo>
                  <a:lnTo>
                    <a:pt x="1286260" y="4914900"/>
                  </a:lnTo>
                  <a:lnTo>
                    <a:pt x="1210054" y="4864100"/>
                  </a:lnTo>
                  <a:lnTo>
                    <a:pt x="1135607" y="4813300"/>
                  </a:lnTo>
                  <a:lnTo>
                    <a:pt x="1062975" y="4762500"/>
                  </a:lnTo>
                  <a:lnTo>
                    <a:pt x="992218" y="4711700"/>
                  </a:lnTo>
                  <a:lnTo>
                    <a:pt x="957560" y="4686300"/>
                  </a:lnTo>
                  <a:lnTo>
                    <a:pt x="923393" y="4648200"/>
                  </a:lnTo>
                  <a:lnTo>
                    <a:pt x="889722" y="4622800"/>
                  </a:lnTo>
                  <a:lnTo>
                    <a:pt x="856557" y="4597400"/>
                  </a:lnTo>
                  <a:lnTo>
                    <a:pt x="823904" y="4559300"/>
                  </a:lnTo>
                  <a:lnTo>
                    <a:pt x="791769" y="4533900"/>
                  </a:lnTo>
                  <a:lnTo>
                    <a:pt x="760161" y="4495800"/>
                  </a:lnTo>
                  <a:lnTo>
                    <a:pt x="729087" y="4470400"/>
                  </a:lnTo>
                  <a:lnTo>
                    <a:pt x="698554" y="4432300"/>
                  </a:lnTo>
                  <a:lnTo>
                    <a:pt x="668568" y="4406900"/>
                  </a:lnTo>
                  <a:lnTo>
                    <a:pt x="639138" y="4368800"/>
                  </a:lnTo>
                  <a:lnTo>
                    <a:pt x="610271" y="4330700"/>
                  </a:lnTo>
                  <a:lnTo>
                    <a:pt x="581974" y="4305300"/>
                  </a:lnTo>
                  <a:lnTo>
                    <a:pt x="554253" y="4267200"/>
                  </a:lnTo>
                  <a:lnTo>
                    <a:pt x="527117" y="4229100"/>
                  </a:lnTo>
                  <a:lnTo>
                    <a:pt x="500573" y="4191000"/>
                  </a:lnTo>
                  <a:lnTo>
                    <a:pt x="474627" y="4152900"/>
                  </a:lnTo>
                  <a:lnTo>
                    <a:pt x="449287" y="4114800"/>
                  </a:lnTo>
                  <a:lnTo>
                    <a:pt x="424561" y="4076700"/>
                  </a:lnTo>
                  <a:lnTo>
                    <a:pt x="400455" y="4038600"/>
                  </a:lnTo>
                  <a:lnTo>
                    <a:pt x="376976" y="4000500"/>
                  </a:lnTo>
                  <a:lnTo>
                    <a:pt x="354133" y="3962400"/>
                  </a:lnTo>
                  <a:lnTo>
                    <a:pt x="331932" y="3924300"/>
                  </a:lnTo>
                  <a:lnTo>
                    <a:pt x="310380" y="3886200"/>
                  </a:lnTo>
                  <a:lnTo>
                    <a:pt x="289485" y="3848100"/>
                  </a:lnTo>
                  <a:lnTo>
                    <a:pt x="269254" y="3810000"/>
                  </a:lnTo>
                  <a:lnTo>
                    <a:pt x="249695" y="3771900"/>
                  </a:lnTo>
                  <a:lnTo>
                    <a:pt x="230813" y="3721100"/>
                  </a:lnTo>
                  <a:lnTo>
                    <a:pt x="212617" y="3683000"/>
                  </a:lnTo>
                  <a:lnTo>
                    <a:pt x="195114" y="3644900"/>
                  </a:lnTo>
                  <a:lnTo>
                    <a:pt x="178312" y="3594100"/>
                  </a:lnTo>
                  <a:lnTo>
                    <a:pt x="162216" y="3556000"/>
                  </a:lnTo>
                  <a:lnTo>
                    <a:pt x="146835" y="3517900"/>
                  </a:lnTo>
                  <a:lnTo>
                    <a:pt x="132176" y="3467100"/>
                  </a:lnTo>
                  <a:lnTo>
                    <a:pt x="118246" y="3429000"/>
                  </a:lnTo>
                  <a:lnTo>
                    <a:pt x="105053" y="3378200"/>
                  </a:lnTo>
                  <a:lnTo>
                    <a:pt x="92602" y="3340100"/>
                  </a:lnTo>
                  <a:lnTo>
                    <a:pt x="80903" y="3289300"/>
                  </a:lnTo>
                  <a:lnTo>
                    <a:pt x="69962" y="3251200"/>
                  </a:lnTo>
                  <a:lnTo>
                    <a:pt x="59786" y="3200400"/>
                  </a:lnTo>
                  <a:lnTo>
                    <a:pt x="50382" y="3162300"/>
                  </a:lnTo>
                  <a:lnTo>
                    <a:pt x="41758" y="3111500"/>
                  </a:lnTo>
                  <a:lnTo>
                    <a:pt x="33921" y="3073400"/>
                  </a:lnTo>
                  <a:lnTo>
                    <a:pt x="26879" y="3022600"/>
                  </a:lnTo>
                  <a:lnTo>
                    <a:pt x="20637" y="2971800"/>
                  </a:lnTo>
                  <a:lnTo>
                    <a:pt x="15205" y="2933700"/>
                  </a:lnTo>
                  <a:lnTo>
                    <a:pt x="10588" y="2882900"/>
                  </a:lnTo>
                  <a:lnTo>
                    <a:pt x="6795" y="2832100"/>
                  </a:lnTo>
                  <a:lnTo>
                    <a:pt x="3832" y="2781300"/>
                  </a:lnTo>
                  <a:lnTo>
                    <a:pt x="1706" y="2743200"/>
                  </a:lnTo>
                  <a:lnTo>
                    <a:pt x="425" y="2692400"/>
                  </a:lnTo>
                  <a:lnTo>
                    <a:pt x="0" y="2641600"/>
                  </a:lnTo>
                  <a:lnTo>
                    <a:pt x="428" y="2590800"/>
                  </a:lnTo>
                  <a:lnTo>
                    <a:pt x="1708" y="2552700"/>
                  </a:lnTo>
                  <a:lnTo>
                    <a:pt x="3834" y="2501900"/>
                  </a:lnTo>
                  <a:lnTo>
                    <a:pt x="6797" y="2451100"/>
                  </a:lnTo>
                  <a:lnTo>
                    <a:pt x="10590" y="2400300"/>
                  </a:lnTo>
                  <a:lnTo>
                    <a:pt x="15207" y="2362200"/>
                  </a:lnTo>
                  <a:lnTo>
                    <a:pt x="20639" y="2311400"/>
                  </a:lnTo>
                  <a:lnTo>
                    <a:pt x="26881" y="2260600"/>
                  </a:lnTo>
                  <a:lnTo>
                    <a:pt x="33923" y="2222500"/>
                  </a:lnTo>
                  <a:lnTo>
                    <a:pt x="41760" y="2171700"/>
                  </a:lnTo>
                  <a:lnTo>
                    <a:pt x="50384" y="2120900"/>
                  </a:lnTo>
                  <a:lnTo>
                    <a:pt x="59787" y="2082800"/>
                  </a:lnTo>
                  <a:lnTo>
                    <a:pt x="69963" y="2032000"/>
                  </a:lnTo>
                  <a:lnTo>
                    <a:pt x="80905" y="1993900"/>
                  </a:lnTo>
                  <a:lnTo>
                    <a:pt x="92604" y="1943100"/>
                  </a:lnTo>
                  <a:lnTo>
                    <a:pt x="105054" y="1905000"/>
                  </a:lnTo>
                  <a:lnTo>
                    <a:pt x="118248" y="1854200"/>
                  </a:lnTo>
                  <a:lnTo>
                    <a:pt x="132178" y="1816100"/>
                  </a:lnTo>
                  <a:lnTo>
                    <a:pt x="146837" y="1765300"/>
                  </a:lnTo>
                  <a:lnTo>
                    <a:pt x="162217" y="1727200"/>
                  </a:lnTo>
                  <a:lnTo>
                    <a:pt x="178313" y="1689100"/>
                  </a:lnTo>
                  <a:lnTo>
                    <a:pt x="195116" y="1638300"/>
                  </a:lnTo>
                  <a:lnTo>
                    <a:pt x="212618" y="1600200"/>
                  </a:lnTo>
                  <a:lnTo>
                    <a:pt x="230814" y="1562100"/>
                  </a:lnTo>
                  <a:lnTo>
                    <a:pt x="249696" y="1524000"/>
                  </a:lnTo>
                  <a:lnTo>
                    <a:pt x="269255" y="1473200"/>
                  </a:lnTo>
                  <a:lnTo>
                    <a:pt x="289486" y="1435100"/>
                  </a:lnTo>
                  <a:lnTo>
                    <a:pt x="310381" y="1397000"/>
                  </a:lnTo>
                  <a:lnTo>
                    <a:pt x="331933" y="1358900"/>
                  </a:lnTo>
                  <a:lnTo>
                    <a:pt x="354134" y="1320800"/>
                  </a:lnTo>
                  <a:lnTo>
                    <a:pt x="376977" y="1282700"/>
                  </a:lnTo>
                  <a:lnTo>
                    <a:pt x="400455" y="1244600"/>
                  </a:lnTo>
                  <a:lnTo>
                    <a:pt x="424561" y="1206500"/>
                  </a:lnTo>
                  <a:lnTo>
                    <a:pt x="449288" y="1168400"/>
                  </a:lnTo>
                  <a:lnTo>
                    <a:pt x="474627" y="1130300"/>
                  </a:lnTo>
                  <a:lnTo>
                    <a:pt x="500573" y="1092200"/>
                  </a:lnTo>
                  <a:lnTo>
                    <a:pt x="527117" y="1054100"/>
                  </a:lnTo>
                  <a:lnTo>
                    <a:pt x="554253" y="1016000"/>
                  </a:lnTo>
                  <a:lnTo>
                    <a:pt x="581974" y="990600"/>
                  </a:lnTo>
                  <a:lnTo>
                    <a:pt x="610271" y="952500"/>
                  </a:lnTo>
                  <a:lnTo>
                    <a:pt x="639139" y="914400"/>
                  </a:lnTo>
                  <a:lnTo>
                    <a:pt x="668568" y="889000"/>
                  </a:lnTo>
                  <a:lnTo>
                    <a:pt x="698554" y="850900"/>
                  </a:lnTo>
                  <a:lnTo>
                    <a:pt x="729087" y="812800"/>
                  </a:lnTo>
                  <a:lnTo>
                    <a:pt x="760161" y="787400"/>
                  </a:lnTo>
                  <a:lnTo>
                    <a:pt x="791769" y="749300"/>
                  </a:lnTo>
                  <a:lnTo>
                    <a:pt x="823903" y="723900"/>
                  </a:lnTo>
                  <a:lnTo>
                    <a:pt x="856557" y="698500"/>
                  </a:lnTo>
                  <a:lnTo>
                    <a:pt x="889722" y="660400"/>
                  </a:lnTo>
                  <a:lnTo>
                    <a:pt x="923392" y="635000"/>
                  </a:lnTo>
                  <a:lnTo>
                    <a:pt x="957560" y="609600"/>
                  </a:lnTo>
                  <a:lnTo>
                    <a:pt x="992218" y="571500"/>
                  </a:lnTo>
                  <a:lnTo>
                    <a:pt x="1027358" y="546100"/>
                  </a:lnTo>
                  <a:lnTo>
                    <a:pt x="1099060" y="495300"/>
                  </a:lnTo>
                  <a:lnTo>
                    <a:pt x="1172607" y="444500"/>
                  </a:lnTo>
                  <a:lnTo>
                    <a:pt x="1247940" y="393700"/>
                  </a:lnTo>
                  <a:lnTo>
                    <a:pt x="1325003" y="342900"/>
                  </a:lnTo>
                  <a:lnTo>
                    <a:pt x="1364165" y="330200"/>
                  </a:lnTo>
                  <a:lnTo>
                    <a:pt x="1443714" y="279400"/>
                  </a:lnTo>
                  <a:lnTo>
                    <a:pt x="1484086" y="266700"/>
                  </a:lnTo>
                  <a:lnTo>
                    <a:pt x="1524846" y="241300"/>
                  </a:lnTo>
                  <a:lnTo>
                    <a:pt x="1565989" y="228600"/>
                  </a:lnTo>
                  <a:lnTo>
                    <a:pt x="1607506" y="203200"/>
                  </a:lnTo>
                  <a:lnTo>
                    <a:pt x="1691634" y="177800"/>
                  </a:lnTo>
                  <a:lnTo>
                    <a:pt x="1734231" y="152400"/>
                  </a:lnTo>
                  <a:lnTo>
                    <a:pt x="2132280" y="38100"/>
                  </a:lnTo>
                  <a:lnTo>
                    <a:pt x="3165893" y="38100"/>
                  </a:lnTo>
                  <a:lnTo>
                    <a:pt x="3563942" y="152400"/>
                  </a:lnTo>
                  <a:lnTo>
                    <a:pt x="3606539" y="177800"/>
                  </a:lnTo>
                  <a:lnTo>
                    <a:pt x="3690667" y="203200"/>
                  </a:lnTo>
                  <a:lnTo>
                    <a:pt x="3732184" y="228600"/>
                  </a:lnTo>
                  <a:lnTo>
                    <a:pt x="3773326" y="241300"/>
                  </a:lnTo>
                  <a:lnTo>
                    <a:pt x="3814087" y="266700"/>
                  </a:lnTo>
                  <a:lnTo>
                    <a:pt x="3854459" y="279400"/>
                  </a:lnTo>
                  <a:lnTo>
                    <a:pt x="3934008" y="330200"/>
                  </a:lnTo>
                  <a:lnTo>
                    <a:pt x="3973170" y="342900"/>
                  </a:lnTo>
                  <a:lnTo>
                    <a:pt x="4050233" y="393700"/>
                  </a:lnTo>
                  <a:lnTo>
                    <a:pt x="4125567" y="444500"/>
                  </a:lnTo>
                  <a:lnTo>
                    <a:pt x="4199114" y="495300"/>
                  </a:lnTo>
                  <a:lnTo>
                    <a:pt x="4270815" y="546100"/>
                  </a:lnTo>
                  <a:lnTo>
                    <a:pt x="4305956" y="571500"/>
                  </a:lnTo>
                  <a:lnTo>
                    <a:pt x="4340614" y="609600"/>
                  </a:lnTo>
                  <a:lnTo>
                    <a:pt x="4374782" y="635000"/>
                  </a:lnTo>
                  <a:lnTo>
                    <a:pt x="4408452" y="660400"/>
                  </a:lnTo>
                  <a:lnTo>
                    <a:pt x="4441617" y="698500"/>
                  </a:lnTo>
                  <a:lnTo>
                    <a:pt x="4474271" y="723900"/>
                  </a:lnTo>
                  <a:lnTo>
                    <a:pt x="4506405" y="749300"/>
                  </a:lnTo>
                  <a:lnTo>
                    <a:pt x="4538013" y="787400"/>
                  </a:lnTo>
                  <a:lnTo>
                    <a:pt x="4569087" y="812800"/>
                  </a:lnTo>
                  <a:lnTo>
                    <a:pt x="4599621" y="850900"/>
                  </a:lnTo>
                  <a:lnTo>
                    <a:pt x="4629606" y="889000"/>
                  </a:lnTo>
                  <a:lnTo>
                    <a:pt x="4659036" y="914400"/>
                  </a:lnTo>
                  <a:lnTo>
                    <a:pt x="4687904" y="952500"/>
                  </a:lnTo>
                  <a:lnTo>
                    <a:pt x="4716201" y="990600"/>
                  </a:lnTo>
                  <a:lnTo>
                    <a:pt x="4743922" y="1016000"/>
                  </a:lnTo>
                  <a:lnTo>
                    <a:pt x="4771058" y="1054100"/>
                  </a:lnTo>
                  <a:lnTo>
                    <a:pt x="4797602" y="1092200"/>
                  </a:lnTo>
                  <a:lnTo>
                    <a:pt x="4823548" y="1130300"/>
                  </a:lnTo>
                  <a:lnTo>
                    <a:pt x="4848888" y="1168400"/>
                  </a:lnTo>
                  <a:lnTo>
                    <a:pt x="4873614" y="1206500"/>
                  </a:lnTo>
                  <a:lnTo>
                    <a:pt x="4897720" y="1244600"/>
                  </a:lnTo>
                  <a:lnTo>
                    <a:pt x="4921199" y="1282700"/>
                  </a:lnTo>
                  <a:lnTo>
                    <a:pt x="4944042" y="1320800"/>
                  </a:lnTo>
                  <a:lnTo>
                    <a:pt x="4966243" y="1358900"/>
                  </a:lnTo>
                  <a:lnTo>
                    <a:pt x="4987795" y="1397000"/>
                  </a:lnTo>
                  <a:lnTo>
                    <a:pt x="5008690" y="1435100"/>
                  </a:lnTo>
                  <a:lnTo>
                    <a:pt x="5028921" y="1473200"/>
                  </a:lnTo>
                  <a:lnTo>
                    <a:pt x="5048481" y="1524000"/>
                  </a:lnTo>
                  <a:lnTo>
                    <a:pt x="5067362" y="1562100"/>
                  </a:lnTo>
                  <a:lnTo>
                    <a:pt x="5085558" y="1600200"/>
                  </a:lnTo>
                  <a:lnTo>
                    <a:pt x="5103061" y="1638300"/>
                  </a:lnTo>
                  <a:lnTo>
                    <a:pt x="5119864" y="1689100"/>
                  </a:lnTo>
                  <a:lnTo>
                    <a:pt x="5135959" y="1727200"/>
                  </a:lnTo>
                  <a:lnTo>
                    <a:pt x="5151340" y="1765300"/>
                  </a:lnTo>
                  <a:lnTo>
                    <a:pt x="5165999" y="1816100"/>
                  </a:lnTo>
                  <a:lnTo>
                    <a:pt x="5179929" y="1854200"/>
                  </a:lnTo>
                  <a:lnTo>
                    <a:pt x="5193123" y="1905000"/>
                  </a:lnTo>
                  <a:lnTo>
                    <a:pt x="5205573" y="1943100"/>
                  </a:lnTo>
                  <a:lnTo>
                    <a:pt x="5217273" y="1993900"/>
                  </a:lnTo>
                  <a:lnTo>
                    <a:pt x="5228214" y="2032000"/>
                  </a:lnTo>
                  <a:lnTo>
                    <a:pt x="5238390" y="2082800"/>
                  </a:lnTo>
                  <a:lnTo>
                    <a:pt x="5247794" y="2120900"/>
                  </a:lnTo>
                  <a:lnTo>
                    <a:pt x="5256418" y="2171700"/>
                  </a:lnTo>
                  <a:lnTo>
                    <a:pt x="5264255" y="2222500"/>
                  </a:lnTo>
                  <a:lnTo>
                    <a:pt x="5271297" y="2260600"/>
                  </a:lnTo>
                  <a:lnTo>
                    <a:pt x="5277539" y="2311400"/>
                  </a:lnTo>
                  <a:lnTo>
                    <a:pt x="5282971" y="2362200"/>
                  </a:lnTo>
                  <a:lnTo>
                    <a:pt x="5287588" y="2400300"/>
                  </a:lnTo>
                  <a:lnTo>
                    <a:pt x="5291382" y="2451100"/>
                  </a:lnTo>
                  <a:lnTo>
                    <a:pt x="5294345" y="2501900"/>
                  </a:lnTo>
                  <a:lnTo>
                    <a:pt x="5296470" y="2552700"/>
                  </a:lnTo>
                  <a:lnTo>
                    <a:pt x="5297751" y="2590800"/>
                  </a:lnTo>
                  <a:lnTo>
                    <a:pt x="5298179" y="2641600"/>
                  </a:lnTo>
                  <a:lnTo>
                    <a:pt x="5297750" y="2692400"/>
                  </a:lnTo>
                  <a:lnTo>
                    <a:pt x="5296470" y="2743200"/>
                  </a:lnTo>
                  <a:lnTo>
                    <a:pt x="5294344" y="2781300"/>
                  </a:lnTo>
                  <a:lnTo>
                    <a:pt x="5291381" y="2832100"/>
                  </a:lnTo>
                  <a:lnTo>
                    <a:pt x="5287588" y="2882900"/>
                  </a:lnTo>
                  <a:lnTo>
                    <a:pt x="5282971" y="2933700"/>
                  </a:lnTo>
                  <a:lnTo>
                    <a:pt x="5277539" y="2971800"/>
                  </a:lnTo>
                  <a:lnTo>
                    <a:pt x="5271297" y="3022600"/>
                  </a:lnTo>
                  <a:lnTo>
                    <a:pt x="5264255" y="3073400"/>
                  </a:lnTo>
                  <a:lnTo>
                    <a:pt x="5256418" y="3111500"/>
                  </a:lnTo>
                  <a:lnTo>
                    <a:pt x="5247794" y="3162300"/>
                  </a:lnTo>
                  <a:lnTo>
                    <a:pt x="5238391" y="3200400"/>
                  </a:lnTo>
                  <a:lnTo>
                    <a:pt x="5228214" y="3251200"/>
                  </a:lnTo>
                  <a:lnTo>
                    <a:pt x="5217273" y="3289300"/>
                  </a:lnTo>
                  <a:lnTo>
                    <a:pt x="5205574" y="3340100"/>
                  </a:lnTo>
                  <a:lnTo>
                    <a:pt x="5193124" y="3378200"/>
                  </a:lnTo>
                  <a:lnTo>
                    <a:pt x="5179930" y="3429000"/>
                  </a:lnTo>
                  <a:lnTo>
                    <a:pt x="5166000" y="3467100"/>
                  </a:lnTo>
                  <a:lnTo>
                    <a:pt x="5151341" y="3517900"/>
                  </a:lnTo>
                  <a:lnTo>
                    <a:pt x="5135960" y="3556000"/>
                  </a:lnTo>
                  <a:lnTo>
                    <a:pt x="5119865" y="3594100"/>
                  </a:lnTo>
                  <a:lnTo>
                    <a:pt x="5103062" y="3644900"/>
                  </a:lnTo>
                  <a:lnTo>
                    <a:pt x="5085559" y="3683000"/>
                  </a:lnTo>
                  <a:lnTo>
                    <a:pt x="5067363" y="3721100"/>
                  </a:lnTo>
                  <a:lnTo>
                    <a:pt x="5048482" y="3771900"/>
                  </a:lnTo>
                  <a:lnTo>
                    <a:pt x="5028922" y="3810000"/>
                  </a:lnTo>
                  <a:lnTo>
                    <a:pt x="5008691" y="3848100"/>
                  </a:lnTo>
                  <a:lnTo>
                    <a:pt x="4987796" y="3886200"/>
                  </a:lnTo>
                  <a:lnTo>
                    <a:pt x="4966245" y="3924300"/>
                  </a:lnTo>
                  <a:lnTo>
                    <a:pt x="4944044" y="3962400"/>
                  </a:lnTo>
                  <a:lnTo>
                    <a:pt x="4921201" y="4000500"/>
                  </a:lnTo>
                  <a:lnTo>
                    <a:pt x="4897722" y="4038600"/>
                  </a:lnTo>
                  <a:lnTo>
                    <a:pt x="4873616" y="4076700"/>
                  </a:lnTo>
                  <a:lnTo>
                    <a:pt x="4848890" y="4114800"/>
                  </a:lnTo>
                  <a:lnTo>
                    <a:pt x="4823550" y="4152900"/>
                  </a:lnTo>
                  <a:lnTo>
                    <a:pt x="4797604" y="4191000"/>
                  </a:lnTo>
                  <a:lnTo>
                    <a:pt x="4771060" y="4229100"/>
                  </a:lnTo>
                  <a:lnTo>
                    <a:pt x="4743924" y="4267200"/>
                  </a:lnTo>
                  <a:lnTo>
                    <a:pt x="4716203" y="4305300"/>
                  </a:lnTo>
                  <a:lnTo>
                    <a:pt x="4687906" y="4330700"/>
                  </a:lnTo>
                  <a:lnTo>
                    <a:pt x="4659039" y="4368800"/>
                  </a:lnTo>
                  <a:lnTo>
                    <a:pt x="4629609" y="4406900"/>
                  </a:lnTo>
                  <a:lnTo>
                    <a:pt x="4599624" y="4432300"/>
                  </a:lnTo>
                  <a:lnTo>
                    <a:pt x="4569090" y="4470400"/>
                  </a:lnTo>
                  <a:lnTo>
                    <a:pt x="4538016" y="4495800"/>
                  </a:lnTo>
                  <a:lnTo>
                    <a:pt x="4506408" y="4533900"/>
                  </a:lnTo>
                  <a:lnTo>
                    <a:pt x="4474274" y="4559300"/>
                  </a:lnTo>
                  <a:lnTo>
                    <a:pt x="4441620" y="4597400"/>
                  </a:lnTo>
                  <a:lnTo>
                    <a:pt x="4408455" y="4622800"/>
                  </a:lnTo>
                  <a:lnTo>
                    <a:pt x="4374785" y="4648200"/>
                  </a:lnTo>
                  <a:lnTo>
                    <a:pt x="4340617" y="4686300"/>
                  </a:lnTo>
                  <a:lnTo>
                    <a:pt x="4305959" y="4711700"/>
                  </a:lnTo>
                  <a:lnTo>
                    <a:pt x="4235202" y="4762500"/>
                  </a:lnTo>
                  <a:lnTo>
                    <a:pt x="4162571" y="4813300"/>
                  </a:lnTo>
                  <a:lnTo>
                    <a:pt x="4088123" y="4864100"/>
                  </a:lnTo>
                  <a:lnTo>
                    <a:pt x="4011918" y="4914900"/>
                  </a:lnTo>
                  <a:lnTo>
                    <a:pt x="3934012" y="4965700"/>
                  </a:lnTo>
                  <a:lnTo>
                    <a:pt x="3894439" y="4978400"/>
                  </a:lnTo>
                  <a:lnTo>
                    <a:pt x="3854463" y="5003800"/>
                  </a:lnTo>
                  <a:lnTo>
                    <a:pt x="3814091" y="5016500"/>
                  </a:lnTo>
                  <a:lnTo>
                    <a:pt x="3732188" y="5067300"/>
                  </a:lnTo>
                  <a:lnTo>
                    <a:pt x="3648787" y="5092700"/>
                  </a:lnTo>
                  <a:lnTo>
                    <a:pt x="3606543" y="5118100"/>
                  </a:lnTo>
                  <a:lnTo>
                    <a:pt x="3165897" y="5245100"/>
                  </a:lnTo>
                  <a:close/>
                </a:path>
                <a:path w="5298440" h="5295900">
                  <a:moveTo>
                    <a:pt x="3027908" y="5270500"/>
                  </a:moveTo>
                  <a:lnTo>
                    <a:pt x="2270270" y="5270500"/>
                  </a:lnTo>
                  <a:lnTo>
                    <a:pt x="2178006" y="5245100"/>
                  </a:lnTo>
                  <a:lnTo>
                    <a:pt x="3120172" y="5245100"/>
                  </a:lnTo>
                  <a:lnTo>
                    <a:pt x="3027908" y="5270500"/>
                  </a:lnTo>
                  <a:close/>
                </a:path>
                <a:path w="5298440" h="5295900">
                  <a:moveTo>
                    <a:pt x="2887591" y="5283200"/>
                  </a:moveTo>
                  <a:lnTo>
                    <a:pt x="2410587" y="5283200"/>
                  </a:lnTo>
                  <a:lnTo>
                    <a:pt x="2363568" y="5270500"/>
                  </a:lnTo>
                  <a:lnTo>
                    <a:pt x="2934610" y="5270500"/>
                  </a:lnTo>
                  <a:lnTo>
                    <a:pt x="2887591" y="5283200"/>
                  </a:lnTo>
                  <a:close/>
                </a:path>
                <a:path w="5298440" h="5295900">
                  <a:moveTo>
                    <a:pt x="2745142" y="5295900"/>
                  </a:moveTo>
                  <a:lnTo>
                    <a:pt x="2553036" y="5295900"/>
                  </a:lnTo>
                  <a:lnTo>
                    <a:pt x="2505328" y="5283200"/>
                  </a:lnTo>
                  <a:lnTo>
                    <a:pt x="2792850" y="5283200"/>
                  </a:lnTo>
                  <a:lnTo>
                    <a:pt x="2745142" y="5295900"/>
                  </a:lnTo>
                  <a:close/>
                </a:path>
              </a:pathLst>
            </a:custGeom>
            <a:solidFill>
              <a:srgbClr val="8C8C8C">
                <a:alpha val="14117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38399" y="1451297"/>
              <a:ext cx="4016375" cy="4013200"/>
            </a:xfrm>
            <a:custGeom>
              <a:rect l="l" t="t" r="r" b="b"/>
              <a:pathLst>
                <a:path w="4016375" h="4013200">
                  <a:moveTo>
                    <a:pt x="2245712" y="12700"/>
                  </a:moveTo>
                  <a:lnTo>
                    <a:pt x="1770644" y="12700"/>
                  </a:lnTo>
                  <a:lnTo>
                    <a:pt x="1817547" y="0"/>
                  </a:lnTo>
                  <a:lnTo>
                    <a:pt x="2198810" y="0"/>
                  </a:lnTo>
                  <a:lnTo>
                    <a:pt x="2245712" y="12700"/>
                  </a:lnTo>
                  <a:close/>
                </a:path>
                <a:path w="4016375" h="4013200">
                  <a:moveTo>
                    <a:pt x="2338522" y="25400"/>
                  </a:moveTo>
                  <a:lnTo>
                    <a:pt x="1677835" y="25400"/>
                  </a:lnTo>
                  <a:lnTo>
                    <a:pt x="1724069" y="12700"/>
                  </a:lnTo>
                  <a:lnTo>
                    <a:pt x="2292287" y="12700"/>
                  </a:lnTo>
                  <a:lnTo>
                    <a:pt x="2338522" y="25400"/>
                  </a:lnTo>
                  <a:close/>
                </a:path>
                <a:path w="4016375" h="4013200">
                  <a:moveTo>
                    <a:pt x="2519811" y="3949700"/>
                  </a:moveTo>
                  <a:lnTo>
                    <a:pt x="1496550" y="3949700"/>
                  </a:lnTo>
                  <a:lnTo>
                    <a:pt x="1408276" y="3924300"/>
                  </a:lnTo>
                  <a:lnTo>
                    <a:pt x="1364775" y="3898900"/>
                  </a:lnTo>
                  <a:lnTo>
                    <a:pt x="1236967" y="3860800"/>
                  </a:lnTo>
                  <a:lnTo>
                    <a:pt x="1195305" y="3835400"/>
                  </a:lnTo>
                  <a:lnTo>
                    <a:pt x="1154134" y="3822700"/>
                  </a:lnTo>
                  <a:lnTo>
                    <a:pt x="1113466" y="3797300"/>
                  </a:lnTo>
                  <a:lnTo>
                    <a:pt x="1073315" y="3784600"/>
                  </a:lnTo>
                  <a:lnTo>
                    <a:pt x="994613" y="3733800"/>
                  </a:lnTo>
                  <a:lnTo>
                    <a:pt x="918127" y="3683000"/>
                  </a:lnTo>
                  <a:lnTo>
                    <a:pt x="880747" y="3657600"/>
                  </a:lnTo>
                  <a:lnTo>
                    <a:pt x="843958" y="3632200"/>
                  </a:lnTo>
                  <a:lnTo>
                    <a:pt x="807774" y="3606800"/>
                  </a:lnTo>
                  <a:lnTo>
                    <a:pt x="772207" y="3581400"/>
                  </a:lnTo>
                  <a:lnTo>
                    <a:pt x="737270" y="3556000"/>
                  </a:lnTo>
                  <a:lnTo>
                    <a:pt x="702975" y="3530600"/>
                  </a:lnTo>
                  <a:lnTo>
                    <a:pt x="669335" y="3492500"/>
                  </a:lnTo>
                  <a:lnTo>
                    <a:pt x="636362" y="3467100"/>
                  </a:lnTo>
                  <a:lnTo>
                    <a:pt x="604069" y="3441700"/>
                  </a:lnTo>
                  <a:lnTo>
                    <a:pt x="572469" y="3403600"/>
                  </a:lnTo>
                  <a:lnTo>
                    <a:pt x="541573" y="3378200"/>
                  </a:lnTo>
                  <a:lnTo>
                    <a:pt x="511396" y="3340100"/>
                  </a:lnTo>
                  <a:lnTo>
                    <a:pt x="481949" y="3302000"/>
                  </a:lnTo>
                  <a:lnTo>
                    <a:pt x="453245" y="3276600"/>
                  </a:lnTo>
                  <a:lnTo>
                    <a:pt x="425296" y="3238500"/>
                  </a:lnTo>
                  <a:lnTo>
                    <a:pt x="398115" y="3200400"/>
                  </a:lnTo>
                  <a:lnTo>
                    <a:pt x="371715" y="3162300"/>
                  </a:lnTo>
                  <a:lnTo>
                    <a:pt x="346109" y="3124200"/>
                  </a:lnTo>
                  <a:lnTo>
                    <a:pt x="321308" y="3086100"/>
                  </a:lnTo>
                  <a:lnTo>
                    <a:pt x="297325" y="3048000"/>
                  </a:lnTo>
                  <a:lnTo>
                    <a:pt x="274174" y="3009900"/>
                  </a:lnTo>
                  <a:lnTo>
                    <a:pt x="251866" y="2971800"/>
                  </a:lnTo>
                  <a:lnTo>
                    <a:pt x="230414" y="2933700"/>
                  </a:lnTo>
                  <a:lnTo>
                    <a:pt x="209832" y="2895600"/>
                  </a:lnTo>
                  <a:lnTo>
                    <a:pt x="190130" y="2857500"/>
                  </a:lnTo>
                  <a:lnTo>
                    <a:pt x="171322" y="2819400"/>
                  </a:lnTo>
                  <a:lnTo>
                    <a:pt x="153421" y="2768600"/>
                  </a:lnTo>
                  <a:lnTo>
                    <a:pt x="136439" y="2730500"/>
                  </a:lnTo>
                  <a:lnTo>
                    <a:pt x="120389" y="2692400"/>
                  </a:lnTo>
                  <a:lnTo>
                    <a:pt x="105283" y="2641600"/>
                  </a:lnTo>
                  <a:lnTo>
                    <a:pt x="91134" y="2603500"/>
                  </a:lnTo>
                  <a:lnTo>
                    <a:pt x="77954" y="2552700"/>
                  </a:lnTo>
                  <a:lnTo>
                    <a:pt x="65757" y="2514600"/>
                  </a:lnTo>
                  <a:lnTo>
                    <a:pt x="54554" y="2463800"/>
                  </a:lnTo>
                  <a:lnTo>
                    <a:pt x="44358" y="2425700"/>
                  </a:lnTo>
                  <a:lnTo>
                    <a:pt x="35182" y="2374900"/>
                  </a:lnTo>
                  <a:lnTo>
                    <a:pt x="27039" y="2336800"/>
                  </a:lnTo>
                  <a:lnTo>
                    <a:pt x="19940" y="2286000"/>
                  </a:lnTo>
                  <a:lnTo>
                    <a:pt x="13899" y="2235200"/>
                  </a:lnTo>
                  <a:lnTo>
                    <a:pt x="8928" y="2197100"/>
                  </a:lnTo>
                  <a:lnTo>
                    <a:pt x="5040" y="2146300"/>
                  </a:lnTo>
                  <a:lnTo>
                    <a:pt x="2247" y="2095500"/>
                  </a:lnTo>
                  <a:lnTo>
                    <a:pt x="562" y="2044700"/>
                  </a:lnTo>
                  <a:lnTo>
                    <a:pt x="0" y="2006600"/>
                  </a:lnTo>
                  <a:lnTo>
                    <a:pt x="564" y="1955800"/>
                  </a:lnTo>
                  <a:lnTo>
                    <a:pt x="2249" y="1905000"/>
                  </a:lnTo>
                  <a:lnTo>
                    <a:pt x="5042" y="1854200"/>
                  </a:lnTo>
                  <a:lnTo>
                    <a:pt x="8930" y="1816100"/>
                  </a:lnTo>
                  <a:lnTo>
                    <a:pt x="13901" y="1765300"/>
                  </a:lnTo>
                  <a:lnTo>
                    <a:pt x="19942" y="1714500"/>
                  </a:lnTo>
                  <a:lnTo>
                    <a:pt x="27040" y="1676400"/>
                  </a:lnTo>
                  <a:lnTo>
                    <a:pt x="35184" y="1625600"/>
                  </a:lnTo>
                  <a:lnTo>
                    <a:pt x="44360" y="1574800"/>
                  </a:lnTo>
                  <a:lnTo>
                    <a:pt x="54555" y="1536700"/>
                  </a:lnTo>
                  <a:lnTo>
                    <a:pt x="65758" y="1485900"/>
                  </a:lnTo>
                  <a:lnTo>
                    <a:pt x="77956" y="1447800"/>
                  </a:lnTo>
                  <a:lnTo>
                    <a:pt x="91135" y="1397000"/>
                  </a:lnTo>
                  <a:lnTo>
                    <a:pt x="105284" y="1358900"/>
                  </a:lnTo>
                  <a:lnTo>
                    <a:pt x="120390" y="1320800"/>
                  </a:lnTo>
                  <a:lnTo>
                    <a:pt x="136440" y="1270000"/>
                  </a:lnTo>
                  <a:lnTo>
                    <a:pt x="153422" y="1231900"/>
                  </a:lnTo>
                  <a:lnTo>
                    <a:pt x="171323" y="1193800"/>
                  </a:lnTo>
                  <a:lnTo>
                    <a:pt x="190131" y="1143000"/>
                  </a:lnTo>
                  <a:lnTo>
                    <a:pt x="209832" y="1104900"/>
                  </a:lnTo>
                  <a:lnTo>
                    <a:pt x="230415" y="1066800"/>
                  </a:lnTo>
                  <a:lnTo>
                    <a:pt x="251867" y="1028700"/>
                  </a:lnTo>
                  <a:lnTo>
                    <a:pt x="274175" y="990600"/>
                  </a:lnTo>
                  <a:lnTo>
                    <a:pt x="297326" y="952500"/>
                  </a:lnTo>
                  <a:lnTo>
                    <a:pt x="321308" y="914400"/>
                  </a:lnTo>
                  <a:lnTo>
                    <a:pt x="346109" y="876300"/>
                  </a:lnTo>
                  <a:lnTo>
                    <a:pt x="371716" y="838200"/>
                  </a:lnTo>
                  <a:lnTo>
                    <a:pt x="398116" y="800100"/>
                  </a:lnTo>
                  <a:lnTo>
                    <a:pt x="425296" y="762000"/>
                  </a:lnTo>
                  <a:lnTo>
                    <a:pt x="453245" y="736600"/>
                  </a:lnTo>
                  <a:lnTo>
                    <a:pt x="481949" y="698500"/>
                  </a:lnTo>
                  <a:lnTo>
                    <a:pt x="511396" y="660400"/>
                  </a:lnTo>
                  <a:lnTo>
                    <a:pt x="541574" y="635000"/>
                  </a:lnTo>
                  <a:lnTo>
                    <a:pt x="572469" y="596900"/>
                  </a:lnTo>
                  <a:lnTo>
                    <a:pt x="604069" y="571500"/>
                  </a:lnTo>
                  <a:lnTo>
                    <a:pt x="636362" y="533400"/>
                  </a:lnTo>
                  <a:lnTo>
                    <a:pt x="669335" y="508000"/>
                  </a:lnTo>
                  <a:lnTo>
                    <a:pt x="702975" y="469900"/>
                  </a:lnTo>
                  <a:lnTo>
                    <a:pt x="737270" y="444500"/>
                  </a:lnTo>
                  <a:lnTo>
                    <a:pt x="772207" y="419100"/>
                  </a:lnTo>
                  <a:lnTo>
                    <a:pt x="807774" y="393700"/>
                  </a:lnTo>
                  <a:lnTo>
                    <a:pt x="843958" y="368300"/>
                  </a:lnTo>
                  <a:lnTo>
                    <a:pt x="880746" y="342900"/>
                  </a:lnTo>
                  <a:lnTo>
                    <a:pt x="918127" y="317500"/>
                  </a:lnTo>
                  <a:lnTo>
                    <a:pt x="956086" y="292100"/>
                  </a:lnTo>
                  <a:lnTo>
                    <a:pt x="1033693" y="241300"/>
                  </a:lnTo>
                  <a:lnTo>
                    <a:pt x="1073315" y="228600"/>
                  </a:lnTo>
                  <a:lnTo>
                    <a:pt x="1154133" y="177800"/>
                  </a:lnTo>
                  <a:lnTo>
                    <a:pt x="1236966" y="152400"/>
                  </a:lnTo>
                  <a:lnTo>
                    <a:pt x="1279107" y="127000"/>
                  </a:lnTo>
                  <a:lnTo>
                    <a:pt x="1321714" y="114300"/>
                  </a:lnTo>
                  <a:lnTo>
                    <a:pt x="1631953" y="25400"/>
                  </a:lnTo>
                  <a:lnTo>
                    <a:pt x="2384404" y="25400"/>
                  </a:lnTo>
                  <a:lnTo>
                    <a:pt x="2694643" y="114300"/>
                  </a:lnTo>
                  <a:lnTo>
                    <a:pt x="2737250" y="127000"/>
                  </a:lnTo>
                  <a:lnTo>
                    <a:pt x="2779391" y="152400"/>
                  </a:lnTo>
                  <a:lnTo>
                    <a:pt x="2862224" y="177800"/>
                  </a:lnTo>
                  <a:lnTo>
                    <a:pt x="2943043" y="228600"/>
                  </a:lnTo>
                  <a:lnTo>
                    <a:pt x="2982665" y="241300"/>
                  </a:lnTo>
                  <a:lnTo>
                    <a:pt x="3060271" y="292100"/>
                  </a:lnTo>
                  <a:lnTo>
                    <a:pt x="3098231" y="317500"/>
                  </a:lnTo>
                  <a:lnTo>
                    <a:pt x="3135611" y="342900"/>
                  </a:lnTo>
                  <a:lnTo>
                    <a:pt x="3172400" y="368300"/>
                  </a:lnTo>
                  <a:lnTo>
                    <a:pt x="3208584" y="393700"/>
                  </a:lnTo>
                  <a:lnTo>
                    <a:pt x="3244151" y="419100"/>
                  </a:lnTo>
                  <a:lnTo>
                    <a:pt x="3279088" y="444500"/>
                  </a:lnTo>
                  <a:lnTo>
                    <a:pt x="3313383" y="469900"/>
                  </a:lnTo>
                  <a:lnTo>
                    <a:pt x="3347023" y="508000"/>
                  </a:lnTo>
                  <a:lnTo>
                    <a:pt x="3379996" y="533400"/>
                  </a:lnTo>
                  <a:lnTo>
                    <a:pt x="3412289" y="571500"/>
                  </a:lnTo>
                  <a:lnTo>
                    <a:pt x="3443890" y="596900"/>
                  </a:lnTo>
                  <a:lnTo>
                    <a:pt x="3474785" y="635000"/>
                  </a:lnTo>
                  <a:lnTo>
                    <a:pt x="3504962" y="660400"/>
                  </a:lnTo>
                  <a:lnTo>
                    <a:pt x="3534409" y="698500"/>
                  </a:lnTo>
                  <a:lnTo>
                    <a:pt x="3563114" y="736600"/>
                  </a:lnTo>
                  <a:lnTo>
                    <a:pt x="3591062" y="762000"/>
                  </a:lnTo>
                  <a:lnTo>
                    <a:pt x="3618243" y="800100"/>
                  </a:lnTo>
                  <a:lnTo>
                    <a:pt x="3644643" y="838200"/>
                  </a:lnTo>
                  <a:lnTo>
                    <a:pt x="3670250" y="876300"/>
                  </a:lnTo>
                  <a:lnTo>
                    <a:pt x="3695051" y="914400"/>
                  </a:lnTo>
                  <a:lnTo>
                    <a:pt x="3719033" y="952500"/>
                  </a:lnTo>
                  <a:lnTo>
                    <a:pt x="3742185" y="990600"/>
                  </a:lnTo>
                  <a:lnTo>
                    <a:pt x="3764493" y="1028700"/>
                  </a:lnTo>
                  <a:lnTo>
                    <a:pt x="3785944" y="1066800"/>
                  </a:lnTo>
                  <a:lnTo>
                    <a:pt x="3806527" y="1104900"/>
                  </a:lnTo>
                  <a:lnTo>
                    <a:pt x="3826229" y="1143000"/>
                  </a:lnTo>
                  <a:lnTo>
                    <a:pt x="3845036" y="1193800"/>
                  </a:lnTo>
                  <a:lnTo>
                    <a:pt x="3862938" y="1231900"/>
                  </a:lnTo>
                  <a:lnTo>
                    <a:pt x="3879920" y="1270000"/>
                  </a:lnTo>
                  <a:lnTo>
                    <a:pt x="3895970" y="1320800"/>
                  </a:lnTo>
                  <a:lnTo>
                    <a:pt x="3911076" y="1358900"/>
                  </a:lnTo>
                  <a:lnTo>
                    <a:pt x="3925225" y="1397000"/>
                  </a:lnTo>
                  <a:lnTo>
                    <a:pt x="3938405" y="1447800"/>
                  </a:lnTo>
                  <a:lnTo>
                    <a:pt x="3950602" y="1485900"/>
                  </a:lnTo>
                  <a:lnTo>
                    <a:pt x="3961805" y="1536700"/>
                  </a:lnTo>
                  <a:lnTo>
                    <a:pt x="3972001" y="1574800"/>
                  </a:lnTo>
                  <a:lnTo>
                    <a:pt x="3981177" y="1625600"/>
                  </a:lnTo>
                  <a:lnTo>
                    <a:pt x="3989321" y="1676400"/>
                  </a:lnTo>
                  <a:lnTo>
                    <a:pt x="3996420" y="1714500"/>
                  </a:lnTo>
                  <a:lnTo>
                    <a:pt x="4002461" y="1765300"/>
                  </a:lnTo>
                  <a:lnTo>
                    <a:pt x="4007432" y="1816100"/>
                  </a:lnTo>
                  <a:lnTo>
                    <a:pt x="4011320" y="1854200"/>
                  </a:lnTo>
                  <a:lnTo>
                    <a:pt x="4014113" y="1905000"/>
                  </a:lnTo>
                  <a:lnTo>
                    <a:pt x="4015798" y="1955800"/>
                  </a:lnTo>
                  <a:lnTo>
                    <a:pt x="4016362" y="2006600"/>
                  </a:lnTo>
                  <a:lnTo>
                    <a:pt x="4015797" y="2044700"/>
                  </a:lnTo>
                  <a:lnTo>
                    <a:pt x="4014113" y="2095500"/>
                  </a:lnTo>
                  <a:lnTo>
                    <a:pt x="4011320" y="2146300"/>
                  </a:lnTo>
                  <a:lnTo>
                    <a:pt x="4007432" y="2197100"/>
                  </a:lnTo>
                  <a:lnTo>
                    <a:pt x="4002461" y="2235200"/>
                  </a:lnTo>
                  <a:lnTo>
                    <a:pt x="3996420" y="2286000"/>
                  </a:lnTo>
                  <a:lnTo>
                    <a:pt x="3989321" y="2336800"/>
                  </a:lnTo>
                  <a:lnTo>
                    <a:pt x="3981178" y="2374900"/>
                  </a:lnTo>
                  <a:lnTo>
                    <a:pt x="3972002" y="2425700"/>
                  </a:lnTo>
                  <a:lnTo>
                    <a:pt x="3961806" y="2463800"/>
                  </a:lnTo>
                  <a:lnTo>
                    <a:pt x="3950603" y="2514600"/>
                  </a:lnTo>
                  <a:lnTo>
                    <a:pt x="3938405" y="2552700"/>
                  </a:lnTo>
                  <a:lnTo>
                    <a:pt x="3925226" y="2603500"/>
                  </a:lnTo>
                  <a:lnTo>
                    <a:pt x="3911077" y="2641600"/>
                  </a:lnTo>
                  <a:lnTo>
                    <a:pt x="3895971" y="2692400"/>
                  </a:lnTo>
                  <a:lnTo>
                    <a:pt x="3879921" y="2730500"/>
                  </a:lnTo>
                  <a:lnTo>
                    <a:pt x="3862939" y="2768600"/>
                  </a:lnTo>
                  <a:lnTo>
                    <a:pt x="3845038" y="2819400"/>
                  </a:lnTo>
                  <a:lnTo>
                    <a:pt x="3826230" y="2857500"/>
                  </a:lnTo>
                  <a:lnTo>
                    <a:pt x="3806529" y="2895600"/>
                  </a:lnTo>
                  <a:lnTo>
                    <a:pt x="3785946" y="2933700"/>
                  </a:lnTo>
                  <a:lnTo>
                    <a:pt x="3764494" y="2971800"/>
                  </a:lnTo>
                  <a:lnTo>
                    <a:pt x="3742186" y="3009900"/>
                  </a:lnTo>
                  <a:lnTo>
                    <a:pt x="3719035" y="3048000"/>
                  </a:lnTo>
                  <a:lnTo>
                    <a:pt x="3695052" y="3086100"/>
                  </a:lnTo>
                  <a:lnTo>
                    <a:pt x="3670252" y="3124200"/>
                  </a:lnTo>
                  <a:lnTo>
                    <a:pt x="3644645" y="3162300"/>
                  </a:lnTo>
                  <a:lnTo>
                    <a:pt x="3618245" y="3200400"/>
                  </a:lnTo>
                  <a:lnTo>
                    <a:pt x="3591064" y="3238500"/>
                  </a:lnTo>
                  <a:lnTo>
                    <a:pt x="3563116" y="3276600"/>
                  </a:lnTo>
                  <a:lnTo>
                    <a:pt x="3534412" y="3302000"/>
                  </a:lnTo>
                  <a:lnTo>
                    <a:pt x="3504964" y="3340100"/>
                  </a:lnTo>
                  <a:lnTo>
                    <a:pt x="3474787" y="3378200"/>
                  </a:lnTo>
                  <a:lnTo>
                    <a:pt x="3443892" y="3403600"/>
                  </a:lnTo>
                  <a:lnTo>
                    <a:pt x="3412292" y="3441700"/>
                  </a:lnTo>
                  <a:lnTo>
                    <a:pt x="3379999" y="3467100"/>
                  </a:lnTo>
                  <a:lnTo>
                    <a:pt x="3347026" y="3492500"/>
                  </a:lnTo>
                  <a:lnTo>
                    <a:pt x="3313386" y="3530600"/>
                  </a:lnTo>
                  <a:lnTo>
                    <a:pt x="3279091" y="3556000"/>
                  </a:lnTo>
                  <a:lnTo>
                    <a:pt x="3244153" y="3581400"/>
                  </a:lnTo>
                  <a:lnTo>
                    <a:pt x="3208586" y="3606800"/>
                  </a:lnTo>
                  <a:lnTo>
                    <a:pt x="3172402" y="3632200"/>
                  </a:lnTo>
                  <a:lnTo>
                    <a:pt x="3135614" y="3657600"/>
                  </a:lnTo>
                  <a:lnTo>
                    <a:pt x="3098234" y="3683000"/>
                  </a:lnTo>
                  <a:lnTo>
                    <a:pt x="3021748" y="3733800"/>
                  </a:lnTo>
                  <a:lnTo>
                    <a:pt x="2943046" y="3784600"/>
                  </a:lnTo>
                  <a:lnTo>
                    <a:pt x="2902895" y="3797300"/>
                  </a:lnTo>
                  <a:lnTo>
                    <a:pt x="2862227" y="3822700"/>
                  </a:lnTo>
                  <a:lnTo>
                    <a:pt x="2821056" y="3835400"/>
                  </a:lnTo>
                  <a:lnTo>
                    <a:pt x="2779394" y="3860800"/>
                  </a:lnTo>
                  <a:lnTo>
                    <a:pt x="2651586" y="3898900"/>
                  </a:lnTo>
                  <a:lnTo>
                    <a:pt x="2608085" y="3924300"/>
                  </a:lnTo>
                  <a:lnTo>
                    <a:pt x="2519811" y="3949700"/>
                  </a:lnTo>
                  <a:close/>
                </a:path>
                <a:path w="4016375" h="4013200">
                  <a:moveTo>
                    <a:pt x="2338525" y="3987800"/>
                  </a:moveTo>
                  <a:lnTo>
                    <a:pt x="1677836" y="3987800"/>
                  </a:lnTo>
                  <a:lnTo>
                    <a:pt x="1541299" y="3949700"/>
                  </a:lnTo>
                  <a:lnTo>
                    <a:pt x="2475062" y="3949700"/>
                  </a:lnTo>
                  <a:lnTo>
                    <a:pt x="2338525" y="3987800"/>
                  </a:lnTo>
                  <a:close/>
                </a:path>
                <a:path w="4016375" h="4013200">
                  <a:moveTo>
                    <a:pt x="2245716" y="4000500"/>
                  </a:moveTo>
                  <a:lnTo>
                    <a:pt x="1770645" y="4000500"/>
                  </a:lnTo>
                  <a:lnTo>
                    <a:pt x="1724070" y="3987800"/>
                  </a:lnTo>
                  <a:lnTo>
                    <a:pt x="2292291" y="3987800"/>
                  </a:lnTo>
                  <a:lnTo>
                    <a:pt x="2245716" y="4000500"/>
                  </a:lnTo>
                  <a:close/>
                </a:path>
                <a:path w="4016375" h="4013200">
                  <a:moveTo>
                    <a:pt x="2104076" y="4013200"/>
                  </a:moveTo>
                  <a:lnTo>
                    <a:pt x="1912285" y="4013200"/>
                  </a:lnTo>
                  <a:lnTo>
                    <a:pt x="1864765" y="4000500"/>
                  </a:lnTo>
                  <a:lnTo>
                    <a:pt x="2151596" y="4000500"/>
                  </a:lnTo>
                  <a:lnTo>
                    <a:pt x="2104076" y="4013200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093817" y="2286770"/>
            <a:ext cx="1968500" cy="2100580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75260">
              <a:lnSpc>
                <a:spcPct val="100000"/>
              </a:lnSpc>
              <a:spcBef>
                <a:spcPts val="1120"/>
              </a:spcBef>
            </a:pPr>
            <a:r>
              <a:rPr sz="27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33693" y="1614684"/>
            <a:ext cx="83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8C8C8C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33693" y="1990397"/>
            <a:ext cx="26670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8C8C8C"/>
                </a:solidFill>
                <a:latin typeface="微软雅黑"/>
                <a:cs typeface="微软雅黑"/>
              </a:rPr>
              <a:t>公司概况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交易异动情况分析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股份变动分析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市场反应分析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监管与合规性分析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8C8C8C"/>
                </a:solidFill>
                <a:latin typeface="微软雅黑"/>
                <a:cs typeface="微软雅黑"/>
              </a:rPr>
              <a:t>结论与建议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A8A8A8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812" y="1067255"/>
            <a:ext cx="12187555" cy="3616960"/>
          </a:xfrm>
          <a:custGeom>
            <a:rect l="l" t="t" r="r" b="b"/>
            <a:pathLst>
              <a:path w="12187555" h="3616960">
                <a:moveTo>
                  <a:pt x="0" y="0"/>
                </a:moveTo>
                <a:lnTo>
                  <a:pt x="12187187" y="0"/>
                </a:lnTo>
                <a:lnTo>
                  <a:pt x="12187187" y="3616657"/>
                </a:lnTo>
                <a:lnTo>
                  <a:pt x="0" y="3616657"/>
                </a:lnTo>
                <a:lnTo>
                  <a:pt x="0" y="0"/>
                </a:lnTo>
                <a:close/>
              </a:path>
            </a:pathLst>
          </a:custGeom>
          <a:solidFill>
            <a:srgbClr val="1E242F">
              <a:alpha val="36862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664054" y="1642999"/>
            <a:ext cx="1339850" cy="2293620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5150" b="1" spc="-25">
                <a:solidFill>
                  <a:srgbClr val="F6F6F6"/>
                </a:solidFill>
                <a:latin typeface="微软雅黑"/>
                <a:cs typeface="微软雅黑"/>
              </a:rPr>
              <a:t>引言</a:t>
            </a:r>
            <a:endParaRPr sz="51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报告目的和背景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696969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背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景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京城股份近期出现交易量大幅增加、股价波动异常等现象，引起市场广泛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关注。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033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8C8C8C"/>
                </a:solidFill>
                <a:latin typeface="微软雅黑"/>
                <a:cs typeface="微软雅黑"/>
              </a:rPr>
              <a:t>目</a:t>
            </a:r>
            <a:r>
              <a:rPr sz="1550" b="1" spc="-50">
                <a:solidFill>
                  <a:srgbClr val="8C8C8C"/>
                </a:solidFill>
                <a:latin typeface="微软雅黑"/>
                <a:cs typeface="微软雅黑"/>
              </a:rPr>
              <a:t>的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分析京城股份交易异动的原因、影响及未来趋势，为投资者提供参考。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报告范围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509414"/>
            <a:ext cx="3126740" cy="42672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8C8C8C"/>
                </a:solidFill>
                <a:latin typeface="微软雅黑"/>
                <a:cs typeface="微软雅黑"/>
              </a:rPr>
              <a:t>时间范</a:t>
            </a:r>
            <a:r>
              <a:rPr sz="2000" b="1" spc="-50">
                <a:solidFill>
                  <a:srgbClr val="8C8C8C"/>
                </a:solidFill>
                <a:latin typeface="微软雅黑"/>
                <a:cs typeface="微软雅黑"/>
              </a:rPr>
              <a:t>围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177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报告覆盖京城股份交易异动发生前后的时间段，重点分析异动期间的市场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表现。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8C8C8C"/>
                </a:solidFill>
                <a:latin typeface="微软雅黑"/>
                <a:cs typeface="微软雅黑"/>
              </a:rPr>
              <a:t>内容范</a:t>
            </a:r>
            <a:r>
              <a:rPr sz="2000" b="1" spc="-50">
                <a:solidFill>
                  <a:srgbClr val="8C8C8C"/>
                </a:solidFill>
                <a:latin typeface="微软雅黑"/>
                <a:cs typeface="微软雅黑"/>
              </a:rPr>
              <a:t>围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177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包括京城股份的基本情况、交易异动的具体表现、原因分析、市场影响及未来趋势预测等方面。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3122142"/>
            <a:ext cx="26543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5">
                <a:solidFill>
                  <a:srgbClr val="F6F6F6"/>
                </a:solidFill>
              </a:rPr>
              <a:t>公司概况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664055" y="182987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5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474005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京城股份是一家在交易市场上表现活跃的公司，专注于多个行业领域的经营与发展。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177532"/>
            <a:ext cx="4025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公司拥有悠久的历史和丰富的经验，凭借创新能力和市场洞察力，在行业内树立了良好的品牌形</a:t>
            </a:r>
            <a:r>
              <a:rPr sz="1500" spc="-25">
                <a:solidFill>
                  <a:srgbClr val="F6F6F6"/>
                </a:solidFill>
                <a:latin typeface="微软雅黑"/>
                <a:cs typeface="微软雅黑"/>
              </a:rPr>
              <a:t>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025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京城股份致力于为客户提供优质的产品和服务，通过不断的技术研发和市场拓展，保持了持续稳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健的发展态势。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公司简介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公司业务结构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34665" y="1826310"/>
            <a:ext cx="2311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京城股份的业务涵盖了多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个领域，包括但不限于能</a:t>
            </a:r>
            <a:r>
              <a:rPr sz="150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源、环保、科技和金融等。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3023" y="4414970"/>
            <a:ext cx="2311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在能源领域，公司致力于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新能源技术的研发和应用，推动清洁能源的发展。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972458" y="4954780"/>
            <a:ext cx="2311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在科技领域，公司关注前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沿技术的创新与应用，推</a:t>
            </a:r>
            <a:r>
              <a:rPr sz="150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动产业升级和智能化发展。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77208" y="1488087"/>
            <a:ext cx="4989830" cy="2893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在环保领域，京城股份注</a:t>
            </a:r>
            <a:endParaRPr sz="1500">
              <a:latin typeface="微软雅黑"/>
              <a:cs typeface="微软雅黑"/>
            </a:endParaRPr>
          </a:p>
          <a:p>
            <a:pPr marL="12700" marR="2682875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重环境保护和可持续发展，提供环保工程解决方案和</a:t>
            </a:r>
            <a:r>
              <a:rPr sz="150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服务。</a:t>
            </a:r>
            <a:endParaRPr sz="1500">
              <a:latin typeface="微软雅黑"/>
              <a:cs typeface="微软雅黑"/>
            </a:endParaRPr>
          </a:p>
          <a:p>
            <a:pPr marL="2690495" marR="5080">
              <a:lnSpc>
                <a:spcPct val="187000"/>
              </a:lnSpc>
              <a:spcBef>
                <a:spcPts val="58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在金融领域，京城股份积</a:t>
            </a:r>
            <a:r>
              <a:rPr sz="150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极探索金融科技的发展，</a:t>
            </a:r>
            <a:r>
              <a:rPr sz="150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提供金融服务和解决方案。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64016" y="2833671"/>
            <a:ext cx="6024245" cy="1616710"/>
            <a:chOff x="3164016" y="2833671"/>
            <a:chExt cx="6024245" cy="1616710"/>
          </a:xfrm>
        </p:grpSpPr>
        <p:sp>
          <p:nvSpPr>
            <p:cNvPr id="3" name="object 3"/>
            <p:cNvSpPr/>
            <p:nvPr/>
          </p:nvSpPr>
          <p:spPr>
            <a:xfrm>
              <a:off x="3164016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33265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1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7A7A7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102510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3" y="808068"/>
                  </a:lnTo>
                  <a:lnTo>
                    <a:pt x="1374" y="760587"/>
                  </a:lnTo>
                  <a:lnTo>
                    <a:pt x="5439" y="713829"/>
                  </a:lnTo>
                  <a:lnTo>
                    <a:pt x="12121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5" y="493530"/>
                  </a:lnTo>
                  <a:lnTo>
                    <a:pt x="82136" y="452699"/>
                  </a:lnTo>
                  <a:lnTo>
                    <a:pt x="102930" y="413121"/>
                  </a:lnTo>
                  <a:lnTo>
                    <a:pt x="125810" y="374871"/>
                  </a:lnTo>
                  <a:lnTo>
                    <a:pt x="150701" y="338026"/>
                  </a:lnTo>
                  <a:lnTo>
                    <a:pt x="177527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8" y="206208"/>
                  </a:lnTo>
                  <a:lnTo>
                    <a:pt x="302667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6" y="102925"/>
                  </a:lnTo>
                  <a:lnTo>
                    <a:pt x="452705" y="82132"/>
                  </a:lnTo>
                  <a:lnTo>
                    <a:pt x="493536" y="63501"/>
                  </a:lnTo>
                  <a:lnTo>
                    <a:pt x="535545" y="47108"/>
                  </a:lnTo>
                  <a:lnTo>
                    <a:pt x="578655" y="33030"/>
                  </a:lnTo>
                  <a:lnTo>
                    <a:pt x="622791" y="21341"/>
                  </a:lnTo>
                  <a:lnTo>
                    <a:pt x="667877" y="12118"/>
                  </a:lnTo>
                  <a:lnTo>
                    <a:pt x="713839" y="5436"/>
                  </a:lnTo>
                  <a:lnTo>
                    <a:pt x="760607" y="1371"/>
                  </a:lnTo>
                  <a:lnTo>
                    <a:pt x="808070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7" y="63502"/>
                  </a:lnTo>
                  <a:lnTo>
                    <a:pt x="1163438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5" y="177524"/>
                  </a:lnTo>
                  <a:lnTo>
                    <a:pt x="1347283" y="206209"/>
                  </a:lnTo>
                  <a:lnTo>
                    <a:pt x="1379460" y="236678"/>
                  </a:lnTo>
                  <a:lnTo>
                    <a:pt x="1409929" y="268855"/>
                  </a:lnTo>
                  <a:lnTo>
                    <a:pt x="1438614" y="302663"/>
                  </a:lnTo>
                  <a:lnTo>
                    <a:pt x="1465440" y="338028"/>
                  </a:lnTo>
                  <a:lnTo>
                    <a:pt x="1490331" y="374873"/>
                  </a:lnTo>
                  <a:lnTo>
                    <a:pt x="1513211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8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9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4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7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700" y="902305"/>
                  </a:lnTo>
                  <a:lnTo>
                    <a:pt x="1604018" y="948264"/>
                  </a:lnTo>
                  <a:lnTo>
                    <a:pt x="1594794" y="993349"/>
                  </a:lnTo>
                  <a:lnTo>
                    <a:pt x="1583106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10" y="1203013"/>
                  </a:lnTo>
                  <a:lnTo>
                    <a:pt x="1490330" y="1241263"/>
                  </a:lnTo>
                  <a:lnTo>
                    <a:pt x="1465439" y="1278108"/>
                  </a:lnTo>
                  <a:lnTo>
                    <a:pt x="1438613" y="1313472"/>
                  </a:lnTo>
                  <a:lnTo>
                    <a:pt x="1409927" y="1347281"/>
                  </a:lnTo>
                  <a:lnTo>
                    <a:pt x="1379459" y="1379457"/>
                  </a:lnTo>
                  <a:lnTo>
                    <a:pt x="1347282" y="1409926"/>
                  </a:lnTo>
                  <a:lnTo>
                    <a:pt x="1313474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5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6" y="1604017"/>
                  </a:lnTo>
                  <a:lnTo>
                    <a:pt x="902306" y="1610698"/>
                  </a:lnTo>
                  <a:lnTo>
                    <a:pt x="855549" y="1614763"/>
                  </a:lnTo>
                  <a:lnTo>
                    <a:pt x="808068" y="1616134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71762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0" y="808068"/>
                  </a:lnTo>
                  <a:lnTo>
                    <a:pt x="1372" y="760587"/>
                  </a:lnTo>
                  <a:lnTo>
                    <a:pt x="5437" y="713829"/>
                  </a:lnTo>
                  <a:lnTo>
                    <a:pt x="12119" y="667870"/>
                  </a:lnTo>
                  <a:lnTo>
                    <a:pt x="21342" y="622784"/>
                  </a:lnTo>
                  <a:lnTo>
                    <a:pt x="33031" y="578649"/>
                  </a:lnTo>
                  <a:lnTo>
                    <a:pt x="47110" y="535539"/>
                  </a:lnTo>
                  <a:lnTo>
                    <a:pt x="63503" y="493530"/>
                  </a:lnTo>
                  <a:lnTo>
                    <a:pt x="82134" y="452699"/>
                  </a:lnTo>
                  <a:lnTo>
                    <a:pt x="102928" y="413121"/>
                  </a:lnTo>
                  <a:lnTo>
                    <a:pt x="125808" y="374871"/>
                  </a:lnTo>
                  <a:lnTo>
                    <a:pt x="150699" y="338026"/>
                  </a:lnTo>
                  <a:lnTo>
                    <a:pt x="177525" y="302661"/>
                  </a:lnTo>
                  <a:lnTo>
                    <a:pt x="206210" y="268853"/>
                  </a:lnTo>
                  <a:lnTo>
                    <a:pt x="236679" y="236676"/>
                  </a:lnTo>
                  <a:lnTo>
                    <a:pt x="268856" y="206208"/>
                  </a:lnTo>
                  <a:lnTo>
                    <a:pt x="302665" y="177522"/>
                  </a:lnTo>
                  <a:lnTo>
                    <a:pt x="338029" y="150696"/>
                  </a:lnTo>
                  <a:lnTo>
                    <a:pt x="374875" y="125805"/>
                  </a:lnTo>
                  <a:lnTo>
                    <a:pt x="413124" y="102925"/>
                  </a:lnTo>
                  <a:lnTo>
                    <a:pt x="452703" y="82132"/>
                  </a:lnTo>
                  <a:lnTo>
                    <a:pt x="493534" y="63501"/>
                  </a:lnTo>
                  <a:lnTo>
                    <a:pt x="535543" y="47108"/>
                  </a:lnTo>
                  <a:lnTo>
                    <a:pt x="578653" y="33030"/>
                  </a:lnTo>
                  <a:lnTo>
                    <a:pt x="622789" y="21341"/>
                  </a:lnTo>
                  <a:lnTo>
                    <a:pt x="667876" y="12118"/>
                  </a:lnTo>
                  <a:lnTo>
                    <a:pt x="713837" y="5436"/>
                  </a:lnTo>
                  <a:lnTo>
                    <a:pt x="760605" y="1371"/>
                  </a:lnTo>
                  <a:lnTo>
                    <a:pt x="808068" y="0"/>
                  </a:lnTo>
                  <a:lnTo>
                    <a:pt x="855552" y="1372"/>
                  </a:lnTo>
                  <a:lnTo>
                    <a:pt x="902308" y="5436"/>
                  </a:lnTo>
                  <a:lnTo>
                    <a:pt x="948267" y="12118"/>
                  </a:lnTo>
                  <a:lnTo>
                    <a:pt x="993352" y="21342"/>
                  </a:lnTo>
                  <a:lnTo>
                    <a:pt x="1037487" y="33031"/>
                  </a:lnTo>
                  <a:lnTo>
                    <a:pt x="1080597" y="47109"/>
                  </a:lnTo>
                  <a:lnTo>
                    <a:pt x="1122605" y="63502"/>
                  </a:lnTo>
                  <a:lnTo>
                    <a:pt x="1163437" y="82133"/>
                  </a:lnTo>
                  <a:lnTo>
                    <a:pt x="1203015" y="102927"/>
                  </a:lnTo>
                  <a:lnTo>
                    <a:pt x="1241264" y="125807"/>
                  </a:lnTo>
                  <a:lnTo>
                    <a:pt x="1278109" y="150698"/>
                  </a:lnTo>
                  <a:lnTo>
                    <a:pt x="1313474" y="177524"/>
                  </a:lnTo>
                  <a:lnTo>
                    <a:pt x="1347282" y="206209"/>
                  </a:lnTo>
                  <a:lnTo>
                    <a:pt x="1379459" y="236678"/>
                  </a:lnTo>
                  <a:lnTo>
                    <a:pt x="1409927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3" y="452701"/>
                  </a:lnTo>
                  <a:lnTo>
                    <a:pt x="1552634" y="493532"/>
                  </a:lnTo>
                  <a:lnTo>
                    <a:pt x="1569027" y="535540"/>
                  </a:lnTo>
                  <a:lnTo>
                    <a:pt x="1583105" y="578650"/>
                  </a:lnTo>
                  <a:lnTo>
                    <a:pt x="1594794" y="622786"/>
                  </a:lnTo>
                  <a:lnTo>
                    <a:pt x="1604017" y="667871"/>
                  </a:lnTo>
                  <a:lnTo>
                    <a:pt x="1610699" y="713831"/>
                  </a:lnTo>
                  <a:lnTo>
                    <a:pt x="1614764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2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7A7A7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公司治理结构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696290" y="3181698"/>
            <a:ext cx="2806065" cy="28543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505585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B</a:t>
            </a:r>
            <a:endParaRPr sz="5500">
              <a:latin typeface="微软雅黑"/>
              <a:cs typeface="微软雅黑"/>
            </a:endParaRPr>
          </a:p>
          <a:p>
            <a:pPr marL="697230" marR="5080" algn="just">
              <a:lnSpc>
                <a:spcPct val="187000"/>
              </a:lnSpc>
              <a:spcBef>
                <a:spcPts val="22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董事会负责制定公司的发展战略和监督公司的运营管理，确保公司的长期稳</a:t>
            </a:r>
            <a:r>
              <a:rPr sz="1500" spc="-15">
                <a:solidFill>
                  <a:srgbClr val="F6F6F6"/>
                </a:solidFill>
                <a:latin typeface="微软雅黑"/>
                <a:cs typeface="微软雅黑"/>
              </a:rPr>
              <a:t>健发展。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2911637" y="1537977"/>
            <a:ext cx="2311400" cy="11093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京城股份建立了完善的公</a:t>
            </a:r>
            <a:endParaRPr sz="15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司治理结构，包括董事会、监事会和高级管理团队等。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662290" y="3181698"/>
            <a:ext cx="2778125" cy="28479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440180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D</a:t>
            </a:r>
            <a:endParaRPr sz="5500">
              <a:latin typeface="微软雅黑"/>
              <a:cs typeface="微软雅黑"/>
            </a:endParaRPr>
          </a:p>
          <a:p>
            <a:pPr marL="669290" marR="5080" algn="just">
              <a:lnSpc>
                <a:spcPct val="187000"/>
              </a:lnSpc>
              <a:spcBef>
                <a:spcPts val="214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高级管理团队具备丰富的行业经验和专业知识，负责公司的日常经营管理和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决策执行。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50132" y="1324235"/>
            <a:ext cx="2120900" cy="1536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监事会负责监督公司的财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87000"/>
              </a:lnSpc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务状况和业务运营，保护股东的利益和公司的合法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权益。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3122142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6F6F6"/>
                </a:solidFill>
              </a:rPr>
              <a:t>交易异动情况分析</a:t>
            </a:r>
            <a:endParaRPr sz="5150"/>
          </a:p>
        </p:txBody>
      </p:sp>
      <p:sp>
        <p:nvSpPr>
          <p:cNvPr id="3" name="object 3"/>
          <p:cNvSpPr txBox="1"/>
          <p:nvPr/>
        </p:nvSpPr>
        <p:spPr>
          <a:xfrm>
            <a:off x="664055" y="1829870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6F6F6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69696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交易异动概述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8C8C8C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24309" y="2366945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本次交易异动表现为京城股份股票价格出现大幅波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动，交易量明显放大。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464646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24309" y="3819587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异动原因可能涉及公司业绩、行业政策、市场情绪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等多方面因素。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24309" y="5308822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该异动对京城股份的市场形象、投资者信心以及未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来股价走势均产生一定影响。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8C8C8C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628515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起始时间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>
                <a:solidFill>
                  <a:srgbClr val="F6F6F6"/>
                </a:solidFill>
                <a:latin typeface="微软雅黑"/>
                <a:cs typeface="微软雅黑"/>
              </a:rPr>
              <a:t>交易异动始于XXXX年XX月XX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日，当天股价出现大幅</a:t>
            </a:r>
            <a:r>
              <a:rPr sz="1500" spc="-20">
                <a:solidFill>
                  <a:srgbClr val="F6F6F6"/>
                </a:solidFill>
                <a:latin typeface="微软雅黑"/>
                <a:cs typeface="微软雅黑"/>
              </a:rPr>
              <a:t>上涨。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发展过程</a:t>
            </a:r>
            <a:endParaRPr sz="1800">
              <a:latin typeface="微软雅黑"/>
              <a:cs typeface="微软雅黑"/>
            </a:endParaRPr>
          </a:p>
          <a:p>
            <a:pPr marL="12700" marR="22606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随后几个交易日，股价持续波动，交易量不断放大，市场关注度逐渐提高。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结束时间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>
                <a:solidFill>
                  <a:srgbClr val="F6F6F6"/>
                </a:solidFill>
                <a:latin typeface="微软雅黑"/>
                <a:cs typeface="微软雅黑"/>
              </a:rPr>
              <a:t>截至XXXX年XX月XX</a:t>
            </a: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日，交易异动现象仍未完全平息，但股价波动幅度已有所收窄。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交易异动时间线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15756" y="2976815"/>
            <a:ext cx="2044064" cy="266700"/>
          </a:xfrm>
          <a:custGeom>
            <a:rect l="l" t="t" r="r" b="b"/>
            <a:pathLst>
              <a:path w="2044064" h="266700">
                <a:moveTo>
                  <a:pt x="1811662" y="266383"/>
                </a:moveTo>
                <a:lnTo>
                  <a:pt x="1843263" y="166189"/>
                </a:lnTo>
                <a:lnTo>
                  <a:pt x="0" y="166189"/>
                </a:lnTo>
                <a:lnTo>
                  <a:pt x="0" y="99927"/>
                </a:lnTo>
                <a:lnTo>
                  <a:pt x="1843263" y="99927"/>
                </a:lnTo>
                <a:lnTo>
                  <a:pt x="1811662" y="0"/>
                </a:lnTo>
                <a:lnTo>
                  <a:pt x="2043576" y="133058"/>
                </a:lnTo>
                <a:lnTo>
                  <a:pt x="1811662" y="266383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15756" y="4343930"/>
            <a:ext cx="2044064" cy="268605"/>
          </a:xfrm>
          <a:custGeom>
            <a:rect l="l" t="t" r="r" b="b"/>
            <a:pathLst>
              <a:path w="2044064" h="268604">
                <a:moveTo>
                  <a:pt x="1811662" y="268328"/>
                </a:moveTo>
                <a:lnTo>
                  <a:pt x="1843263" y="167671"/>
                </a:lnTo>
                <a:lnTo>
                  <a:pt x="0" y="167671"/>
                </a:lnTo>
                <a:lnTo>
                  <a:pt x="0" y="100926"/>
                </a:lnTo>
                <a:lnTo>
                  <a:pt x="1843263" y="100926"/>
                </a:lnTo>
                <a:lnTo>
                  <a:pt x="1811662" y="0"/>
                </a:lnTo>
                <a:lnTo>
                  <a:pt x="2043576" y="134299"/>
                </a:lnTo>
                <a:lnTo>
                  <a:pt x="1811662" y="268328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5743" y="1566354"/>
            <a:ext cx="2044064" cy="1649095"/>
          </a:xfrm>
          <a:custGeom>
            <a:rect l="l" t="t" r="r" b="b"/>
            <a:pathLst>
              <a:path w="2044064" h="1649095">
                <a:moveTo>
                  <a:pt x="178892" y="272465"/>
                </a:moveTo>
                <a:lnTo>
                  <a:pt x="129959" y="223596"/>
                </a:lnTo>
                <a:lnTo>
                  <a:pt x="97586" y="259029"/>
                </a:lnTo>
                <a:lnTo>
                  <a:pt x="69227" y="297903"/>
                </a:lnTo>
                <a:lnTo>
                  <a:pt x="45250" y="339877"/>
                </a:lnTo>
                <a:lnTo>
                  <a:pt x="25984" y="384594"/>
                </a:lnTo>
                <a:lnTo>
                  <a:pt x="11785" y="431723"/>
                </a:lnTo>
                <a:lnTo>
                  <a:pt x="3009" y="480923"/>
                </a:lnTo>
                <a:lnTo>
                  <a:pt x="0" y="531850"/>
                </a:lnTo>
                <a:lnTo>
                  <a:pt x="0" y="1648853"/>
                </a:lnTo>
                <a:lnTo>
                  <a:pt x="68453" y="1648853"/>
                </a:lnTo>
                <a:lnTo>
                  <a:pt x="68453" y="535063"/>
                </a:lnTo>
                <a:lnTo>
                  <a:pt x="71920" y="484644"/>
                </a:lnTo>
                <a:lnTo>
                  <a:pt x="81991" y="436257"/>
                </a:lnTo>
                <a:lnTo>
                  <a:pt x="98209" y="390372"/>
                </a:lnTo>
                <a:lnTo>
                  <a:pt x="120078" y="347472"/>
                </a:lnTo>
                <a:lnTo>
                  <a:pt x="147129" y="308013"/>
                </a:lnTo>
                <a:lnTo>
                  <a:pt x="178892" y="272465"/>
                </a:lnTo>
                <a:close/>
              </a:path>
              <a:path w="2044064" h="1649095">
                <a:moveTo>
                  <a:pt x="2043582" y="133819"/>
                </a:moveTo>
                <a:lnTo>
                  <a:pt x="1811680" y="0"/>
                </a:lnTo>
                <a:lnTo>
                  <a:pt x="1843278" y="100571"/>
                </a:lnTo>
                <a:lnTo>
                  <a:pt x="430199" y="100571"/>
                </a:lnTo>
                <a:lnTo>
                  <a:pt x="381063" y="103390"/>
                </a:lnTo>
                <a:lnTo>
                  <a:pt x="333502" y="111645"/>
                </a:lnTo>
                <a:lnTo>
                  <a:pt x="287807" y="125018"/>
                </a:lnTo>
                <a:lnTo>
                  <a:pt x="244335" y="143192"/>
                </a:lnTo>
                <a:lnTo>
                  <a:pt x="203365" y="165862"/>
                </a:lnTo>
                <a:lnTo>
                  <a:pt x="165239" y="192697"/>
                </a:lnTo>
                <a:lnTo>
                  <a:pt x="130276" y="223405"/>
                </a:lnTo>
                <a:lnTo>
                  <a:pt x="179285" y="272211"/>
                </a:lnTo>
                <a:lnTo>
                  <a:pt x="214337" y="241884"/>
                </a:lnTo>
                <a:lnTo>
                  <a:pt x="253047" y="216115"/>
                </a:lnTo>
                <a:lnTo>
                  <a:pt x="294970" y="195313"/>
                </a:lnTo>
                <a:lnTo>
                  <a:pt x="339648" y="179908"/>
                </a:lnTo>
                <a:lnTo>
                  <a:pt x="386664" y="170357"/>
                </a:lnTo>
                <a:lnTo>
                  <a:pt x="435546" y="167081"/>
                </a:lnTo>
                <a:lnTo>
                  <a:pt x="1843278" y="167081"/>
                </a:lnTo>
                <a:lnTo>
                  <a:pt x="1811680" y="267385"/>
                </a:lnTo>
                <a:lnTo>
                  <a:pt x="1985835" y="167081"/>
                </a:lnTo>
                <a:lnTo>
                  <a:pt x="2043582" y="133819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171291" y="2749587"/>
            <a:ext cx="3088640" cy="3272790"/>
            <a:chOff x="1171291" y="2749587"/>
            <a:chExt cx="3088640" cy="3272790"/>
          </a:xfrm>
        </p:grpSpPr>
        <p:sp>
          <p:nvSpPr>
            <p:cNvPr id="6" name="object 6"/>
            <p:cNvSpPr/>
            <p:nvPr/>
          </p:nvSpPr>
          <p:spPr>
            <a:xfrm>
              <a:off x="2215743" y="4372901"/>
              <a:ext cx="2044064" cy="1649095"/>
            </a:xfrm>
            <a:custGeom>
              <a:rect l="l" t="t" r="r" b="b"/>
              <a:pathLst>
                <a:path w="2044064" h="1649095">
                  <a:moveTo>
                    <a:pt x="2043582" y="1514081"/>
                  </a:moveTo>
                  <a:lnTo>
                    <a:pt x="1985835" y="1480591"/>
                  </a:lnTo>
                  <a:lnTo>
                    <a:pt x="1811680" y="1379562"/>
                  </a:lnTo>
                  <a:lnTo>
                    <a:pt x="1843278" y="1480591"/>
                  </a:lnTo>
                  <a:lnTo>
                    <a:pt x="435546" y="1480591"/>
                  </a:lnTo>
                  <a:lnTo>
                    <a:pt x="386664" y="1477276"/>
                  </a:lnTo>
                  <a:lnTo>
                    <a:pt x="339648" y="1467662"/>
                  </a:lnTo>
                  <a:lnTo>
                    <a:pt x="294970" y="1452156"/>
                  </a:lnTo>
                  <a:lnTo>
                    <a:pt x="253047" y="1431201"/>
                  </a:lnTo>
                  <a:lnTo>
                    <a:pt x="214337" y="1405242"/>
                  </a:lnTo>
                  <a:lnTo>
                    <a:pt x="179285" y="1374698"/>
                  </a:lnTo>
                  <a:lnTo>
                    <a:pt x="178269" y="1375714"/>
                  </a:lnTo>
                  <a:lnTo>
                    <a:pt x="147129" y="1340853"/>
                  </a:lnTo>
                  <a:lnTo>
                    <a:pt x="120078" y="1301407"/>
                  </a:lnTo>
                  <a:lnTo>
                    <a:pt x="98209" y="1258506"/>
                  </a:lnTo>
                  <a:lnTo>
                    <a:pt x="81991" y="1212634"/>
                  </a:lnTo>
                  <a:lnTo>
                    <a:pt x="71920" y="1164247"/>
                  </a:lnTo>
                  <a:lnTo>
                    <a:pt x="68453" y="1113840"/>
                  </a:lnTo>
                  <a:lnTo>
                    <a:pt x="68453" y="0"/>
                  </a:lnTo>
                  <a:lnTo>
                    <a:pt x="0" y="0"/>
                  </a:lnTo>
                  <a:lnTo>
                    <a:pt x="0" y="1117053"/>
                  </a:lnTo>
                  <a:lnTo>
                    <a:pt x="3009" y="1167968"/>
                  </a:lnTo>
                  <a:lnTo>
                    <a:pt x="11785" y="1217155"/>
                  </a:lnTo>
                  <a:lnTo>
                    <a:pt x="25984" y="1264285"/>
                  </a:lnTo>
                  <a:lnTo>
                    <a:pt x="45250" y="1308989"/>
                  </a:lnTo>
                  <a:lnTo>
                    <a:pt x="69227" y="1350949"/>
                  </a:lnTo>
                  <a:lnTo>
                    <a:pt x="97586" y="1389824"/>
                  </a:lnTo>
                  <a:lnTo>
                    <a:pt x="129959" y="1425244"/>
                  </a:lnTo>
                  <a:lnTo>
                    <a:pt x="130835" y="1424368"/>
                  </a:lnTo>
                  <a:lnTo>
                    <a:pt x="165239" y="1454785"/>
                  </a:lnTo>
                  <a:lnTo>
                    <a:pt x="203365" y="1481823"/>
                  </a:lnTo>
                  <a:lnTo>
                    <a:pt x="244335" y="1504645"/>
                  </a:lnTo>
                  <a:lnTo>
                    <a:pt x="287807" y="1522945"/>
                  </a:lnTo>
                  <a:lnTo>
                    <a:pt x="333502" y="1536420"/>
                  </a:lnTo>
                  <a:lnTo>
                    <a:pt x="381063" y="1544726"/>
                  </a:lnTo>
                  <a:lnTo>
                    <a:pt x="430199" y="1547571"/>
                  </a:lnTo>
                  <a:lnTo>
                    <a:pt x="1843278" y="1547571"/>
                  </a:lnTo>
                  <a:lnTo>
                    <a:pt x="1811680" y="1648866"/>
                  </a:lnTo>
                  <a:lnTo>
                    <a:pt x="2043582" y="151408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D1D1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54963" y="337742"/>
            <a:ext cx="515620" cy="433705"/>
            <a:chOff x="454963" y="337742"/>
            <a:chExt cx="515620" cy="43370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交易异动涉及方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公司内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部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京城股份作为上市公司，其股价异动直接影响到公司市值、股东权益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及未来融资能力。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投资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者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投资者是交易异动的直接参与者，股价波动对其投资收益产生直接影响，同时可能引发投资者的恐慌或盲目跟风行为。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监管机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构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监管机构需密切关注市场动态，对异常交易行为进行调查和监管，以维护市场秩序和保护投资者利益。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D1D1D1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7A7A7A"/>
                </a:solidFill>
                <a:latin typeface="微软雅黑"/>
                <a:cs typeface="微软雅黑"/>
              </a:rPr>
              <a:t>其他相关</a:t>
            </a:r>
            <a:r>
              <a:rPr sz="2000" b="1" spc="-50">
                <a:solidFill>
                  <a:srgbClr val="7A7A7A"/>
                </a:solidFill>
                <a:latin typeface="微软雅黑"/>
                <a:cs typeface="微软雅黑"/>
              </a:rPr>
              <a:t>方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包括媒体、分析师等，他们在信息传播、舆论引导等方面发挥重要作</a:t>
            </a:r>
            <a:r>
              <a:rPr sz="1500" spc="-25">
                <a:solidFill>
                  <a:srgbClr val="050001"/>
                </a:solidFill>
                <a:latin typeface="微软雅黑"/>
                <a:cs typeface="微软雅黑"/>
              </a:rPr>
              <a:t>用。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4054" y="1642999"/>
            <a:ext cx="3968750" cy="2293620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7650" spc="-25">
                <a:solidFill>
                  <a:srgbClr val="F6F6F6"/>
                </a:solidFill>
              </a:rPr>
              <a:t>04</a:t>
            </a:r>
            <a:endParaRPr sz="7650"/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5150" spc="-10">
                <a:solidFill>
                  <a:srgbClr val="F6F6F6"/>
                </a:solidFill>
              </a:rPr>
              <a:t>股份变动分析</a:t>
            </a:r>
            <a:endParaRPr sz="515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7472" y="2107786"/>
            <a:ext cx="3885073" cy="323773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5106733" y="1821275"/>
            <a:ext cx="5919470" cy="1203325"/>
            <a:chOff x="5106733" y="1821275"/>
            <a:chExt cx="5919470" cy="1203325"/>
          </a:xfrm>
        </p:grpSpPr>
        <p:sp>
          <p:nvSpPr>
            <p:cNvPr id="4" name="object 4"/>
            <p:cNvSpPr/>
            <p:nvPr/>
          </p:nvSpPr>
          <p:spPr>
            <a:xfrm>
              <a:off x="5106733" y="1821275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E8E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106721" y="182128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738812" y="0"/>
                  </a:move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738812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25" y="0"/>
                  </a:lnTo>
                  <a:lnTo>
                    <a:pt x="5738825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5635768" y="2042603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8C8C8C"/>
                </a:solidFill>
                <a:latin typeface="微软雅黑"/>
                <a:cs typeface="微软雅黑"/>
              </a:rPr>
              <a:t>01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106733" y="3124961"/>
            <a:ext cx="5919470" cy="1203325"/>
            <a:chOff x="5106733" y="3124961"/>
            <a:chExt cx="5919470" cy="1203325"/>
          </a:xfrm>
        </p:grpSpPr>
        <p:sp>
          <p:nvSpPr>
            <p:cNvPr id="8" name="object 8"/>
            <p:cNvSpPr/>
            <p:nvPr/>
          </p:nvSpPr>
          <p:spPr>
            <a:xfrm>
              <a:off x="5106733" y="3124962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10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10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DCDCD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106721" y="3124961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0"/>
                  </a:moveTo>
                  <a:lnTo>
                    <a:pt x="5425630" y="1203299"/>
                  </a:lnTo>
                  <a:lnTo>
                    <a:pt x="5425643" y="0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0"/>
                  </a:lnTo>
                  <a:lnTo>
                    <a:pt x="5440985" y="0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51515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635768" y="3362226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8C8C8C"/>
                </a:solidFill>
                <a:latin typeface="微软雅黑"/>
                <a:cs typeface="微软雅黑"/>
              </a:rPr>
              <a:t>02</a:t>
            </a:r>
            <a:endParaRPr sz="365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106733" y="4428743"/>
            <a:ext cx="5919470" cy="1203325"/>
            <a:chOff x="5106733" y="4428743"/>
            <a:chExt cx="5919470" cy="1203325"/>
          </a:xfrm>
        </p:grpSpPr>
        <p:sp>
          <p:nvSpPr>
            <p:cNvPr id="12" name="object 12"/>
            <p:cNvSpPr/>
            <p:nvPr/>
          </p:nvSpPr>
          <p:spPr>
            <a:xfrm>
              <a:off x="5106733" y="4428744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5919310" y="601647"/>
                  </a:moveTo>
                  <a:lnTo>
                    <a:pt x="5738809" y="0"/>
                  </a:lnTo>
                  <a:lnTo>
                    <a:pt x="180501" y="0"/>
                  </a:lnTo>
                  <a:lnTo>
                    <a:pt x="0" y="601647"/>
                  </a:lnTo>
                  <a:lnTo>
                    <a:pt x="180501" y="1203293"/>
                  </a:lnTo>
                  <a:lnTo>
                    <a:pt x="5738809" y="1203293"/>
                  </a:lnTo>
                  <a:lnTo>
                    <a:pt x="5919310" y="601647"/>
                  </a:lnTo>
                  <a:close/>
                </a:path>
              </a:pathLst>
            </a:custGeom>
            <a:solidFill>
              <a:srgbClr val="E8E8E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106721" y="4428743"/>
              <a:ext cx="5919470" cy="1203325"/>
            </a:xfrm>
            <a:custGeom>
              <a:rect l="l" t="t" r="r" b="b"/>
              <a:pathLst>
                <a:path w="5919470" h="1203325">
                  <a:moveTo>
                    <a:pt x="478332" y="0"/>
                  </a:moveTo>
                  <a:lnTo>
                    <a:pt x="180505" y="0"/>
                  </a:lnTo>
                  <a:lnTo>
                    <a:pt x="0" y="601649"/>
                  </a:lnTo>
                  <a:lnTo>
                    <a:pt x="180505" y="1203299"/>
                  </a:lnTo>
                  <a:lnTo>
                    <a:pt x="297840" y="1203299"/>
                  </a:lnTo>
                  <a:lnTo>
                    <a:pt x="478332" y="1203299"/>
                  </a:lnTo>
                  <a:lnTo>
                    <a:pt x="297840" y="601649"/>
                  </a:lnTo>
                  <a:lnTo>
                    <a:pt x="478332" y="0"/>
                  </a:lnTo>
                  <a:close/>
                </a:path>
                <a:path w="5919470" h="1203325">
                  <a:moveTo>
                    <a:pt x="5425643" y="12"/>
                  </a:moveTo>
                  <a:lnTo>
                    <a:pt x="5425630" y="1203299"/>
                  </a:lnTo>
                  <a:lnTo>
                    <a:pt x="5425643" y="12"/>
                  </a:lnTo>
                  <a:close/>
                </a:path>
                <a:path w="5919470" h="1203325">
                  <a:moveTo>
                    <a:pt x="5919317" y="601649"/>
                  </a:moveTo>
                  <a:lnTo>
                    <a:pt x="5738812" y="12"/>
                  </a:lnTo>
                  <a:lnTo>
                    <a:pt x="5440985" y="12"/>
                  </a:lnTo>
                  <a:lnTo>
                    <a:pt x="5621490" y="601649"/>
                  </a:lnTo>
                  <a:lnTo>
                    <a:pt x="5440985" y="1203299"/>
                  </a:lnTo>
                  <a:lnTo>
                    <a:pt x="5621490" y="1203299"/>
                  </a:lnTo>
                  <a:lnTo>
                    <a:pt x="5738812" y="1203299"/>
                  </a:lnTo>
                  <a:lnTo>
                    <a:pt x="5919317" y="601649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5635768" y="4692439"/>
            <a:ext cx="572770" cy="5854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650" spc="-25">
                <a:solidFill>
                  <a:srgbClr val="8C8C8C"/>
                </a:solidFill>
                <a:latin typeface="微软雅黑"/>
                <a:cs typeface="微软雅黑"/>
              </a:rPr>
              <a:t>03</a:t>
            </a:r>
            <a:endParaRPr sz="3650">
              <a:latin typeface="微软雅黑"/>
              <a:cs typeface="微软雅黑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1877710" y="3429001"/>
            <a:ext cx="725805" cy="724535"/>
          </a:xfrm>
          <a:custGeom>
            <a:rect l="l" t="t" r="r" b="b"/>
            <a:pathLst>
              <a:path w="725805" h="724535">
                <a:moveTo>
                  <a:pt x="160561" y="88075"/>
                </a:moveTo>
                <a:lnTo>
                  <a:pt x="0" y="88075"/>
                </a:lnTo>
                <a:lnTo>
                  <a:pt x="0" y="0"/>
                </a:lnTo>
                <a:lnTo>
                  <a:pt x="145816" y="0"/>
                </a:lnTo>
                <a:lnTo>
                  <a:pt x="160561" y="16310"/>
                </a:lnTo>
                <a:lnTo>
                  <a:pt x="160561" y="88075"/>
                </a:lnTo>
                <a:close/>
              </a:path>
              <a:path w="725805" h="724535">
                <a:moveTo>
                  <a:pt x="725805" y="564333"/>
                </a:moveTo>
                <a:lnTo>
                  <a:pt x="160561" y="564333"/>
                </a:lnTo>
                <a:lnTo>
                  <a:pt x="160561" y="448531"/>
                </a:lnTo>
                <a:lnTo>
                  <a:pt x="73727" y="88075"/>
                </a:lnTo>
                <a:lnTo>
                  <a:pt x="725805" y="88075"/>
                </a:lnTo>
                <a:lnTo>
                  <a:pt x="725805" y="305001"/>
                </a:lnTo>
                <a:lnTo>
                  <a:pt x="260503" y="463210"/>
                </a:lnTo>
                <a:lnTo>
                  <a:pt x="236772" y="467797"/>
                </a:lnTo>
                <a:lnTo>
                  <a:pt x="230398" y="477889"/>
                </a:lnTo>
                <a:lnTo>
                  <a:pt x="242762" y="487981"/>
                </a:lnTo>
                <a:lnTo>
                  <a:pt x="275248" y="492568"/>
                </a:lnTo>
                <a:lnTo>
                  <a:pt x="725805" y="492568"/>
                </a:lnTo>
                <a:lnTo>
                  <a:pt x="725805" y="564333"/>
                </a:lnTo>
                <a:close/>
              </a:path>
              <a:path w="725805" h="724535">
                <a:moveTo>
                  <a:pt x="203159" y="724174"/>
                </a:moveTo>
                <a:lnTo>
                  <a:pt x="171364" y="718924"/>
                </a:lnTo>
                <a:lnTo>
                  <a:pt x="142949" y="704194"/>
                </a:lnTo>
                <a:lnTo>
                  <a:pt x="122520" y="681512"/>
                </a:lnTo>
                <a:lnTo>
                  <a:pt x="114686" y="652409"/>
                </a:lnTo>
                <a:lnTo>
                  <a:pt x="122520" y="620068"/>
                </a:lnTo>
                <a:lnTo>
                  <a:pt x="142949" y="591857"/>
                </a:lnTo>
                <a:lnTo>
                  <a:pt x="171364" y="571902"/>
                </a:lnTo>
                <a:lnTo>
                  <a:pt x="203159" y="564333"/>
                </a:lnTo>
                <a:lnTo>
                  <a:pt x="233086" y="571902"/>
                </a:lnTo>
                <a:lnTo>
                  <a:pt x="255793" y="591857"/>
                </a:lnTo>
                <a:lnTo>
                  <a:pt x="270205" y="620068"/>
                </a:lnTo>
                <a:lnTo>
                  <a:pt x="275248" y="652409"/>
                </a:lnTo>
                <a:lnTo>
                  <a:pt x="270205" y="681512"/>
                </a:lnTo>
                <a:lnTo>
                  <a:pt x="255793" y="704194"/>
                </a:lnTo>
                <a:lnTo>
                  <a:pt x="233086" y="718924"/>
                </a:lnTo>
                <a:lnTo>
                  <a:pt x="203159" y="724174"/>
                </a:lnTo>
                <a:close/>
              </a:path>
              <a:path w="725805" h="724535">
                <a:moveTo>
                  <a:pt x="609479" y="724174"/>
                </a:moveTo>
                <a:lnTo>
                  <a:pt x="577249" y="718924"/>
                </a:lnTo>
                <a:lnTo>
                  <a:pt x="549473" y="704194"/>
                </a:lnTo>
                <a:lnTo>
                  <a:pt x="529992" y="681512"/>
                </a:lnTo>
                <a:lnTo>
                  <a:pt x="522645" y="652409"/>
                </a:lnTo>
                <a:lnTo>
                  <a:pt x="529992" y="620068"/>
                </a:lnTo>
                <a:lnTo>
                  <a:pt x="549473" y="591857"/>
                </a:lnTo>
                <a:lnTo>
                  <a:pt x="577249" y="571902"/>
                </a:lnTo>
                <a:lnTo>
                  <a:pt x="609479" y="564333"/>
                </a:lnTo>
                <a:lnTo>
                  <a:pt x="639661" y="571902"/>
                </a:lnTo>
                <a:lnTo>
                  <a:pt x="662931" y="591857"/>
                </a:lnTo>
                <a:lnTo>
                  <a:pt x="677907" y="620068"/>
                </a:lnTo>
                <a:lnTo>
                  <a:pt x="683206" y="652409"/>
                </a:lnTo>
                <a:lnTo>
                  <a:pt x="677907" y="681512"/>
                </a:lnTo>
                <a:lnTo>
                  <a:pt x="662931" y="704194"/>
                </a:lnTo>
                <a:lnTo>
                  <a:pt x="639661" y="718924"/>
                </a:lnTo>
                <a:lnTo>
                  <a:pt x="609479" y="724174"/>
                </a:lnTo>
                <a:close/>
              </a:path>
            </a:pathLst>
          </a:custGeom>
          <a:solidFill>
            <a:srgbClr val="FFFDF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448143" y="202716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京城股份近期出现交易异动，涉及股份数量及金</a:t>
            </a:r>
            <a:r>
              <a:rPr sz="1500" spc="-15">
                <a:solidFill>
                  <a:srgbClr val="000404"/>
                </a:solidFill>
                <a:latin typeface="微软雅黑"/>
                <a:cs typeface="微软雅黑"/>
              </a:rPr>
              <a:t>额较大。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35066" y="3348089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股份变动可能对公司的股权结构、控制权及未来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发展产生重大影响。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435066" y="4634631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000404"/>
                </a:solidFill>
                <a:latin typeface="微软雅黑"/>
                <a:cs typeface="微软雅黑"/>
              </a:rPr>
              <a:t>本报告将对京城股份的交易异动进行深入分析，</a:t>
            </a:r>
            <a:r>
              <a:rPr sz="1500" spc="-10">
                <a:solidFill>
                  <a:srgbClr val="000404"/>
                </a:solidFill>
                <a:latin typeface="微软雅黑"/>
                <a:cs typeface="微软雅黑"/>
              </a:rPr>
              <a:t>为投资者提供参考。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股份变动概述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https://d.book118.com/287142106022006051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交易异动京城股份分析报告</vt:lpstr>
      <vt:lpstr>PowerPoint Presentation</vt:lpstr>
      <vt:lpstr>PowerPoint Presentation</vt:lpstr>
      <vt:lpstr>报告目的和背景</vt:lpstr>
      <vt:lpstr>报告范围</vt:lpstr>
      <vt:lpstr>公司概况</vt:lpstr>
      <vt:lpstr>公司简介</vt:lpstr>
      <vt:lpstr>公司业务结构</vt:lpstr>
      <vt:lpstr>公司治理结构</vt:lpstr>
      <vt:lpstr>交易异动情况分析</vt:lpstr>
      <vt:lpstr>交易异动概述</vt:lpstr>
      <vt:lpstr>交易异动时间线</vt:lpstr>
      <vt:lpstr>交易异动涉及方</vt:lpstr>
      <vt:lpstr>04
股份变动分析</vt:lpstr>
      <vt:lpstr>股份变动概述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2024-09-24T00:33:50.481</cp:lastPrinted>
  <dcterms:created xsi:type="dcterms:W3CDTF">2024-09-23T16:33:50Z</dcterms:created>
  <dcterms:modified xsi:type="dcterms:W3CDTF">2024-09-23T16:33:51Z</dcterms:modified>
</cp:coreProperties>
</file>