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44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49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9E9C0-1ACB-4211-AF24-149DE0F31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E6BFC-EE00-4266-BF01-A73A60257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F6D74-94C1-4B64-8670-6351A43D4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33ED9-7897-438F-BDB6-5EDE5E86A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78C223-A953-4C5A-B6E7-F7E043777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D38083-FED2-4255-B982-7FC80CC86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436E56-F7EC-4BE2-9129-A9D2E0C12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2A018-0032-48ED-9E38-A8F3F2E2E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94426-0515-404C-93C4-2736EB853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A2BC4-1D3F-411B-97EA-29F928719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D0128-F857-456E-B520-E0311F3E4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437" r:id="rId2"/>
    <p:sldLayoutId id="2147501438" r:id="rId3"/>
    <p:sldLayoutId id="2147501439" r:id="rId4"/>
    <p:sldLayoutId id="2147501440" r:id="rId5"/>
    <p:sldLayoutId id="2147501441" r:id="rId6"/>
    <p:sldLayoutId id="2147501442" r:id="rId7"/>
    <p:sldLayoutId id="2147501443" r:id="rId8"/>
    <p:sldLayoutId id="2147501444" r:id="rId9"/>
    <p:sldLayoutId id="2147501445" r:id="rId10"/>
    <p:sldLayoutId id="214750144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14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6.xml" /><Relationship Id="rId11" Type="http://schemas.openxmlformats.org/officeDocument/2006/relationships/tags" Target="../tags/tag427.xml" /><Relationship Id="rId12" Type="http://schemas.openxmlformats.org/officeDocument/2006/relationships/tags" Target="../tags/tag428.xml" /><Relationship Id="rId13" Type="http://schemas.openxmlformats.org/officeDocument/2006/relationships/tags" Target="../tags/tag429.xml" /><Relationship Id="rId14" Type="http://schemas.openxmlformats.org/officeDocument/2006/relationships/tags" Target="../tags/tag430.xml" /><Relationship Id="rId15" Type="http://schemas.openxmlformats.org/officeDocument/2006/relationships/tags" Target="../tags/tag431.xml" /><Relationship Id="rId16" Type="http://schemas.openxmlformats.org/officeDocument/2006/relationships/tags" Target="../tags/tag432.xml" /><Relationship Id="rId17" Type="http://schemas.openxmlformats.org/officeDocument/2006/relationships/tags" Target="../tags/tag433.xml" /><Relationship Id="rId18" Type="http://schemas.openxmlformats.org/officeDocument/2006/relationships/tags" Target="../tags/tag434.xml" /><Relationship Id="rId19" Type="http://schemas.openxmlformats.org/officeDocument/2006/relationships/tags" Target="../tags/tag435.xml" /><Relationship Id="rId2" Type="http://schemas.openxmlformats.org/officeDocument/2006/relationships/tags" Target="../tags/tag418.xml" /><Relationship Id="rId20" Type="http://schemas.openxmlformats.org/officeDocument/2006/relationships/tags" Target="../tags/tag436.xml" /><Relationship Id="rId21" Type="http://schemas.openxmlformats.org/officeDocument/2006/relationships/tags" Target="../tags/tag437.xml" /><Relationship Id="rId3" Type="http://schemas.openxmlformats.org/officeDocument/2006/relationships/tags" Target="../tags/tag419.xml" /><Relationship Id="rId4" Type="http://schemas.openxmlformats.org/officeDocument/2006/relationships/tags" Target="../tags/tag420.xml" /><Relationship Id="rId5" Type="http://schemas.openxmlformats.org/officeDocument/2006/relationships/tags" Target="../tags/tag421.xml" /><Relationship Id="rId6" Type="http://schemas.openxmlformats.org/officeDocument/2006/relationships/tags" Target="../tags/tag422.xml" /><Relationship Id="rId7" Type="http://schemas.openxmlformats.org/officeDocument/2006/relationships/tags" Target="../tags/tag423.xml" /><Relationship Id="rId8" Type="http://schemas.openxmlformats.org/officeDocument/2006/relationships/tags" Target="../tags/tag424.xml" /><Relationship Id="rId9" Type="http://schemas.openxmlformats.org/officeDocument/2006/relationships/tags" Target="../tags/tag4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6.xml" /><Relationship Id="rId11" Type="http://schemas.openxmlformats.org/officeDocument/2006/relationships/tags" Target="../tags/tag447.xml" /><Relationship Id="rId12" Type="http://schemas.openxmlformats.org/officeDocument/2006/relationships/tags" Target="../tags/tag448.xml" /><Relationship Id="rId13" Type="http://schemas.openxmlformats.org/officeDocument/2006/relationships/tags" Target="../tags/tag449.xml" /><Relationship Id="rId2" Type="http://schemas.openxmlformats.org/officeDocument/2006/relationships/tags" Target="../tags/tag438.xml" /><Relationship Id="rId3" Type="http://schemas.openxmlformats.org/officeDocument/2006/relationships/tags" Target="../tags/tag439.xml" /><Relationship Id="rId4" Type="http://schemas.openxmlformats.org/officeDocument/2006/relationships/tags" Target="../tags/tag440.xml" /><Relationship Id="rId5" Type="http://schemas.openxmlformats.org/officeDocument/2006/relationships/tags" Target="../tags/tag441.xml" /><Relationship Id="rId6" Type="http://schemas.openxmlformats.org/officeDocument/2006/relationships/tags" Target="../tags/tag442.xml" /><Relationship Id="rId7" Type="http://schemas.openxmlformats.org/officeDocument/2006/relationships/tags" Target="../tags/tag443.xml" /><Relationship Id="rId8" Type="http://schemas.openxmlformats.org/officeDocument/2006/relationships/tags" Target="../tags/tag444.xml" /><Relationship Id="rId9" Type="http://schemas.openxmlformats.org/officeDocument/2006/relationships/tags" Target="../tags/tag4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50.xml" /><Relationship Id="rId4" Type="http://schemas.openxmlformats.org/officeDocument/2006/relationships/tags" Target="../tags/tag451.xml" /><Relationship Id="rId5" Type="http://schemas.openxmlformats.org/officeDocument/2006/relationships/tags" Target="../tags/tag4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1.xml" /><Relationship Id="rId11" Type="http://schemas.openxmlformats.org/officeDocument/2006/relationships/tags" Target="../tags/tag462.xml" /><Relationship Id="rId12" Type="http://schemas.openxmlformats.org/officeDocument/2006/relationships/tags" Target="../tags/tag463.xml" /><Relationship Id="rId13" Type="http://schemas.openxmlformats.org/officeDocument/2006/relationships/tags" Target="../tags/tag464.xml" /><Relationship Id="rId2" Type="http://schemas.openxmlformats.org/officeDocument/2006/relationships/tags" Target="../tags/tag453.xml" /><Relationship Id="rId3" Type="http://schemas.openxmlformats.org/officeDocument/2006/relationships/tags" Target="../tags/tag454.xml" /><Relationship Id="rId4" Type="http://schemas.openxmlformats.org/officeDocument/2006/relationships/tags" Target="../tags/tag455.xml" /><Relationship Id="rId5" Type="http://schemas.openxmlformats.org/officeDocument/2006/relationships/tags" Target="../tags/tag456.xml" /><Relationship Id="rId6" Type="http://schemas.openxmlformats.org/officeDocument/2006/relationships/tags" Target="../tags/tag457.xml" /><Relationship Id="rId7" Type="http://schemas.openxmlformats.org/officeDocument/2006/relationships/tags" Target="../tags/tag458.xml" /><Relationship Id="rId8" Type="http://schemas.openxmlformats.org/officeDocument/2006/relationships/tags" Target="../tags/tag459.xml" /><Relationship Id="rId9" Type="http://schemas.openxmlformats.org/officeDocument/2006/relationships/tags" Target="../tags/tag4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3.xml" /><Relationship Id="rId11" Type="http://schemas.openxmlformats.org/officeDocument/2006/relationships/tags" Target="../tags/tag474.xml" /><Relationship Id="rId12" Type="http://schemas.openxmlformats.org/officeDocument/2006/relationships/tags" Target="../tags/tag475.xml" /><Relationship Id="rId13" Type="http://schemas.openxmlformats.org/officeDocument/2006/relationships/tags" Target="../tags/tag476.xml" /><Relationship Id="rId2" Type="http://schemas.openxmlformats.org/officeDocument/2006/relationships/tags" Target="../tags/tag465.xml" /><Relationship Id="rId3" Type="http://schemas.openxmlformats.org/officeDocument/2006/relationships/tags" Target="../tags/tag466.xml" /><Relationship Id="rId4" Type="http://schemas.openxmlformats.org/officeDocument/2006/relationships/tags" Target="../tags/tag467.xml" /><Relationship Id="rId5" Type="http://schemas.openxmlformats.org/officeDocument/2006/relationships/tags" Target="../tags/tag468.xml" /><Relationship Id="rId6" Type="http://schemas.openxmlformats.org/officeDocument/2006/relationships/tags" Target="../tags/tag469.xml" /><Relationship Id="rId7" Type="http://schemas.openxmlformats.org/officeDocument/2006/relationships/tags" Target="../tags/tag470.xml" /><Relationship Id="rId8" Type="http://schemas.openxmlformats.org/officeDocument/2006/relationships/tags" Target="../tags/tag471.xml" /><Relationship Id="rId9" Type="http://schemas.openxmlformats.org/officeDocument/2006/relationships/tags" Target="../tags/tag4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5.xml" /><Relationship Id="rId11" Type="http://schemas.openxmlformats.org/officeDocument/2006/relationships/tags" Target="../tags/tag486.xml" /><Relationship Id="rId12" Type="http://schemas.openxmlformats.org/officeDocument/2006/relationships/tags" Target="../tags/tag487.xml" /><Relationship Id="rId13" Type="http://schemas.openxmlformats.org/officeDocument/2006/relationships/tags" Target="../tags/tag488.xml" /><Relationship Id="rId2" Type="http://schemas.openxmlformats.org/officeDocument/2006/relationships/tags" Target="../tags/tag477.xml" /><Relationship Id="rId3" Type="http://schemas.openxmlformats.org/officeDocument/2006/relationships/tags" Target="../tags/tag478.xml" /><Relationship Id="rId4" Type="http://schemas.openxmlformats.org/officeDocument/2006/relationships/tags" Target="../tags/tag479.xml" /><Relationship Id="rId5" Type="http://schemas.openxmlformats.org/officeDocument/2006/relationships/tags" Target="../tags/tag480.xml" /><Relationship Id="rId6" Type="http://schemas.openxmlformats.org/officeDocument/2006/relationships/tags" Target="../tags/tag481.xml" /><Relationship Id="rId7" Type="http://schemas.openxmlformats.org/officeDocument/2006/relationships/tags" Target="../tags/tag482.xml" /><Relationship Id="rId8" Type="http://schemas.openxmlformats.org/officeDocument/2006/relationships/tags" Target="../tags/tag483.xml" /><Relationship Id="rId9" Type="http://schemas.openxmlformats.org/officeDocument/2006/relationships/tags" Target="../tags/tag4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89.xml" /><Relationship Id="rId3" Type="http://schemas.openxmlformats.org/officeDocument/2006/relationships/tags" Target="../tags/tag490.xml" /><Relationship Id="rId4" Type="http://schemas.openxmlformats.org/officeDocument/2006/relationships/tags" Target="../tags/tag491.xml" /><Relationship Id="rId5" Type="http://schemas.openxmlformats.org/officeDocument/2006/relationships/tags" Target="../tags/tag492.xml" /><Relationship Id="rId6" Type="http://schemas.openxmlformats.org/officeDocument/2006/relationships/tags" Target="../tags/tag493.xml" /><Relationship Id="rId7" Type="http://schemas.openxmlformats.org/officeDocument/2006/relationships/tags" Target="../tags/tag494.xml" /><Relationship Id="rId8" Type="http://schemas.openxmlformats.org/officeDocument/2006/relationships/tags" Target="../tags/tag495.xml" /><Relationship Id="rId9" Type="http://schemas.openxmlformats.org/officeDocument/2006/relationships/tags" Target="../tags/tag4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541261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利润与损益报告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利润与损益报告概述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利润与损益报告的内容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利润与损益报告的分析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利润与损益报告的编制要求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利润与损益报告概述</a:t>
            </a:r>
            <a:endParaRPr lang="zh-CN" altLang="en-US"/>
          </a:p>
        </p:txBody>
      </p:sp>
      <p:sp>
        <p:nvSpPr>
          <p:cNvPr id="105040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利润与损益报告的定义</a:t>
            </a:r>
            <a:endParaRPr lang="zh-CN" altLang="en-US"/>
          </a:p>
        </p:txBody>
      </p:sp>
      <p:sp>
        <p:nvSpPr>
          <p:cNvPr id="1050722" name="矩形 31"/>
          <p:cNvSpPr/>
          <p:nvPr>
            <p:custDataLst>
              <p:tags r:id="rId2"/>
            </p:custDataLst>
          </p:nvPr>
        </p:nvSpPr>
        <p:spPr>
          <a:xfrm>
            <a:off x="2451825" y="109995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利润与损益报告是公司财务报表的重要组成部分，反映了公司在一定时期内的经营成果和财务状况。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24" name="矩形 4"/>
          <p:cNvSpPr/>
          <p:nvPr>
            <p:custDataLst>
              <p:tags r:id="rId3"/>
            </p:custDataLst>
          </p:nvPr>
        </p:nvSpPr>
        <p:spPr>
          <a:xfrm>
            <a:off x="2451825" y="2417805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利润与损益报告主要包括收入、成本、费用、利润等项目，以及各项目的明细和汇总。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26" name="矩形 5"/>
          <p:cNvSpPr/>
          <p:nvPr>
            <p:custDataLst>
              <p:tags r:id="rId4"/>
            </p:custDataLst>
          </p:nvPr>
        </p:nvSpPr>
        <p:spPr>
          <a:xfrm>
            <a:off x="2451825" y="373566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利润与损益报告可以帮助投资者、债权人、管理层等利益相关者了解公司的经营状况和财务状况，以便做出决策。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28" name="矩形 7"/>
          <p:cNvSpPr/>
          <p:nvPr>
            <p:custDataLst>
              <p:tags r:id="rId5"/>
            </p:custDataLst>
          </p:nvPr>
        </p:nvSpPr>
        <p:spPr>
          <a:xfrm>
            <a:off x="2451825" y="5053516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利润与损益报告的编制需要遵循一定的会计准则和规定，以保证报告的准确性和可靠性。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利润与损益报告的目的</a:t>
            </a:r>
            <a:endParaRPr lang="zh-CN" altLang="en-US"/>
          </a:p>
        </p:txBody>
      </p:sp>
      <p:sp>
        <p:nvSpPr>
          <p:cNvPr id="10507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78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8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86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8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评估企业经营业绩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7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制定企业经营策略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7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98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0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06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0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向投资者和债权人报告企业财务状况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8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预测企业未来发展趋势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利润与损益报告的编制基础</a:t>
            </a:r>
            <a:endParaRPr lang="zh-CN" altLang="en-US"/>
          </a:p>
        </p:txBody>
      </p:sp>
      <p:sp>
        <p:nvSpPr>
          <p:cNvPr id="1050858" name="矩形 5"/>
          <p:cNvSpPr/>
          <p:nvPr>
            <p:custDataLst>
              <p:tags r:id="rId2"/>
            </p:custDataLst>
          </p:nvPr>
        </p:nvSpPr>
        <p:spPr>
          <a:xfrm>
            <a:off x="838200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60" name="矩形 10"/>
          <p:cNvSpPr/>
          <p:nvPr>
            <p:custDataLst>
              <p:tags r:id="rId3"/>
            </p:custDataLst>
          </p:nvPr>
        </p:nvSpPr>
        <p:spPr>
          <a:xfrm>
            <a:off x="117814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62" name="TextBox 2"/>
          <p:cNvSpPr txBox="1"/>
          <p:nvPr>
            <p:custDataLst>
              <p:tags r:id="rId4"/>
            </p:custDataLst>
          </p:nvPr>
        </p:nvSpPr>
        <p:spPr>
          <a:xfrm>
            <a:off x="986772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财务报表：包括资产负债表、利润表、现金流量表等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864" name="矩形 6"/>
          <p:cNvSpPr/>
          <p:nvPr>
            <p:custDataLst>
              <p:tags r:id="rId5"/>
            </p:custDataLst>
          </p:nvPr>
        </p:nvSpPr>
        <p:spPr>
          <a:xfrm>
            <a:off x="3521057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66" name="矩形 11"/>
          <p:cNvSpPr/>
          <p:nvPr>
            <p:custDataLst>
              <p:tags r:id="rId6"/>
            </p:custDataLst>
          </p:nvPr>
        </p:nvSpPr>
        <p:spPr>
          <a:xfrm>
            <a:off x="3879342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68" name="TextBox 2"/>
          <p:cNvSpPr txBox="1"/>
          <p:nvPr>
            <p:custDataLst>
              <p:tags r:id="rId7"/>
            </p:custDataLst>
          </p:nvPr>
        </p:nvSpPr>
        <p:spPr>
          <a:xfrm>
            <a:off x="3669017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会计准则：遵循国际财务报告准则（IFRS）或中国企业会计准则（CAS）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870" name="矩形 33"/>
          <p:cNvSpPr/>
          <p:nvPr>
            <p:custDataLst>
              <p:tags r:id="rId8"/>
            </p:custDataLst>
          </p:nvPr>
        </p:nvSpPr>
        <p:spPr>
          <a:xfrm>
            <a:off x="6199634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72" name="矩形 37"/>
          <p:cNvSpPr/>
          <p:nvPr>
            <p:custDataLst>
              <p:tags r:id="rId9"/>
            </p:custDataLst>
          </p:nvPr>
        </p:nvSpPr>
        <p:spPr>
          <a:xfrm>
            <a:off x="6539576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74" name="TextBox 2"/>
          <p:cNvSpPr txBox="1"/>
          <p:nvPr>
            <p:custDataLst>
              <p:tags r:id="rId10"/>
            </p:custDataLst>
          </p:nvPr>
        </p:nvSpPr>
        <p:spPr>
          <a:xfrm>
            <a:off x="6348206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财务数据：基于公司的财务记录和会计处理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876" name="矩形 34"/>
          <p:cNvSpPr/>
          <p:nvPr>
            <p:custDataLst>
              <p:tags r:id="rId11"/>
            </p:custDataLst>
          </p:nvPr>
        </p:nvSpPr>
        <p:spPr>
          <a:xfrm>
            <a:off x="8872708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78" name="矩形 38"/>
          <p:cNvSpPr/>
          <p:nvPr>
            <p:custDataLst>
              <p:tags r:id="rId12"/>
            </p:custDataLst>
          </p:nvPr>
        </p:nvSpPr>
        <p:spPr>
          <a:xfrm>
            <a:off x="923099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880" name="TextBox 2"/>
          <p:cNvSpPr txBox="1"/>
          <p:nvPr>
            <p:custDataLst>
              <p:tags r:id="rId13"/>
            </p:custDataLst>
          </p:nvPr>
        </p:nvSpPr>
        <p:spPr>
          <a:xfrm>
            <a:off x="9021280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审计和验证：由独立的会计师事务所进行审计和验证，确保报告的准确性和可靠性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2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利润与损益报告的内容</a:t>
            </a:r>
            <a:endParaRPr lang="zh-CN" altLang="en-US"/>
          </a:p>
        </p:txBody>
      </p:sp>
      <p:sp>
        <p:nvSpPr>
          <p:cNvPr id="105092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营业收入</a:t>
            </a:r>
            <a:endParaRPr lang="zh-CN" altLang="en-US"/>
          </a:p>
        </p:txBody>
      </p:sp>
      <p:sp>
        <p:nvSpPr>
          <p:cNvPr id="1051248" name="矩形 5"/>
          <p:cNvSpPr/>
          <p:nvPr>
            <p:custDataLst>
              <p:tags r:id="rId2"/>
            </p:custDataLst>
          </p:nvPr>
        </p:nvSpPr>
        <p:spPr>
          <a:xfrm>
            <a:off x="838200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50" name="矩形 10"/>
          <p:cNvSpPr/>
          <p:nvPr>
            <p:custDataLst>
              <p:tags r:id="rId3"/>
            </p:custDataLst>
          </p:nvPr>
        </p:nvSpPr>
        <p:spPr>
          <a:xfrm>
            <a:off x="117814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52" name="TextBox 2"/>
          <p:cNvSpPr txBox="1"/>
          <p:nvPr>
            <p:custDataLst>
              <p:tags r:id="rId4"/>
            </p:custDataLst>
          </p:nvPr>
        </p:nvSpPr>
        <p:spPr>
          <a:xfrm>
            <a:off x="986772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定义：企业通过销售产品或提供服务获得的收入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254" name="矩形 6"/>
          <p:cNvSpPr/>
          <p:nvPr>
            <p:custDataLst>
              <p:tags r:id="rId5"/>
            </p:custDataLst>
          </p:nvPr>
        </p:nvSpPr>
        <p:spPr>
          <a:xfrm>
            <a:off x="3521057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56" name="矩形 11"/>
          <p:cNvSpPr/>
          <p:nvPr>
            <p:custDataLst>
              <p:tags r:id="rId6"/>
            </p:custDataLst>
          </p:nvPr>
        </p:nvSpPr>
        <p:spPr>
          <a:xfrm>
            <a:off x="3879342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58" name="TextBox 2"/>
          <p:cNvSpPr txBox="1"/>
          <p:nvPr>
            <p:custDataLst>
              <p:tags r:id="rId7"/>
            </p:custDataLst>
          </p:nvPr>
        </p:nvSpPr>
        <p:spPr>
          <a:xfrm>
            <a:off x="3669017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计算公式：营业收入=产品销售数量×产品单价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260" name="矩形 33"/>
          <p:cNvSpPr/>
          <p:nvPr>
            <p:custDataLst>
              <p:tags r:id="rId8"/>
            </p:custDataLst>
          </p:nvPr>
        </p:nvSpPr>
        <p:spPr>
          <a:xfrm>
            <a:off x="6199634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62" name="矩形 37"/>
          <p:cNvSpPr/>
          <p:nvPr>
            <p:custDataLst>
              <p:tags r:id="rId9"/>
            </p:custDataLst>
          </p:nvPr>
        </p:nvSpPr>
        <p:spPr>
          <a:xfrm>
            <a:off x="6539576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64" name="TextBox 2"/>
          <p:cNvSpPr txBox="1"/>
          <p:nvPr>
            <p:custDataLst>
              <p:tags r:id="rId10"/>
            </p:custDataLst>
          </p:nvPr>
        </p:nvSpPr>
        <p:spPr>
          <a:xfrm>
            <a:off x="6348206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影响因素：市场需求、产品价格、销售策略等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1266" name="矩形 34"/>
          <p:cNvSpPr/>
          <p:nvPr>
            <p:custDataLst>
              <p:tags r:id="rId11"/>
            </p:custDataLst>
          </p:nvPr>
        </p:nvSpPr>
        <p:spPr>
          <a:xfrm>
            <a:off x="8872708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68" name="矩形 38"/>
          <p:cNvSpPr/>
          <p:nvPr>
            <p:custDataLst>
              <p:tags r:id="rId12"/>
            </p:custDataLst>
          </p:nvPr>
        </p:nvSpPr>
        <p:spPr>
          <a:xfrm>
            <a:off x="923099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270" name="TextBox 2"/>
          <p:cNvSpPr txBox="1"/>
          <p:nvPr>
            <p:custDataLst>
              <p:tags r:id="rId13"/>
            </p:custDataLst>
          </p:nvPr>
        </p:nvSpPr>
        <p:spPr>
          <a:xfrm>
            <a:off x="9021280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分析：通过对比不同时期的营业收入，可以了解企业的经营状况和市场竞争力。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营业成本</a:t>
            </a:r>
            <a:endParaRPr lang="zh-CN" altLang="en-US"/>
          </a:p>
        </p:txBody>
      </p:sp>
      <p:sp>
        <p:nvSpPr>
          <p:cNvPr id="1051316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8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0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定义：企业在生产经营过程中发生的各项费用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2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4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6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包括：原材料成本、人工成本、制造费用、销售费用等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8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0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2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计算方法：总成本减去非营业成本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4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6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8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影响因素：产品销量、原材料价格、生产效率等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营业毛利</a:t>
            </a:r>
            <a:endParaRPr lang="zh-CN" altLang="en-US"/>
          </a:p>
        </p:txBody>
      </p:sp>
      <p:sp>
        <p:nvSpPr>
          <p:cNvPr id="10513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定义：销售收入减去销售成本得到的利润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88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计算公式：营业毛利 = 销售收入 - 销售成本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94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3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影响因素：产品售价、销售量、生产成本等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00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4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意义：反映企业主营业务的盈利能力，是评估企业经营状况的重要指标之一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06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期间费用</a:t>
            </a:r>
            <a:endParaRPr lang="zh-CN" altLang="en-US"/>
          </a:p>
        </p:txBody>
      </p:sp>
      <p:sp>
        <p:nvSpPr>
          <p:cNvPr id="1051452" name="五边形 30"/>
          <p:cNvSpPr/>
          <p:nvPr>
            <p:custDataLst>
              <p:tags r:id="rId2"/>
            </p:custDataLst>
          </p:nvPr>
        </p:nvSpPr>
        <p:spPr>
          <a:xfrm>
            <a:off x="838200" y="3085834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54" name="燕尾形 36"/>
          <p:cNvSpPr/>
          <p:nvPr>
            <p:custDataLst>
              <p:tags r:id="rId3"/>
            </p:custDataLst>
          </p:nvPr>
        </p:nvSpPr>
        <p:spPr>
          <a:xfrm>
            <a:off x="3342276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56" name="燕尾形 37"/>
          <p:cNvSpPr/>
          <p:nvPr>
            <p:custDataLst>
              <p:tags r:id="rId4"/>
            </p:custDataLst>
          </p:nvPr>
        </p:nvSpPr>
        <p:spPr>
          <a:xfrm>
            <a:off x="8350429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58" name="燕尾形 38"/>
          <p:cNvSpPr/>
          <p:nvPr>
            <p:custDataLst>
              <p:tags r:id="rId5"/>
            </p:custDataLst>
          </p:nvPr>
        </p:nvSpPr>
        <p:spPr>
          <a:xfrm>
            <a:off x="5846353" y="3085834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6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包括：销售费用、管理费用、财务费用等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62" name="文本框 6"/>
          <p:cNvSpPr txBox="1"/>
          <p:nvPr>
            <p:custDataLst>
              <p:tags r:id="rId7"/>
            </p:custDataLst>
          </p:nvPr>
        </p:nvSpPr>
        <p:spPr>
          <a:xfrm>
            <a:off x="838200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定义：企业在一定时期内发生的，与生产经营活动直接相关的费用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6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500933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计算方法：期间费用=销售费用+管理费用+财务费用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6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460372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影响：期间费用会影响企业的利润和损益，需要准确核算和控制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https://d.book118.com/287154126106006032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52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思源黑体 CN Normal</vt:lpstr>
      <vt:lpstr>Calibri Light</vt:lpstr>
      <vt:lpstr>Wingdings</vt:lpstr>
      <vt:lpstr>宋体</vt:lpstr>
      <vt:lpstr>Office Theme</vt:lpstr>
      <vt:lpstr>利润与损益报告</vt:lpstr>
      <vt:lpstr>目录</vt:lpstr>
      <vt:lpstr>单击编辑章节标题</vt:lpstr>
      <vt:lpstr>利润与损益报告概述</vt:lpstr>
      <vt:lpstr>利润与损益报告的定义</vt:lpstr>
      <vt:lpstr>利润与损益报告的目的</vt:lpstr>
      <vt:lpstr>利润与损益报告的编制基础</vt:lpstr>
      <vt:lpstr>利润与损益报告的内容</vt:lpstr>
      <vt:lpstr>营业收入</vt:lpstr>
      <vt:lpstr>营业成本</vt:lpstr>
      <vt:lpstr>营业毛利</vt:lpstr>
      <vt:lpstr>期间费用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2024-09-05T10:32:39.838</cp:lastPrinted>
  <dcterms:created xsi:type="dcterms:W3CDTF">2024-09-05T02:32:39Z</dcterms:created>
  <dcterms:modified xsi:type="dcterms:W3CDTF">2024-09-05T02:32:42Z</dcterms:modified>
</cp:coreProperties>
</file>