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41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6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tags" Target="tags/tag158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image" Target="../media/image4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29.xml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6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tags" Target="../tags/tag40.xml" /><Relationship Id="rId11" Type="http://schemas.openxmlformats.org/officeDocument/2006/relationships/tags" Target="../tags/tag41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image" Target="../media/image2.png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image" Target="../media/image4.png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57.xml" /><Relationship Id="rId11" Type="http://schemas.openxmlformats.org/officeDocument/2006/relationships/tags" Target="../tags/tag58.xml" /><Relationship Id="rId12" Type="http://schemas.openxmlformats.org/officeDocument/2006/relationships/tags" Target="../tags/tag5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image" Target="../media/image4.png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image" Target="../media/image4.png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66.xml" /><Relationship Id="rId3" Type="http://schemas.openxmlformats.org/officeDocument/2006/relationships/image" Target="../media/image3.png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image" Target="../media/image4.png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image" Target="../media/image4.png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image" Target="../media/image2.png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66D460-A1DF-4CAD-8754-06D655197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508ABF-C0D3-4044-9EC1-96AAEBA21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4B223E-D978-451B-97E1-64F2AB763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16FFCF-1B40-40A8-977D-EC5E3E8FE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ABCD34-9A95-4614-8DF0-F978C07A9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D44EA3-B9F1-44F5-BEA3-C98D2516B1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1CCB4A-554F-40C8-B5A5-73541777F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5CEFCE-02EE-4F6D-9BD2-8C81E82A4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2CC4C4-A06A-46D6-A7ED-E078CAA673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666664-AB82-42E8-ABBD-E038F9259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08AF9C-3753-4213-9729-CFA6B87E0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666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68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5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670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672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4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6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8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3619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80" name="副标题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1106170" y="3143250"/>
            <a:ext cx="5610860" cy="902335"/>
          </a:xfrm>
          <a:prstGeom prst="rect">
            <a:avLst/>
          </a:prstGeom>
          <a:noFill/>
        </p:spPr>
        <p:txBody>
          <a:bodyPr vert="horz" wrap="square" lIns="10795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1106170" y="995681"/>
            <a:ext cx="5611495" cy="2147570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690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63" name="图片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VCG41N121564510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71775"/>
            <a:ext cx="4980305" cy="4086225"/>
          </a:xfrm>
          <a:prstGeom prst="rect">
            <a:avLst/>
          </a:prstGeom>
        </p:spPr>
      </p:pic>
      <p:pic>
        <p:nvPicPr>
          <p:cNvPr id="2097167" name="图片 7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1077148">
            <a:off x="8822897" y="-131634"/>
            <a:ext cx="3427141" cy="13031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00" name="副标题"/>
          <p:cNvSpPr txBox="1">
            <a:spLocks noGrp="1"/>
          </p:cNvSpPr>
          <p:nvPr>
            <p:ph type="body" idx="6" hasCustomPrompt="1"/>
            <p:custDataLst>
              <p:tags r:id="rId5"/>
            </p:custDataLst>
          </p:nvPr>
        </p:nvSpPr>
        <p:spPr>
          <a:xfrm>
            <a:off x="494030" y="1307465"/>
            <a:ext cx="2223135" cy="368300"/>
          </a:xfrm>
          <a:prstGeom prst="rect">
            <a:avLst/>
          </a:prstGeom>
          <a:noFill/>
        </p:spPr>
        <p:txBody>
          <a:bodyPr vert="horz" wrap="square" lIns="144145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5" hasCustomPrompt="1"/>
            <p:custDataLst>
              <p:tags r:id="rId6"/>
            </p:custDataLst>
          </p:nvPr>
        </p:nvSpPr>
        <p:spPr>
          <a:xfrm>
            <a:off x="494030" y="327660"/>
            <a:ext cx="2223135" cy="979805"/>
          </a:xfrm>
          <a:prstGeom prst="rect">
            <a:avLst/>
          </a:prstGeom>
          <a:noFill/>
        </p:spPr>
        <p:txBody>
          <a:bodyPr vert="horz" wrap="square" lIns="7175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04" name="椭圆 58"/>
          <p:cNvSpPr/>
          <p:nvPr>
            <p:custDataLst>
              <p:tags r:id="rId7"/>
            </p:custDataLst>
          </p:nvPr>
        </p:nvSpPr>
        <p:spPr>
          <a:xfrm>
            <a:off x="11436350" y="544957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06" name="椭圆 59"/>
          <p:cNvSpPr/>
          <p:nvPr>
            <p:custDataLst>
              <p:tags r:id="rId8"/>
            </p:custDataLst>
          </p:nvPr>
        </p:nvSpPr>
        <p:spPr>
          <a:xfrm>
            <a:off x="11436350" y="564451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08" name="椭圆 60"/>
          <p:cNvSpPr/>
          <p:nvPr>
            <p:custDataLst>
              <p:tags r:id="rId9"/>
            </p:custDataLst>
          </p:nvPr>
        </p:nvSpPr>
        <p:spPr>
          <a:xfrm>
            <a:off x="11436350" y="583882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0" name="椭圆 61"/>
          <p:cNvSpPr/>
          <p:nvPr>
            <p:custDataLst>
              <p:tags r:id="rId10"/>
            </p:custDataLst>
          </p:nvPr>
        </p:nvSpPr>
        <p:spPr>
          <a:xfrm>
            <a:off x="11436350" y="603377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矩形: 圆角 28"/>
          <p:cNvSpPr/>
          <p:nvPr>
            <p:custDataLst>
              <p:tags r:id="rId1"/>
            </p:custDataLst>
          </p:nvPr>
        </p:nvSpPr>
        <p:spPr>
          <a:xfrm>
            <a:off x="840740" y="3615055"/>
            <a:ext cx="10354310" cy="1998345"/>
          </a:xfrm>
          <a:prstGeom prst="roundRect">
            <a:avLst>
              <a:gd name="adj" fmla="val 679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69" name="图片 1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5776686" y="1594582"/>
            <a:ext cx="6415314" cy="5263418"/>
          </a:xfrm>
          <a:prstGeom prst="rect">
            <a:avLst/>
          </a:prstGeom>
        </p:spPr>
      </p:pic>
      <p:sp>
        <p:nvSpPr>
          <p:cNvPr id="1048720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996950" y="3731895"/>
            <a:ext cx="5430520" cy="1765300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71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22" name="联系方式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111885" y="323057"/>
            <a:ext cx="1956435" cy="2603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100" b="0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24" name="节编号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863600" y="2158466"/>
            <a:ext cx="7115956" cy="155696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500" normalizeH="0" baseline="0" noProof="1">
                <a:solidFill>
                  <a:schemeClr val="accent1"/>
                </a:solidFill>
                <a:latin typeface="+mj-ea"/>
                <a:ea typeface="+mj-ea"/>
                <a:cs typeface="+mn-cs"/>
                <a:sym typeface="站酷文艺体"/>
              </a:defRPr>
            </a:lvl1pPr>
          </a:lstStyle>
          <a:p>
            <a:pPr lvl="0" algn="l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32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kumimoji="0" sz="18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cs typeface="MiSans Normal" panose="00000500000000000000" charset="-122"/>
                <a:sym typeface="+mn-ea"/>
              </a:defRPr>
            </a:lvl1pPr>
            <a:lvl2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2pPr>
            <a:lvl3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3pPr>
            <a:lvl4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4pPr>
            <a:lvl5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5pPr>
          </a:lstStyle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5" name="图片 7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9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83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6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8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pic>
        <p:nvPicPr>
          <p:cNvPr id="2097187" name="图片 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8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7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327025"/>
            <a:ext cx="10968990" cy="59296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91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82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969010" y="962025"/>
            <a:ext cx="1060831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95" name="图片 5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792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94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9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96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98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0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2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4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6273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sp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站酷文艺体"/>
                <a:ea typeface="站酷文艺体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12"/>
            </p:custDataLst>
          </p:nvPr>
        </p:nvSpPr>
        <p:spPr>
          <a:xfrm>
            <a:off x="1106170" y="1579245"/>
            <a:ext cx="6847840" cy="2820035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97.xml" /><Relationship Id="rId14" Type="http://schemas.openxmlformats.org/officeDocument/2006/relationships/image" Target="../media/image4.png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pic>
        <p:nvPicPr>
          <p:cNvPr id="2097155" name="图片 5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54" name="日期占位符 2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3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4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91003"/>
            <a:ext cx="10515600" cy="530927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1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9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052423"/>
            <a:ext cx="10515600" cy="51245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rgbClr val="A1D6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405" r:id="rId2"/>
    <p:sldLayoutId id="2147486406" r:id="rId3"/>
    <p:sldLayoutId id="2147486407" r:id="rId4"/>
    <p:sldLayoutId id="2147486408" r:id="rId5"/>
    <p:sldLayoutId id="2147486409" r:id="rId6"/>
    <p:sldLayoutId id="2147486410" r:id="rId7"/>
    <p:sldLayoutId id="2147486411" r:id="rId8"/>
    <p:sldLayoutId id="2147486412" r:id="rId9"/>
    <p:sldLayoutId id="2147486413" r:id="rId10"/>
    <p:sldLayoutId id="2147486414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6.xml" /><Relationship Id="rId21" Type="http://schemas.openxmlformats.org/officeDocument/2006/relationships/tags" Target="../tags/tag127.xml" /><Relationship Id="rId22" Type="http://schemas.openxmlformats.org/officeDocument/2006/relationships/tags" Target="../tags/tag128.xml" /><Relationship Id="rId23" Type="http://schemas.openxmlformats.org/officeDocument/2006/relationships/tags" Target="../tags/tag129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00012500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单击此处添加副标题内容</a:t>
            </a:r>
            <a:endParaRPr lang="zh-CN" altLang="en-US"/>
          </a:p>
        </p:txBody>
      </p:sp>
      <p:sp>
        <p:nvSpPr>
          <p:cNvPr id="1048652" name="标题 5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二年级童话大阅读教学设计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8" name="文本占位符 2"/>
          <p:cNvSpPr>
            <a:spLocks noGrp="1"/>
          </p:cNvSpPr>
          <p:nvPr>
            <p:ph type="body" idx="6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 O N T E N T S</a:t>
            </a:r>
            <a:endParaRPr lang="zh-CN" altLang="en-US"/>
          </a:p>
        </p:txBody>
      </p:sp>
      <p:sp>
        <p:nvSpPr>
          <p:cNvPr id="1048840" name="标题 3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2" name="矩形: 圆角 28"/>
          <p:cNvSpPr/>
          <p:nvPr>
            <p:custDataLst>
              <p:tags r:id="rId5"/>
            </p:custDataLst>
          </p:nvPr>
        </p:nvSpPr>
        <p:spPr>
          <a:xfrm>
            <a:off x="3983990" y="88709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44" name="序号"/>
          <p:cNvSpPr txBox="1"/>
          <p:nvPr>
            <p:custDataLst>
              <p:tags r:id="rId6"/>
            </p:custDataLst>
          </p:nvPr>
        </p:nvSpPr>
        <p:spPr>
          <a:xfrm>
            <a:off x="4057930" y="9325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6" name="标题"/>
          <p:cNvSpPr txBox="1"/>
          <p:nvPr>
            <p:custDataLst>
              <p:tags r:id="rId7"/>
            </p:custDataLst>
          </p:nvPr>
        </p:nvSpPr>
        <p:spPr>
          <a:xfrm>
            <a:off x="4915104" y="9979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单击此处添加文本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8" name="矩形: 圆角 28"/>
          <p:cNvSpPr/>
          <p:nvPr>
            <p:custDataLst>
              <p:tags r:id="rId8"/>
            </p:custDataLst>
          </p:nvPr>
        </p:nvSpPr>
        <p:spPr>
          <a:xfrm>
            <a:off x="3983990" y="178371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0" name="序号"/>
          <p:cNvSpPr txBox="1"/>
          <p:nvPr>
            <p:custDataLst>
              <p:tags r:id="rId9"/>
            </p:custDataLst>
          </p:nvPr>
        </p:nvSpPr>
        <p:spPr>
          <a:xfrm>
            <a:off x="4057930" y="182913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2" name="标题"/>
          <p:cNvSpPr txBox="1"/>
          <p:nvPr>
            <p:custDataLst>
              <p:tags r:id="rId10"/>
            </p:custDataLst>
          </p:nvPr>
        </p:nvSpPr>
        <p:spPr>
          <a:xfrm>
            <a:off x="4915104" y="189461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童话大阅读教学目标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4" name="矩形: 圆角 28"/>
          <p:cNvSpPr/>
          <p:nvPr>
            <p:custDataLst>
              <p:tags r:id="rId11"/>
            </p:custDataLst>
          </p:nvPr>
        </p:nvSpPr>
        <p:spPr>
          <a:xfrm>
            <a:off x="3983990" y="268033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12"/>
            </p:custDataLst>
          </p:nvPr>
        </p:nvSpPr>
        <p:spPr>
          <a:xfrm>
            <a:off x="4057930" y="272575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8" name="标题"/>
          <p:cNvSpPr txBox="1"/>
          <p:nvPr>
            <p:custDataLst>
              <p:tags r:id="rId13"/>
            </p:custDataLst>
          </p:nvPr>
        </p:nvSpPr>
        <p:spPr>
          <a:xfrm>
            <a:off x="4915104" y="279123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童话大阅读教学内容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0" name="矩形: 圆角 28"/>
          <p:cNvSpPr/>
          <p:nvPr>
            <p:custDataLst>
              <p:tags r:id="rId14"/>
            </p:custDataLst>
          </p:nvPr>
        </p:nvSpPr>
        <p:spPr>
          <a:xfrm>
            <a:off x="3983990" y="357695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2" name="序号"/>
          <p:cNvSpPr txBox="1"/>
          <p:nvPr>
            <p:custDataLst>
              <p:tags r:id="rId15"/>
            </p:custDataLst>
          </p:nvPr>
        </p:nvSpPr>
        <p:spPr>
          <a:xfrm>
            <a:off x="4057930" y="362237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4" name="标题"/>
          <p:cNvSpPr txBox="1"/>
          <p:nvPr>
            <p:custDataLst>
              <p:tags r:id="rId16"/>
            </p:custDataLst>
          </p:nvPr>
        </p:nvSpPr>
        <p:spPr>
          <a:xfrm>
            <a:off x="4915104" y="368785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童话大阅读教学过程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6" name="矩形: 圆角 28"/>
          <p:cNvSpPr/>
          <p:nvPr>
            <p:custDataLst>
              <p:tags r:id="rId17"/>
            </p:custDataLst>
          </p:nvPr>
        </p:nvSpPr>
        <p:spPr>
          <a:xfrm>
            <a:off x="3983990" y="447357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8"/>
            </p:custDataLst>
          </p:nvPr>
        </p:nvSpPr>
        <p:spPr>
          <a:xfrm>
            <a:off x="4057930" y="451899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0" name="标题"/>
          <p:cNvSpPr txBox="1"/>
          <p:nvPr>
            <p:custDataLst>
              <p:tags r:id="rId19"/>
            </p:custDataLst>
          </p:nvPr>
        </p:nvSpPr>
        <p:spPr>
          <a:xfrm>
            <a:off x="4915104" y="458447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童话大阅读教学评价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2" name="矩形: 圆角 28"/>
          <p:cNvSpPr/>
          <p:nvPr>
            <p:custDataLst>
              <p:tags r:id="rId20"/>
            </p:custDataLst>
          </p:nvPr>
        </p:nvSpPr>
        <p:spPr>
          <a:xfrm>
            <a:off x="3983990" y="537019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74" name="序号"/>
          <p:cNvSpPr txBox="1"/>
          <p:nvPr>
            <p:custDataLst>
              <p:tags r:id="rId21"/>
            </p:custDataLst>
          </p:nvPr>
        </p:nvSpPr>
        <p:spPr>
          <a:xfrm>
            <a:off x="4057930" y="54156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6" name="标题"/>
          <p:cNvSpPr txBox="1"/>
          <p:nvPr>
            <p:custDataLst>
              <p:tags r:id="rId22"/>
            </p:custDataLst>
          </p:nvPr>
        </p:nvSpPr>
        <p:spPr>
          <a:xfrm>
            <a:off x="4915104" y="54810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童话大阅读教学资源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6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928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8930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7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童话大阅读教学目标</a:t>
            </a:r>
            <a:endParaRPr lang="zh-CN" altLang="en-US"/>
          </a:p>
        </p:txBody>
      </p:sp>
      <p:sp>
        <p:nvSpPr>
          <p:cNvPr id="104897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8976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1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培养学生阅读兴趣</a:t>
            </a:r>
            <a:endParaRPr lang="zh-CN" altLang="en-US"/>
          </a:p>
        </p:txBody>
      </p:sp>
      <p:sp>
        <p:nvSpPr>
          <p:cNvPr id="1049020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22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24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26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28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培养学生的阅读习惯，让他们在童话故事中养成自主阅读的习惯。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0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激发学生对童话故事的兴趣，让他们感受到阅读的快乐。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2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提高学生的阅读能力，通过阅读童话故事，提高学生的阅读理解能力和语言表达能力。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4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拓展学生的想象力，让学生通过阅读童话故事，发挥自己的想象力，培养创新思维。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6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提高学生阅读能力</a:t>
            </a:r>
            <a:endParaRPr lang="zh-CN" altLang="en-US"/>
          </a:p>
        </p:txBody>
      </p:sp>
      <p:sp>
        <p:nvSpPr>
          <p:cNvPr id="1049070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74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6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78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8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86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提高学生的阅读速度和阅读技巧。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88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拓展学生的想象力和创造力。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90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培养学生对童话故事的兴趣，提高阅读积极性。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92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增加学生的词汇量和阅读理解能力。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https://d.book118.com/288000125002006043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 您的观看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52.5&quot;,&quot;top&quot;:&quot;72.25&quot;,&quot;width&quot;:&quot;514.2&quot;,&quot;height&quot;:&quot;263.3&quot;}"/>
  <p:tag name="KSO_WM_SLIDE_ID" val="custom2023030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4_2"/>
  <p:tag name="KSO_WM_UNIT_INDEX" val="1_4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5_2"/>
  <p:tag name="KSO_WM_UNIT_INDEX" val="1_5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6_1"/>
  <p:tag name="KSO_WM_UNIT_INDEX" val="1_6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6_2"/>
  <p:tag name="KSO_WM_UNIT_INDEX" val="1_6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3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">
      <a:dk1>
        <a:srgbClr val="000000"/>
      </a:dk1>
      <a:lt1>
        <a:srgbClr val="FFFFFF"/>
      </a:lt1>
      <a:dk2>
        <a:srgbClr val="2A5043"/>
      </a:dk2>
      <a:lt2>
        <a:srgbClr val="F2F8F6"/>
      </a:lt2>
      <a:accent1>
        <a:srgbClr val="549A54"/>
      </a:accent1>
      <a:accent2>
        <a:srgbClr val="4E9574"/>
      </a:accent2>
      <a:accent3>
        <a:srgbClr val="499094"/>
      </a:accent3>
      <a:accent4>
        <a:srgbClr val="66958F"/>
      </a:accent4>
      <a:accent5>
        <a:srgbClr val="A7A666"/>
      </a:accent5>
      <a:accent6>
        <a:srgbClr val="E7B63D"/>
      </a:accent6>
      <a:hlink>
        <a:srgbClr val="FFC000"/>
      </a:hlink>
      <a:folHlink>
        <a:srgbClr val="0EE29F"/>
      </a:folHlink>
    </a:clrScheme>
    <a:fontScheme name="自定义 30">
      <a:majorFont>
        <a:latin typeface="站酷文艺体"/>
        <a:ea typeface="站酷文艺体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A1D6E7"/>
        </a:solidFill>
        <a:ln>
          <a:noFill/>
        </a:ln>
      </a:spPr>
      <a:bodyPr anchor="ctr" rtlCol="0"/>
      <a:lstStyle>
        <a:defPPr algn="ctr">
          <a:defRPr dirty="0">
            <a:solidFill>
              <a:schemeClr val="bg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5">
      <vt:lpstr>Arial</vt:lpstr>
      <vt:lpstr>Calibri</vt:lpstr>
      <vt:lpstr>站酷文艺体</vt:lpstr>
      <vt:lpstr>MiSans Normal</vt:lpstr>
      <vt:lpstr>Wingdings</vt:lpstr>
      <vt:lpstr>Calibri Light</vt:lpstr>
      <vt:lpstr>微软雅黑</vt:lpstr>
      <vt:lpstr>Office Theme</vt:lpstr>
      <vt:lpstr>二年级童话大阅读教学设计</vt:lpstr>
      <vt:lpstr>目录</vt:lpstr>
      <vt:lpstr>添加章节标题</vt:lpstr>
      <vt:lpstr>童话大阅读教学目标</vt:lpstr>
      <vt:lpstr>培养学生阅读兴趣</vt:lpstr>
      <vt:lpstr>提高学生阅读能力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2024-09-22T08:26:59.850</cp:lastPrinted>
  <dcterms:created xsi:type="dcterms:W3CDTF">2024-09-22T00:26:59Z</dcterms:created>
  <dcterms:modified xsi:type="dcterms:W3CDTF">2024-09-22T00:27:02Z</dcterms:modified>
</cp:coreProperties>
</file>