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05D2B9D-CBD9-4B19-9BE9-D7422F9ED01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27C12B-97CA-463A-8F78-C33901A549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8FA5DD-3A2E-47FF-AD43-898C2B6C9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3A4820-9D95-40BB-8739-2E92F94CE1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8ABBC3-6458-4BD7-8B52-190F21E89E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B541E6-0D91-46AF-B176-741AEB7B11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98337D-0B2B-45F2-A408-09209AC2D7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20451C-2E07-4422-B078-EB23B48BFD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1F54AD-38FB-467F-A932-CC099915FC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94D1B8-704A-46C7-A323-3775447CF1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490E42-6B45-4E27-875E-D7540F522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D84F21-4585-4B48-B801-3692300D40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83F9964-2E0E-45F5-996A-76C05BFB8F1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A8A3903-9B4B-4E06-85CB-18CAE3BE2B9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7.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06004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开启心灵之旅找回灵感</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了解灵感的本质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开启心灵之旅</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创意升华：将灵感转化为行动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灵感的力量：塑造我们的生活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怎样培养创造力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了解灵感的本质</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什么是灵感？</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灵感是一种突如其来的思维或想法，可以帮助我们产生新的创意和解决问题。它常常让人感到兴奋和激动，为我们的生活和工作带来新的可能性。</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灵感的来源</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平凡生活中的不平凡灵感</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生活经历</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细致观察引发灵感</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观察</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书中自有黄金屋</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阅读</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灵感的特点</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须臾之间，灵感涌现</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瞬间而来</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灵感如摄影，无法预知何时按下快门</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难以预测</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与他人交流</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分享灵感，相互启迪</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放松心态</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舒缓压力，带来新奇思维</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激发灵感的方法</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头脑风暴</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集思广益，思维碰撞</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更多灵感激发方式</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走出舒适区，开阔眼界</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旅行</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艺术作品中获得灵感</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艺术</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大自然中汲取灵感</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自然</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开启心灵之旅</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旅行作为灵感的源泉</a:t>
            </a:r>
            <a:endParaRPr lang="en-US" sz="3600" b="0" strike="noStrike" spc="-1">
              <a:solidFill>
                <a:schemeClr val="dk1"/>
              </a:solidFill>
              <a:latin typeface="Arial"/>
            </a:endParaRPr>
          </a:p>
        </p:txBody>
      </p:sp>
      <p:sp>
        <p:nvSpPr>
          <p:cNvPr id="12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体验不同文化的碰撞</a:t>
            </a:r>
            <a:endParaRPr lang="en-US" sz="2000" b="0" strike="noStrike" spc="-1">
              <a:solidFill>
                <a:srgbClr val="000000"/>
              </a:solidFill>
              <a:latin typeface="Arial"/>
            </a:endParaRPr>
          </a:p>
        </p:txBody>
      </p:sp>
      <p:sp>
        <p:nvSpPr>
          <p:cNvPr id="13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文化交流</a:t>
            </a:r>
            <a:endParaRPr lang="en-US" sz="3000" b="0" strike="noStrike" spc="-1">
              <a:solidFill>
                <a:srgbClr val="000000"/>
              </a:solidFill>
              <a:latin typeface="Arial"/>
            </a:endParaRPr>
          </a:p>
        </p:txBody>
      </p:sp>
      <p:sp>
        <p:nvSpPr>
          <p:cNvPr id="13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感受历史的沉淀</a:t>
            </a:r>
            <a:endParaRPr lang="en-US" sz="2000" b="0" strike="noStrike" spc="-1">
              <a:solidFill>
                <a:srgbClr val="000000"/>
              </a:solidFill>
              <a:latin typeface="Arial"/>
            </a:endParaRPr>
          </a:p>
        </p:txBody>
      </p:sp>
      <p:sp>
        <p:nvSpPr>
          <p:cNvPr id="13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人文历史</a:t>
            </a:r>
            <a:endParaRPr lang="en-US" sz="3000" b="0" strike="noStrike" spc="-1">
              <a:solidFill>
                <a:srgbClr val="000000"/>
              </a:solidFill>
              <a:latin typeface="Arial"/>
            </a:endParaRPr>
          </a:p>
        </p:txBody>
      </p:sp>
      <p:sp>
        <p:nvSpPr>
          <p:cNvPr id="13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探索世界的奇观</a:t>
            </a:r>
            <a:endParaRPr lang="en-US" sz="2000" b="0" strike="noStrike" spc="-1">
              <a:solidFill>
                <a:srgbClr val="000000"/>
              </a:solidFill>
              <a:latin typeface="Arial"/>
            </a:endParaRPr>
          </a:p>
        </p:txBody>
      </p:sp>
      <p:sp>
        <p:nvSpPr>
          <p:cNvPr id="13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观光景点</a:t>
            </a:r>
            <a:endParaRPr lang="en-US" sz="3000" b="0" strike="noStrike" spc="-1">
              <a:solidFill>
                <a:srgbClr val="000000"/>
              </a:solidFill>
              <a:latin typeface="Arial"/>
            </a:endParaRPr>
          </a:p>
        </p:txBody>
      </p:sp>
      <p:sp>
        <p:nvSpPr>
          <p:cNvPr id="13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海洋</a:t>
            </a:r>
            <a:endParaRPr lang="en-US" sz="2200" b="0" strike="noStrike" spc="-1">
              <a:solidFill>
                <a:srgbClr val="000000"/>
              </a:solidFill>
              <a:latin typeface="Arial"/>
            </a:endParaRPr>
          </a:p>
        </p:txBody>
      </p:sp>
      <p:sp>
        <p:nvSpPr>
          <p:cNvPr id="14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欣赏海浪的律动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感受浩瀚的宽广</a:t>
            </a:r>
            <a:endParaRPr lang="en-US" sz="1500" b="0" strike="noStrike" spc="-1">
              <a:solidFill>
                <a:srgbClr val="000000"/>
              </a:solidFill>
              <a:latin typeface="Arial"/>
            </a:endParaRPr>
          </a:p>
        </p:txBody>
      </p:sp>
      <p:sp>
        <p:nvSpPr>
          <p:cNvPr id="14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山川</a:t>
            </a:r>
            <a:endParaRPr lang="en-US" sz="2200" b="0" strike="noStrike" spc="-1">
              <a:solidFill>
                <a:srgbClr val="000000"/>
              </a:solidFill>
              <a:latin typeface="Arial"/>
            </a:endParaRPr>
          </a:p>
        </p:txBody>
      </p:sp>
      <p:sp>
        <p:nvSpPr>
          <p:cNvPr id="14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登高远眺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体会壮丽的景色</a:t>
            </a:r>
            <a:endParaRPr lang="en-US" sz="1500" b="0" strike="noStrike" spc="-1">
              <a:solidFill>
                <a:srgbClr val="000000"/>
              </a:solidFill>
              <a:latin typeface="Arial"/>
            </a:endParaRPr>
          </a:p>
        </p:txBody>
      </p:sp>
      <p:sp>
        <p:nvSpPr>
          <p:cNvPr id="14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亲近自然寻找灵感</a:t>
            </a:r>
            <a:endParaRPr lang="en-US" sz="3600" b="0" strike="noStrike" spc="-1">
              <a:solidFill>
                <a:schemeClr val="dk1"/>
              </a:solidFill>
              <a:latin typeface="Arial"/>
            </a:endParaRPr>
          </a:p>
        </p:txBody>
      </p:sp>
      <p:sp>
        <p:nvSpPr>
          <p:cNvPr id="14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森林</a:t>
            </a:r>
            <a:endParaRPr lang="en-US" sz="2200" b="0" strike="noStrike" spc="-1">
              <a:solidFill>
                <a:srgbClr val="000000"/>
              </a:solidFill>
              <a:latin typeface="Arial"/>
            </a:endParaRPr>
          </a:p>
        </p:txBody>
      </p:sp>
      <p:sp>
        <p:nvSpPr>
          <p:cNvPr id="15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聆听树叶的声音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感受大自然的力量</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艺术与文学的启示</a:t>
            </a:r>
            <a:endParaRPr lang="en-US" sz="3500" b="0" strike="noStrike" spc="-1">
              <a:solidFill>
                <a:srgbClr val="000000"/>
              </a:solidFill>
              <a:latin typeface="Arial"/>
            </a:endParaRPr>
          </a:p>
        </p:txBody>
      </p:sp>
      <p:sp>
        <p:nvSpPr>
          <p:cNvPr id="15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阅读优秀的文学作品和欣赏艺术作品可以让我们沉浸在创作者的世界中，激发我们的创意。文学作品和艺术作品所营造的氛围和情感可以让我们找到共鸣，从而激发灵感的火花。</a:t>
            </a:r>
            <a:endParaRPr lang="en-US" sz="2500" b="0" strike="noStrike" spc="-1">
              <a:solidFill>
                <a:srgbClr val="000000"/>
              </a:solidFill>
              <a:latin typeface="Arial"/>
            </a:endParaRPr>
          </a:p>
        </p:txBody>
      </p:sp>
      <p:sp>
        <p:nvSpPr>
          <p:cNvPr id="15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冥想与冥思</a:t>
            </a:r>
            <a:endParaRPr lang="en-US" sz="3600" b="0" strike="noStrike" spc="-1">
              <a:solidFill>
                <a:schemeClr val="dk1"/>
              </a:solidFill>
              <a:latin typeface="Arial"/>
            </a:endParaRPr>
          </a:p>
        </p:txBody>
      </p:sp>
      <p:sp>
        <p:nvSpPr>
          <p:cNvPr id="15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静心思考内心的声音</a:t>
            </a:r>
            <a:endParaRPr lang="en-US" sz="1500" b="0" strike="noStrike" spc="-1">
              <a:solidFill>
                <a:srgbClr val="000000"/>
              </a:solidFill>
              <a:latin typeface="Arial"/>
            </a:endParaRPr>
          </a:p>
        </p:txBody>
      </p:sp>
      <p:sp>
        <p:nvSpPr>
          <p:cNvPr id="15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冥想</a:t>
            </a:r>
            <a:endParaRPr lang="en-US" sz="2200" b="0" strike="noStrike" spc="-1">
              <a:solidFill>
                <a:srgbClr val="000000"/>
              </a:solidFill>
              <a:latin typeface="Arial"/>
            </a:endParaRPr>
          </a:p>
        </p:txBody>
      </p:sp>
      <p:sp>
        <p:nvSpPr>
          <p:cNvPr id="15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深入思考问题的本质</a:t>
            </a:r>
            <a:endParaRPr lang="en-US" sz="1500" b="0" strike="noStrike" spc="-1">
              <a:solidFill>
                <a:srgbClr val="000000"/>
              </a:solidFill>
              <a:latin typeface="Arial"/>
            </a:endParaRPr>
          </a:p>
        </p:txBody>
      </p:sp>
      <p:sp>
        <p:nvSpPr>
          <p:cNvPr id="15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冥思</a:t>
            </a:r>
            <a:endParaRPr lang="en-US" sz="2200" b="0" strike="noStrike" spc="-1">
              <a:solidFill>
                <a:srgbClr val="000000"/>
              </a:solidFill>
              <a:latin typeface="Arial"/>
            </a:endParaRPr>
          </a:p>
        </p:txBody>
      </p:sp>
      <p:sp>
        <p:nvSpPr>
          <p:cNvPr id="16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审视自身行为和思绪</a:t>
            </a:r>
            <a:endParaRPr lang="en-US" sz="1500" b="0" strike="noStrike" spc="-1">
              <a:solidFill>
                <a:srgbClr val="000000"/>
              </a:solidFill>
              <a:latin typeface="Arial"/>
            </a:endParaRPr>
          </a:p>
        </p:txBody>
      </p:sp>
      <p:sp>
        <p:nvSpPr>
          <p:cNvPr id="16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自我反省</a:t>
            </a:r>
            <a:endParaRPr lang="en-US" sz="2200" b="0" strike="noStrike" spc="-1">
              <a:solidFill>
                <a:srgbClr val="000000"/>
              </a:solidFill>
              <a:latin typeface="Arial"/>
            </a:endParaRPr>
          </a:p>
        </p:txBody>
      </p:sp>
      <p:sp>
        <p:nvSpPr>
          <p:cNvPr id="16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通过开启心灵之旅，我们可以找回灵感，激发创造力，探索未知的可能性。无论是旅行、亲近自然、艺术、文学还是冥想，都是我们寻找灵感的有效途径。让我们勇敢迈出第一步，开启心灵之旅吧！</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创意升华：将灵感转化为行动</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利用笔记本记录灵感</a:t>
            </a:r>
            <a:endParaRPr lang="en-US" sz="3500" b="0" strike="noStrike" spc="-1">
              <a:solidFill>
                <a:srgbClr val="000000"/>
              </a:solidFill>
              <a:latin typeface="Arial"/>
            </a:endParaRPr>
          </a:p>
        </p:txBody>
      </p:sp>
      <p:sp>
        <p:nvSpPr>
          <p:cNvPr id="17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将灵感记录在笔记本中，可以让我们随时回顾和加以发展。当灵感突然来临时，随手记录在笔记本上，能够保留下这些宝贵的创意，为将来的实践提供灵感来源。</a:t>
            </a:r>
            <a:endParaRPr lang="en-US" sz="25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与他人分享灵感</a:t>
            </a:r>
            <a:endParaRPr lang="en-US" sz="3600" b="0" strike="noStrike" spc="-1">
              <a:solidFill>
                <a:schemeClr val="dk1"/>
              </a:solidFill>
              <a:latin typeface="Arial"/>
            </a:endParaRPr>
          </a:p>
        </p:txBody>
      </p:sp>
      <p:sp>
        <p:nvSpPr>
          <p:cNvPr id="17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倾听他人的想法，或许能够给予新的视角</a:t>
            </a:r>
            <a:endParaRPr lang="en-US" sz="1500" b="0" strike="noStrike" spc="-1">
              <a:solidFill>
                <a:srgbClr val="000000"/>
              </a:solidFill>
              <a:latin typeface="Arial"/>
            </a:endParaRPr>
          </a:p>
        </p:txBody>
      </p:sp>
      <p:sp>
        <p:nvSpPr>
          <p:cNvPr id="17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获得更多意见和建议</a:t>
            </a:r>
            <a:endParaRPr lang="en-US" sz="2200" b="0" strike="noStrike" spc="-1">
              <a:solidFill>
                <a:srgbClr val="000000"/>
              </a:solidFill>
              <a:latin typeface="Arial"/>
            </a:endParaRPr>
          </a:p>
        </p:txBody>
      </p:sp>
      <p:sp>
        <p:nvSpPr>
          <p:cNvPr id="17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他人的反馈和启发，能够帮助我们打破思维局限</a:t>
            </a:r>
            <a:endParaRPr lang="en-US" sz="1500" b="0" strike="noStrike" spc="-1">
              <a:solidFill>
                <a:srgbClr val="000000"/>
              </a:solidFill>
              <a:latin typeface="Arial"/>
            </a:endParaRPr>
          </a:p>
        </p:txBody>
      </p:sp>
      <p:sp>
        <p:nvSpPr>
          <p:cNvPr id="17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激发更多创意</a:t>
            </a:r>
            <a:endParaRPr lang="en-US" sz="2200" b="0" strike="noStrike" spc="-1">
              <a:solidFill>
                <a:srgbClr val="000000"/>
              </a:solidFill>
              <a:latin typeface="Arial"/>
            </a:endParaRPr>
          </a:p>
        </p:txBody>
      </p:sp>
      <p:sp>
        <p:nvSpPr>
          <p:cNvPr id="17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分享灵感可以促进创意之间的互动和碰撞</a:t>
            </a:r>
            <a:endParaRPr lang="en-US" sz="1500" b="0" strike="noStrike" spc="-1">
              <a:solidFill>
                <a:srgbClr val="000000"/>
              </a:solidFill>
              <a:latin typeface="Arial"/>
            </a:endParaRPr>
          </a:p>
        </p:txBody>
      </p:sp>
      <p:sp>
        <p:nvSpPr>
          <p:cNvPr id="17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促进创意交流</a:t>
            </a:r>
            <a:endParaRPr lang="en-US" sz="2200" b="0" strike="noStrike" spc="-1">
              <a:solidFill>
                <a:srgbClr val="000000"/>
              </a:solidFill>
              <a:latin typeface="Arial"/>
            </a:endParaRPr>
          </a:p>
        </p:txBody>
      </p:sp>
      <p:sp>
        <p:nvSpPr>
          <p:cNvPr id="18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发现灵感的价值</a:t>
            </a:r>
            <a:endParaRPr lang="en-US" sz="2200" b="0" strike="noStrike" spc="-1">
              <a:solidFill>
                <a:srgbClr val="000000"/>
              </a:solidFill>
              <a:latin typeface="Arial"/>
            </a:endParaRPr>
          </a:p>
        </p:txBody>
      </p:sp>
      <p:sp>
        <p:nvSpPr>
          <p:cNvPr id="18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将灵感付诸实践，能够发现其真正的价值所在</a:t>
            </a:r>
            <a:endParaRPr lang="en-US" sz="1500" b="0" strike="noStrike" spc="-1">
              <a:solidFill>
                <a:srgbClr val="000000"/>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提升灵感的质量</a:t>
            </a:r>
            <a:endParaRPr lang="en-US" sz="2200" b="0" strike="noStrike" spc="-1">
              <a:solidFill>
                <a:srgbClr val="000000"/>
              </a:solidFill>
              <a:latin typeface="Arial"/>
            </a:endParaRPr>
          </a:p>
        </p:txBody>
      </p:sp>
      <p:sp>
        <p:nvSpPr>
          <p:cNvPr id="18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实践可以让我们不断完善和提升灵感的质量</a:t>
            </a:r>
            <a:endParaRPr lang="en-US" sz="1500" b="0" strike="noStrike" spc="-1">
              <a:solidFill>
                <a:srgbClr val="000000"/>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积累实践经验</a:t>
            </a:r>
            <a:endParaRPr lang="en-US" sz="2200" b="0" strike="noStrike" spc="-1">
              <a:solidFill>
                <a:srgbClr val="000000"/>
              </a:solidFill>
              <a:latin typeface="Arial"/>
            </a:endParaRPr>
          </a:p>
        </p:txBody>
      </p:sp>
      <p:sp>
        <p:nvSpPr>
          <p:cNvPr id="19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通过持续实践，能够积累丰富的实践经验</a:t>
            </a:r>
            <a:endParaRPr lang="en-US" sz="1500" b="0" strike="noStrike" spc="-1">
              <a:solidFill>
                <a:srgbClr val="000000"/>
              </a:solidFill>
              <a:latin typeface="Arial"/>
            </a:endParaRPr>
          </a:p>
        </p:txBody>
      </p:sp>
      <p:sp>
        <p:nvSpPr>
          <p:cNvPr id="19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实践是灵感的最好验证</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见证灵感的成果</a:t>
            </a:r>
            <a:endParaRPr lang="en-US" sz="2200" b="0" strike="noStrike" spc="-1">
              <a:solidFill>
                <a:srgbClr val="000000"/>
              </a:solidFill>
              <a:latin typeface="Arial"/>
            </a:endParaRPr>
          </a:p>
        </p:txBody>
      </p:sp>
      <p:sp>
        <p:nvSpPr>
          <p:cNvPr id="19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通过实践，能够看到灵感的实际应用效果</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持续寻找新的灵感</a:t>
            </a:r>
            <a:endParaRPr lang="en-US" sz="3600" b="0" strike="noStrike" spc="-1">
              <a:solidFill>
                <a:schemeClr val="dk1"/>
              </a:solidFill>
              <a:latin typeface="Arial"/>
            </a:endParaRPr>
          </a:p>
        </p:txBody>
      </p:sp>
      <p:sp>
        <p:nvSpPr>
          <p:cNvPr id="19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不要停止寻找新的灵感，不断学习和探索，让创意永不枯竭。在生活中随时留心观察，不断积累新的知识和经验，保持对事物的好奇心和探索精神，才能不断激发新的灵感并保持创造力的源泉。</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https://d.book118.com/288006004011006050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开启心灵之旅找回灵感</vt:lpstr>
      <vt:lpstr>目录</vt:lpstr>
      <vt:lpstr>第1章 了解灵感的本质</vt:lpstr>
      <vt:lpstr> </vt:lpstr>
      <vt:lpstr>灵感的来源</vt:lpstr>
      <vt:lpstr>灵感的特点</vt:lpstr>
      <vt:lpstr>激发灵感的方法</vt:lpstr>
      <vt:lpstr>更多灵感激发方式</vt:lpstr>
      <vt:lpstr>第2章 开启心灵之旅</vt:lpstr>
      <vt:lpstr>旅行作为灵感的源泉</vt:lpstr>
      <vt:lpstr>亲近自然寻找灵感</vt:lpstr>
      <vt:lpstr> </vt:lpstr>
      <vt:lpstr>冥想与冥思</vt:lpstr>
      <vt:lpstr>结语</vt:lpstr>
      <vt:lpstr>第3章 创意升华：将灵感转化为行动</vt:lpstr>
      <vt:lpstr> </vt:lpstr>
      <vt:lpstr>与他人分享灵感</vt:lpstr>
      <vt:lpstr>实践是灵感的最好验证</vt:lpstr>
      <vt:lpstr>持续寻找新的灵感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2024-09-29T14:48:25.641</cp:lastPrinted>
  <dcterms:created xsi:type="dcterms:W3CDTF">2024-09-29T06:48:25Z</dcterms:created>
  <dcterms:modified xsi:type="dcterms:W3CDTF">2024-09-29T06:48:27Z</dcterms:modified>
</cp:coreProperties>
</file>