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0" r:id="rId2"/>
    <p:sldMasterId id="2147483742"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7" r:id="rId37"/>
  </p:sldIdLst>
  <p:sldSz cx="9144000" cy="6858000"/>
  <p:notesSz cx="6858000" cy="9144000"/>
  <p:custDataLst>
    <p:tags r:id="rId3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slideMaster" Target="slideMasters/slideMaster3.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tags" Target="tags/tag1.xml" /><Relationship Id="rId39" Type="http://schemas.openxmlformats.org/officeDocument/2006/relationships/presProps" Target="presProps.xml" /><Relationship Id="rId4" Type="http://schemas.openxmlformats.org/officeDocument/2006/relationships/slide" Target="slides/slide1.xml" /><Relationship Id="rId40" Type="http://schemas.openxmlformats.org/officeDocument/2006/relationships/viewProps" Target="viewProps.xml" /><Relationship Id="rId41" Type="http://schemas.openxmlformats.org/officeDocument/2006/relationships/theme" Target="theme/theme1.xml" /><Relationship Id="rId42"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EBA72D-7964-4AD0-88DB-25C3BEA5E7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2A1FE8-CCA4-4E98-9BE0-CA48B47E74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BEA775-2E44-462F-BACB-DBCB56AA0B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AF5937-6BAE-47A1-AFA7-87108FE548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DAED89-9E88-4D07-9FFC-29B24B5E00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B914F2-7AF2-497A-89B8-B74A61F4FB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2A6A97-DCCC-4180-B9C5-15736AD51C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E6F57C-0A6D-4F64-A8DF-66FA5D1D5F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3DE7D4-270A-4D08-9427-4FC28DF9A7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AAC2A6-3779-4578-BFD4-60F0A1FA28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07F580-168A-45B7-B974-BC4715867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1" lang="zh-CN" altLang="en-US" sz="3200" b="0" i="0" u="none" strike="noStrike" kern="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515100" y="609600"/>
            <a:ext cx="1943100" cy="54864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85800" y="609600"/>
            <a:ext cx="5676900" cy="54864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rgbClr val="8488C4"/>
            </a:gs>
            <a:gs pos="53000">
              <a:srgbClr val="D4DEFF"/>
            </a:gs>
            <a:gs pos="83000">
              <a:srgbClr val="D4DEFF"/>
            </a:gs>
            <a:gs pos="100000">
              <a:srgbClr val="96AB94"/>
            </a:gs>
          </a:gsLst>
          <a:lin ang="5400000" scaled="1"/>
        </a:gradFill>
      </p:bgPr>
    </p:bg>
    <p:spTree>
      <p:nvGrpSpPr>
        <p:cNvPr id="1" name=""/>
        <p:cNvGrpSpPr/>
        <p:nvPr/>
      </p:nvGrpSpPr>
      <p:grpSpPr/>
      <p:sp>
        <p:nvSpPr>
          <p:cNvPr id="1026" name="Rectangle 2"/>
          <p:cNvSpPr/>
          <p:nvPr>
            <p:ph type="title"/>
          </p:nvPr>
        </p:nvSpPr>
        <p:spPr>
          <a:xfrm>
            <a:off x="685800" y="609600"/>
            <a:ext cx="7772400" cy="1143000"/>
          </a:xfrm>
          <a:prstGeom prst="rect">
            <a:avLst/>
          </a:prstGeom>
          <a:noFill/>
          <a:ln>
            <a:noFill/>
            <a:miter lim="800000"/>
          </a:ln>
        </p:spPr>
        <p:txBody>
          <a:bodyPr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t>单击此处编辑母版标题样式</a:t>
            </a:r>
          </a:p>
        </p:txBody>
      </p:sp>
      <p:sp>
        <p:nvSpPr>
          <p:cNvPr id="1027" name="Rectangle 3"/>
          <p:cNvSpPr/>
          <p:nvPr>
            <p:ph type="body" idx="1"/>
          </p:nvPr>
        </p:nvSpPr>
        <p:spPr>
          <a:xfrm>
            <a:off x="685800" y="1981200"/>
            <a:ext cx="7772400" cy="4114800"/>
          </a:xfrm>
          <a:prstGeom prst="rect">
            <a:avLst/>
          </a:prstGeom>
          <a:noFill/>
          <a:ln>
            <a:no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1028" name="Rectangle 4"/>
          <p:cNvSpPr>
            <a:spLocks noGrp="1" noChangeArrowheads="1"/>
          </p:cNvSpPr>
          <p:nvPr>
            <p:ph type="dt" sz="half" idx="2"/>
          </p:nvPr>
        </p:nvSpPr>
        <p:spPr bwMode="auto">
          <a:xfrm>
            <a:off x="685800" y="6248400"/>
            <a:ext cx="3352800" cy="457200"/>
          </a:xfrm>
          <a:prstGeom prst="rect">
            <a:avLst/>
          </a:prstGeom>
          <a:noFill/>
          <a:ln w="9525">
            <a:noFill/>
            <a:miter lim="800000"/>
          </a:ln>
          <a:effectLst/>
        </p:spPr>
        <p:txBody>
          <a:bodyPr numCol="1" compatLnSpc="1">
            <a:prstTxWarp prst="textNoShape">
              <a:avLst/>
            </a:prstTxWarp>
          </a:bodyPr>
          <a:lstStyle>
            <a:defPPr algn="l" rtl="0" eaLnBrk="1" hangingPunct="1">
              <a:defRPr kumimoji="1"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r>
              <a:rPr lang="zh-CN" altLang="en-US" sz="1400">
                <a:solidFill>
                  <a:schemeClr val="accent2"/>
                </a:solidFill>
              </a:rPr>
              <a:t>计算机网络技术与应用</a:t>
            </a:r>
          </a:p>
        </p:txBody>
      </p:sp>
      <p:sp>
        <p:nvSpPr>
          <p:cNvPr id="1029" name="Rectangle 5"/>
          <p:cNvSpPr>
            <a:spLocks noGrp="1" noChangeArrowheads="1"/>
          </p:cNvSpPr>
          <p:nvPr>
            <p:ph type="ftr" sz="quarter" idx="3"/>
          </p:nvPr>
        </p:nvSpPr>
        <p:spPr bwMode="auto">
          <a:xfrm>
            <a:off x="3643313" y="6215063"/>
            <a:ext cx="2895600" cy="457200"/>
          </a:xfrm>
          <a:prstGeom prst="rect">
            <a:avLst/>
          </a:prstGeom>
          <a:noFill/>
          <a:ln w="9525">
            <a:noFill/>
            <a:miter lim="800000"/>
          </a:ln>
          <a:effectLst/>
        </p:spPr>
        <p:txBody>
          <a:bodyPr numCol="1" compatLnSpc="1">
            <a:prstTxWarp prst="textNoShape">
              <a:avLst/>
            </a:prstTxWarp>
          </a:bodyPr>
          <a:lstStyle>
            <a:defPPr algn="l" rtl="0" eaLnBrk="1" hangingPunct="1">
              <a:defRPr kumimoji="1"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ln>
          <a:effectLst/>
        </p:spPr>
        <p:txBody>
          <a:bodyPr numCol="1" compatLnSpc="1">
            <a:prstTxWarp prst="textNoShape">
              <a:avLst/>
            </a:prstTxWarp>
          </a:bodyPr>
          <a:lstStyle>
            <a:defPPr algn="l" rtl="0" eaLnBrk="1" hangingPunct="1">
              <a:defRPr kumimoji="1"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B82F5DA0-41B5-4150-9714-916D478F53A9}" type="slidenum">
              <a:rPr lang="en-US" altLang="zh-CN" sz="1400"/>
              <a:t>*</a:t>
            </a:fld>
          </a:p>
        </p:txBody>
      </p:sp>
    </p:spTree>
  </p:cSld>
  <p:clrMap bg1="lt1" tx1="dk1" bg2="lt2" tx2="dk2" accent1="accent1" accent2="accent2" accent3="accent3" accent4="accent4" accent5="accent5" accent6="accent6" hlink="hlink" folHlink="folHlink"/>
  <p:sldLayoutIdLst>
    <p:sldLayoutId id="2147483660" r:id="rId1"/>
    <p:sldLayoutId id="2147483730"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1" sz="4400" b="0" i="0" u="none">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sz="4400">
          <a:solidFill>
            <a:schemeClr val="tx2"/>
          </a:solidFill>
          <a:latin typeface="Times New Roman" pitchFamily="18" charset="0"/>
          <a:ea typeface="宋体" pitchFamily="2" charset="-122"/>
        </a:defRPr>
      </a:lvl9pPr>
    </p:titleStyle>
    <p:bodyStyle>
      <a:lvl1pPr marL="342900" indent="-342900" algn="l" defTabSz="914400" rtl="0" eaLnBrk="0" fontAlgn="base" hangingPunct="0">
        <a:lnSpc>
          <a:spcPct val="100000"/>
        </a:lnSpc>
        <a:spcBef>
          <a:spcPct val="20000"/>
        </a:spcBef>
        <a:spcAft>
          <a:spcPct val="0"/>
        </a:spcAft>
        <a:buClrTx/>
        <a:buSzTx/>
        <a:buFontTx/>
        <a:buChar char="•"/>
        <a:defRPr kumimoji="1" sz="3200" b="0" i="0" u="none">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sz="2800" b="0" i="0" u="none">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sz="2400" b="0" i="0" u="none">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sz="2000" b="0" i="0" u="none">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sz="2000" b="0" i="0" u="none">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rgbClr val="8488C4"/>
            </a:gs>
            <a:gs pos="53000">
              <a:srgbClr val="D4DEFF"/>
            </a:gs>
            <a:gs pos="83000">
              <a:srgbClr val="D4DEFF"/>
            </a:gs>
            <a:gs pos="100000">
              <a:srgbClr val="96AB94"/>
            </a:gs>
          </a:gsLst>
          <a:lin ang="5400000" scaled="1"/>
        </a:gradFill>
      </p:bgPr>
    </p:bg>
    <p:spTree>
      <p:nvGrpSpPr>
        <p:cNvPr id="1" name=""/>
        <p:cNvGrpSpPr/>
        <p:nvPr/>
      </p:nvGrpSpPr>
      <p:grpSpPr/>
      <p:sp>
        <p:nvSpPr>
          <p:cNvPr id="2050" name="Rectangle 2"/>
          <p:cNvSpPr/>
          <p:nvPr>
            <p:ph type="title"/>
          </p:nvPr>
        </p:nvSpPr>
        <p:spPr>
          <a:xfrm>
            <a:off x="685800" y="609600"/>
            <a:ext cx="7772400" cy="1143000"/>
          </a:xfrm>
          <a:prstGeom prst="rect">
            <a:avLst/>
          </a:prstGeom>
          <a:noFill/>
          <a:ln>
            <a:noFill/>
            <a:miter lim="800000"/>
          </a:ln>
        </p:spPr>
        <p:txBody>
          <a:bodyPr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t>单击此处编辑母版标题样式</a:t>
            </a:r>
          </a:p>
        </p:txBody>
      </p:sp>
      <p:sp>
        <p:nvSpPr>
          <p:cNvPr id="2051" name="Rectangle 3"/>
          <p:cNvSpPr/>
          <p:nvPr>
            <p:ph type="body" idx="1"/>
          </p:nvPr>
        </p:nvSpPr>
        <p:spPr>
          <a:xfrm>
            <a:off x="685800" y="1981200"/>
            <a:ext cx="7772400" cy="4114800"/>
          </a:xfrm>
          <a:prstGeom prst="rect">
            <a:avLst/>
          </a:prstGeom>
          <a:noFill/>
          <a:ln>
            <a:no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2052" name="日期占位符 3"/>
          <p:cNvSpPr>
            <a:spLocks noGrp="1"/>
          </p:cNvSpPr>
          <p:nvPr>
            <p:ph type="dt" sz="half" idx="2"/>
          </p:nvPr>
        </p:nvSpPr>
        <p:spPr bwMode="auto">
          <a:xfrm>
            <a:off x="685800" y="6248400"/>
            <a:ext cx="3352800" cy="457200"/>
          </a:xfrm>
          <a:prstGeom prst="rect">
            <a:avLst/>
          </a:prstGeom>
          <a:ln>
            <a:miter lim="800000"/>
          </a:ln>
        </p:spPr>
        <p:txBody>
          <a:bodyPr numCol="1" compatLnSpc="1">
            <a:prstTxWarp prst="textNoShape">
              <a:avLst/>
            </a:prstTxWarp>
          </a:bodyPr>
          <a:lstStyle>
            <a:defPPr algn="l" rtl="0" eaLnBrk="1" hangingPunct="1">
              <a:defRPr kumimoji="1"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r>
              <a:rPr lang="zh-CN" altLang="en-US" sz="1400">
                <a:solidFill>
                  <a:schemeClr val="accent2"/>
                </a:solidFill>
              </a:rPr>
              <a:t>计算机网络技术与应用</a:t>
            </a:r>
          </a:p>
        </p:txBody>
      </p:sp>
      <p:sp>
        <p:nvSpPr>
          <p:cNvPr id="2053" name="页脚占位符 4"/>
          <p:cNvSpPr>
            <a:spLocks noGrp="1"/>
          </p:cNvSpPr>
          <p:nvPr>
            <p:ph type="ftr" sz="quarter" idx="3"/>
          </p:nvPr>
        </p:nvSpPr>
        <p:spPr bwMode="auto">
          <a:xfrm>
            <a:off x="3643313" y="6215063"/>
            <a:ext cx="2895600" cy="457200"/>
          </a:xfrm>
          <a:prstGeom prst="rect">
            <a:avLst/>
          </a:prstGeom>
          <a:ln>
            <a:miter lim="800000"/>
          </a:ln>
        </p:spPr>
        <p:txBody>
          <a:bodyPr numCol="1" compatLnSpc="1">
            <a:prstTxWarp prst="textNoShape">
              <a:avLst/>
            </a:prstTxWarp>
          </a:bodyPr>
          <a:lstStyle>
            <a:defPPr algn="l" rtl="0" eaLnBrk="1" hangingPunct="1">
              <a:defRPr kumimoji="1"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fld id="{CD1C8613-A9C9-4E6A-8F58-D7D6754EB863}" type="slidenum">
              <a:rPr lang="en-US" altLang="zh-CN" sz="1400"/>
              <a:t>*</a:t>
            </a:fld>
          </a:p>
        </p:txBody>
      </p:sp>
      <p:sp>
        <p:nvSpPr>
          <p:cNvPr id="2054" name="灯片编号占位符 5"/>
          <p:cNvSpPr>
            <a:spLocks noGrp="1"/>
          </p:cNvSpPr>
          <p:nvPr>
            <p:ph type="sldNum" sz="quarter" idx="4"/>
          </p:nvPr>
        </p:nvSpPr>
        <p:spPr bwMode="auto">
          <a:xfrm>
            <a:off x="6553200" y="6248400"/>
            <a:ext cx="1905000" cy="457200"/>
          </a:xfrm>
          <a:prstGeom prst="rect">
            <a:avLst/>
          </a:prstGeom>
          <a:ln>
            <a:miter lim="800000"/>
          </a:ln>
        </p:spPr>
        <p:txBody>
          <a:bodyPr numCol="1" compatLnSpc="1">
            <a:prstTxWarp prst="textNoShape">
              <a:avLst/>
            </a:prstTxWarp>
          </a:bodyPr>
          <a:lstStyle>
            <a:defPPr algn="l" rtl="0" eaLnBrk="1" hangingPunct="1">
              <a:defRPr kumimoji="1"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E98C5F91-B8DB-486B-A763-B64B421BAB25}" type="slidenum">
              <a:rPr lang="en-US" altLang="zh-CN" sz="1400"/>
              <a:t>*</a:t>
            </a:fld>
          </a:p>
        </p:txBody>
      </p:sp>
    </p:spTree>
  </p:cSld>
  <p:clrMap bg1="lt1" tx1="dk1" bg2="lt2" tx2="dk2" accent1="accent1" accent2="accent2" accent3="accent3" accent4="accent4" accent5="accent5" accent6="accent6" hlink="hlink" folHlink="folHlink"/>
  <p:sldLayoutIdLst>
    <p:sldLayoutId id="2147483741" r:id="rId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1" sz="4400" b="0" i="0" u="none">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sz="4400">
          <a:solidFill>
            <a:schemeClr val="tx2"/>
          </a:solidFill>
          <a:latin typeface="Times New Roman" pitchFamily="18" charset="0"/>
          <a:ea typeface="宋体" pitchFamily="2" charset="-122"/>
        </a:defRPr>
      </a:lvl9pPr>
    </p:titleStyle>
    <p:bodyStyle>
      <a:lvl1pPr marL="342900" indent="-342900" algn="l" defTabSz="914400" rtl="0" eaLnBrk="0" fontAlgn="base" hangingPunct="0">
        <a:lnSpc>
          <a:spcPct val="100000"/>
        </a:lnSpc>
        <a:spcBef>
          <a:spcPct val="20000"/>
        </a:spcBef>
        <a:spcAft>
          <a:spcPct val="0"/>
        </a:spcAft>
        <a:buClrTx/>
        <a:buSzTx/>
        <a:buFontTx/>
        <a:buChar char="•"/>
        <a:defRPr kumimoji="1" sz="3200" b="0" i="0" u="none">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sz="2800" b="0" i="0" u="none">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sz="2400" b="0" i="0" u="none">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sz="2000" b="0" i="0" u="none">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sz="2000" b="0" i="0" u="none">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3.wmf" /><Relationship Id="rId3" Type="http://schemas.openxmlformats.org/officeDocument/2006/relationships/image" Target="../media/image4.jpe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12054040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2"/>
          <p:cNvSpPr>
            <a:spLocks noGrp="1" noChangeArrowheads="1"/>
          </p:cNvSpPr>
          <p:nvPr>
            <p:ph type="ctrTitle" idx="4294967295"/>
          </p:nvPr>
        </p:nvSpPr>
        <p:spPr>
          <a:xfrm>
            <a:off x="642938" y="2500313"/>
            <a:ext cx="7772400" cy="2362200"/>
          </a:xfrm>
        </p:spPr>
        <p:txBody>
          <a:bodyPr vert="horz" wrap="square" lIns="91440" tIns="45720" rIns="91440" bIns="45720" numCol="1" anchor="ctr" anchorCtr="0" compatLnSpc="1">
            <a:prstTxWarp prst="textNoShape">
              <a:avLst/>
            </a:prstTxWarp>
          </a:bodyPr>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Times New Roman" pitchFamily="18" charset="0"/>
                <a:ea typeface="宋体" pitchFamily="2" charset="-122"/>
              </a:defRPr>
            </a:lvl1pPr>
          </a:lstStyle>
          <a:p>
            <a:pPr marL="0" marR="0" lvl="0" indent="0" eaLnBrk="1" hangingPunct="1">
              <a:lnSpc>
                <a:spcPct val="140000"/>
              </a:lnSpc>
            </a:pPr>
            <a:r>
              <a:rPr lang="zh-CN" altLang="en-US" sz="5400">
                <a:effectLst>
                  <a:outerShdw blurRad="38100" dist="38100" dir="2700000" algn="tl">
                    <a:schemeClr val="bg2"/>
                  </a:outerShdw>
                </a:effectLst>
                <a:latin typeface="华文新魏" pitchFamily="2" charset="-122"/>
                <a:ea typeface="华文新魏" pitchFamily="2" charset="-122"/>
              </a:rPr>
              <a:t>第</a:t>
            </a:r>
            <a:r>
              <a:rPr lang="en-US" altLang="zh-CN" sz="5400">
                <a:effectLst>
                  <a:outerShdw blurRad="38100" dist="38100" dir="2700000" algn="tl">
                    <a:schemeClr val="bg2"/>
                  </a:outerShdw>
                </a:effectLst>
                <a:latin typeface="华文新魏" pitchFamily="2" charset="-122"/>
                <a:ea typeface="华文新魏" pitchFamily="2" charset="-122"/>
              </a:rPr>
              <a:t>9</a:t>
            </a:r>
            <a:r>
              <a:rPr lang="zh-CN" altLang="en-US" sz="5400">
                <a:effectLst>
                  <a:outerShdw blurRad="38100" dist="38100" dir="2700000" algn="tl">
                    <a:schemeClr val="bg2"/>
                  </a:outerShdw>
                </a:effectLst>
                <a:latin typeface="华文新魏" pitchFamily="2" charset="-122"/>
                <a:ea typeface="华文新魏" pitchFamily="2" charset="-122"/>
              </a:rPr>
              <a:t>章</a:t>
            </a:r>
            <a:br>
              <a:rPr lang="zh-CN" altLang="en-US" sz="1200">
                <a:effectLst>
                  <a:outerShdw blurRad="38100" dist="38100" dir="2700000" algn="tl">
                    <a:schemeClr val="bg2"/>
                  </a:outerShdw>
                </a:effectLst>
                <a:latin typeface="华文新魏" pitchFamily="2" charset="-122"/>
                <a:ea typeface="华文新魏" pitchFamily="2" charset="-122"/>
              </a:rPr>
            </a:br>
            <a:r>
              <a:rPr lang="zh-CN" altLang="en-US" sz="5400">
                <a:effectLst>
                  <a:outerShdw blurRad="38100" dist="38100" dir="2700000" algn="tl">
                    <a:schemeClr val="bg2"/>
                  </a:outerShdw>
                </a:effectLst>
                <a:latin typeface="华文新魏" pitchFamily="2" charset="-122"/>
                <a:ea typeface="华文新魏" pitchFamily="2" charset="-122"/>
              </a:rPr>
              <a:t>计算机网络安全</a:t>
            </a:r>
            <a:endParaRPr lang="zh-CN" altLang="en-US" sz="5400">
              <a:effectLst>
                <a:outerShdw blurRad="38100" dist="38100" dir="2700000" algn="tl">
                  <a:schemeClr val="bg2"/>
                </a:outerShdw>
              </a:effectLst>
              <a:latin typeface="华文新魏" pitchFamily="2" charset="-122"/>
              <a:ea typeface="华文新魏" pitchFamily="2" charset="-122"/>
            </a:endParaRPr>
          </a:p>
        </p:txBody>
      </p:sp>
      <p:sp>
        <p:nvSpPr>
          <p:cNvPr id="5123" name="Rectangle 2"/>
          <p:cNvSpPr txBox="1">
            <a:spLocks noChangeArrowheads="1"/>
          </p:cNvSpPr>
          <p:nvPr/>
        </p:nvSpPr>
        <p:spPr bwMode="auto">
          <a:xfrm>
            <a:off x="642938" y="785813"/>
            <a:ext cx="7772400" cy="1214437"/>
          </a:xfrm>
          <a:prstGeom prst="rect">
            <a:avLst/>
          </a:prstGeom>
          <a:noFill/>
          <a:ln w="9525">
            <a:noFill/>
            <a:miter lim="800000"/>
          </a:ln>
          <a:effectLst/>
        </p:spPr>
        <p:txBody>
          <a:bodyPr anchor="ctr" anchorCtr="0"/>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marR="0" lvl="0" indent="0" algn="ctr" eaLnBrk="1" hangingPunct="1">
              <a:lnSpc>
                <a:spcPct val="140000"/>
              </a:lnSpc>
            </a:pPr>
            <a:r>
              <a:rPr lang="zh-CN" altLang="en-US" sz="5400">
                <a:solidFill>
                  <a:schemeClr val="tx2"/>
                </a:solidFill>
                <a:effectLst>
                  <a:outerShdw blurRad="38100" dist="38100" dir="2700000" algn="tl">
                    <a:schemeClr val="bg2"/>
                  </a:outerShdw>
                </a:effectLst>
                <a:latin typeface="华文新魏" pitchFamily="2" charset="-122"/>
                <a:ea typeface="华文新魏" pitchFamily="2" charset="-122"/>
              </a:rPr>
              <a:t>计算机网络技术与应用</a:t>
            </a:r>
            <a:endParaRPr lang="en-US" altLang="zh-CN" sz="5400">
              <a:solidFill>
                <a:schemeClr val="tx2"/>
              </a:solidFill>
              <a:effectLst>
                <a:outerShdw blurRad="38100" dist="38100" dir="2700000" algn="tl">
                  <a:schemeClr val="bg2"/>
                </a:outerShdw>
              </a:effectLst>
              <a:latin typeface="华文新魏" pitchFamily="2" charset="-122"/>
              <a:ea typeface="华文新魏" pitchFamily="2"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rPr lang="zh-CN" altLang="en-US" b="1"/>
              <a:t>第</a:t>
            </a:r>
            <a:r>
              <a:rPr lang="en-US" altLang="zh-CN" b="1"/>
              <a:t>9</a:t>
            </a:r>
            <a:r>
              <a:rPr lang="zh-CN" altLang="en-US" b="1"/>
              <a:t>章</a:t>
            </a:r>
            <a:r>
              <a:rPr lang="en-US" altLang="en-US" b="1"/>
              <a:t>  </a:t>
            </a:r>
            <a:r>
              <a:rPr lang="zh-CN" altLang="en-US" b="1"/>
              <a:t>计算机网络安全</a:t>
            </a:r>
          </a:p>
        </p:txBody>
      </p:sp>
      <p:sp>
        <p:nvSpPr>
          <p:cNvPr id="6147" name="Rectangle 3"/>
          <p:cNvSpPr/>
          <p:nvPr>
            <p:ph type="body" idx="4294967295"/>
          </p:nvPr>
        </p:nvSpPr>
        <p:spPr>
          <a:xfrm>
            <a:off x="685800" y="1981200"/>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eaLnBrk="1" hangingPunct="1"/>
            <a:r>
              <a:rPr lang="zh-CN" altLang="en-US" sz="2800"/>
              <a:t>本章内容</a:t>
            </a:r>
          </a:p>
          <a:p>
            <a:pPr lvl="1" eaLnBrk="1" hangingPunct="1"/>
            <a:r>
              <a:rPr lang="en-US" altLang="zh-CN" b="1"/>
              <a:t>9.1  </a:t>
            </a:r>
            <a:r>
              <a:rPr lang="zh-CN" altLang="en-US" b="1"/>
              <a:t>网络安全概述</a:t>
            </a:r>
          </a:p>
          <a:p>
            <a:pPr lvl="1" eaLnBrk="1" hangingPunct="1"/>
            <a:r>
              <a:rPr lang="en-US" altLang="zh-CN" b="1"/>
              <a:t>9.2  </a:t>
            </a:r>
            <a:r>
              <a:rPr lang="zh-CN" altLang="en-US" b="1"/>
              <a:t>数据加密技术及其应用</a:t>
            </a:r>
          </a:p>
          <a:p>
            <a:pPr lvl="1" eaLnBrk="1" hangingPunct="1"/>
            <a:r>
              <a:rPr lang="en-US" altLang="zh-CN" b="1"/>
              <a:t>9.3  </a:t>
            </a:r>
            <a:r>
              <a:rPr lang="zh-CN" altLang="en-US" b="1"/>
              <a:t>数字证书与身份认证</a:t>
            </a:r>
          </a:p>
          <a:p>
            <a:pPr lvl="1" eaLnBrk="1" hangingPunct="1"/>
            <a:r>
              <a:rPr lang="en-US" altLang="zh-CN" b="1"/>
              <a:t>9.4  </a:t>
            </a:r>
            <a:r>
              <a:rPr lang="zh-CN" altLang="en-US" b="1"/>
              <a:t>防火墙技术及其应用</a:t>
            </a:r>
          </a:p>
          <a:p>
            <a:pPr lvl="1" eaLnBrk="1" hangingPunct="1"/>
            <a:r>
              <a:rPr lang="en-US" altLang="en-US" b="1"/>
              <a:t>9.5  </a:t>
            </a:r>
            <a:r>
              <a:rPr lang="zh-CN" altLang="en-US" b="1"/>
              <a:t>虚拟专用网技术及其应用</a:t>
            </a:r>
          </a:p>
        </p:txBody>
      </p:sp>
    </p:spTree>
  </p:cSld>
  <p:clrMapOvr>
    <a:masterClrMapping/>
  </p:clrMapOvr>
  <mc:AlternateContent>
    <mc:Choice xmlns:p14="http://schemas.microsoft.com/office/powerpoint/2010/main" Requires="p14">
      <p:transition p14:dur="1200">
        <p:zoom/>
      </p:transition>
    </mc:Choice>
    <mc:Fallback>
      <p:transition>
        <p:zo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标题 1"/>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342900" indent="-342900" algn="ctr"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marL="342900" lvl="0" indent="-342900"/>
            <a:r>
              <a:rPr lang="en-US" altLang="zh-CN" sz="3600" b="1"/>
              <a:t>9.1  </a:t>
            </a:r>
            <a:r>
              <a:rPr lang="zh-CN" altLang="en-US" sz="3600" b="1"/>
              <a:t>网络安全概述</a:t>
            </a:r>
            <a:endParaRPr lang="zh-CN" altLang="en-US" sz="3600"/>
          </a:p>
        </p:txBody>
      </p:sp>
      <p:sp>
        <p:nvSpPr>
          <p:cNvPr id="7171" name="内容占位符 2"/>
          <p:cNvSpPr/>
          <p:nvPr>
            <p:ph idx="4294967295"/>
          </p:nvPr>
        </p:nvSpPr>
        <p:spPr>
          <a:xfrm>
            <a:off x="685800" y="1981200"/>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a:r>
              <a:rPr lang="en-US" altLang="zh-CN" sz="2800" b="1"/>
              <a:t>9.1.1  </a:t>
            </a:r>
            <a:r>
              <a:rPr lang="zh-CN" altLang="en-US" sz="2800" b="1"/>
              <a:t>网络安全的概念</a:t>
            </a:r>
          </a:p>
          <a:p>
            <a:pPr lvl="0"/>
            <a:r>
              <a:rPr lang="en-US" altLang="zh-CN" sz="2800" b="1"/>
              <a:t>9.1.2  </a:t>
            </a:r>
            <a:r>
              <a:rPr lang="zh-CN" altLang="en-US" sz="2800" b="1"/>
              <a:t>网络面临的威胁与对应措施</a:t>
            </a:r>
          </a:p>
          <a:p>
            <a:pPr lvl="0"/>
            <a:r>
              <a:rPr lang="en-US" altLang="zh-CN" sz="2800" b="1"/>
              <a:t>9.1.3  </a:t>
            </a:r>
            <a:r>
              <a:rPr lang="zh-CN" altLang="en-US" sz="2800" b="1"/>
              <a:t>网络安全体系</a:t>
            </a:r>
          </a:p>
          <a:p>
            <a:pPr lvl="0"/>
            <a:endParaRPr lang="zh-CN" altLang="en-US" sz="2800"/>
          </a:p>
        </p:txBody>
      </p:sp>
      <p:sp>
        <p:nvSpPr>
          <p:cNvPr id="7172"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标题 1"/>
          <p:cNvSpPr/>
          <p:nvPr>
            <p:ph type="title" idx="4294967295"/>
          </p:nvPr>
        </p:nvSpPr>
        <p:spPr>
          <a:xfrm>
            <a:off x="714375" y="500062"/>
            <a:ext cx="7772400" cy="747712"/>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rPr lang="en-US" altLang="zh-CN" sz="2800" b="1"/>
              <a:t>9.1.1  </a:t>
            </a:r>
            <a:r>
              <a:rPr lang="zh-CN" altLang="en-US" sz="2800" b="1"/>
              <a:t>网络安全的概念</a:t>
            </a:r>
            <a:endParaRPr lang="zh-CN" altLang="en-US" sz="2800"/>
          </a:p>
        </p:txBody>
      </p:sp>
      <p:sp>
        <p:nvSpPr>
          <p:cNvPr id="8195"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8196" name="矩形 4"/>
          <p:cNvSpPr/>
          <p:nvPr/>
        </p:nvSpPr>
        <p:spPr>
          <a:xfrm>
            <a:off x="714375" y="1214438"/>
            <a:ext cx="249237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1</a:t>
            </a:r>
            <a:r>
              <a:rPr lang="zh-CN" altLang="en-US"/>
              <a:t>．网络安全定义</a:t>
            </a:r>
          </a:p>
        </p:txBody>
      </p:sp>
      <p:sp>
        <p:nvSpPr>
          <p:cNvPr id="8197" name="矩形 5"/>
          <p:cNvSpPr/>
          <p:nvPr/>
        </p:nvSpPr>
        <p:spPr>
          <a:xfrm>
            <a:off x="642938" y="1785938"/>
            <a:ext cx="7929562" cy="1570038"/>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网络安全是指网络系统的硬件、软件及其系统中的数据受到保护，不受偶然的或者恶意的原因而遭到破坏、更改、泄露，系统连续、可靠、正常地运行，网络服务不中断。</a:t>
            </a:r>
          </a:p>
        </p:txBody>
      </p:sp>
      <p:sp>
        <p:nvSpPr>
          <p:cNvPr id="8198" name="矩形 6"/>
          <p:cNvSpPr/>
          <p:nvPr/>
        </p:nvSpPr>
        <p:spPr>
          <a:xfrm>
            <a:off x="571500" y="3467100"/>
            <a:ext cx="3262312"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网络安全的含义如下：</a:t>
            </a:r>
          </a:p>
        </p:txBody>
      </p:sp>
      <p:sp>
        <p:nvSpPr>
          <p:cNvPr id="8199" name="矩形 7"/>
          <p:cNvSpPr/>
          <p:nvPr/>
        </p:nvSpPr>
        <p:spPr>
          <a:xfrm>
            <a:off x="1071562" y="3929062"/>
            <a:ext cx="6786562" cy="1570038"/>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1</a:t>
            </a:r>
            <a:r>
              <a:rPr lang="zh-CN" altLang="en-US"/>
              <a:t>）运行系统的安全</a:t>
            </a:r>
          </a:p>
          <a:p>
            <a:pPr marL="0" lvl="0" indent="0" eaLnBrk="1" hangingPunct="1"/>
            <a:r>
              <a:rPr lang="zh-CN" altLang="en-US"/>
              <a:t>（</a:t>
            </a:r>
            <a:r>
              <a:rPr lang="en-US" altLang="zh-CN"/>
              <a:t>2</a:t>
            </a:r>
            <a:r>
              <a:rPr lang="zh-CN" altLang="en-US"/>
              <a:t>）信息存储的安全</a:t>
            </a:r>
          </a:p>
          <a:p>
            <a:pPr marL="0" lvl="0" indent="0" eaLnBrk="1" hangingPunct="1"/>
            <a:r>
              <a:rPr lang="zh-CN" altLang="en-US"/>
              <a:t>（</a:t>
            </a:r>
            <a:r>
              <a:rPr lang="en-US" altLang="zh-CN"/>
              <a:t>3</a:t>
            </a:r>
            <a:r>
              <a:rPr lang="zh-CN" altLang="en-US"/>
              <a:t>）信息传播的安全</a:t>
            </a:r>
          </a:p>
          <a:p>
            <a:pPr marL="0" lvl="0" indent="0" eaLnBrk="1" hangingPunct="1"/>
            <a:r>
              <a:rPr lang="zh-CN" altLang="en-US"/>
              <a:t>（</a:t>
            </a:r>
            <a:r>
              <a:rPr lang="en-US" altLang="zh-CN"/>
              <a:t>4</a:t>
            </a:r>
            <a:r>
              <a:rPr lang="zh-CN" altLang="en-US"/>
              <a:t>）信息内容的安全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9219" name="矩形 4"/>
          <p:cNvSpPr/>
          <p:nvPr/>
        </p:nvSpPr>
        <p:spPr>
          <a:xfrm>
            <a:off x="2786062" y="1000125"/>
            <a:ext cx="280035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2</a:t>
            </a:r>
            <a:r>
              <a:rPr lang="zh-CN" altLang="en-US"/>
              <a:t>．网络安全的特征</a:t>
            </a:r>
          </a:p>
        </p:txBody>
      </p:sp>
      <p:sp>
        <p:nvSpPr>
          <p:cNvPr id="9220" name="矩形 5"/>
          <p:cNvSpPr/>
          <p:nvPr/>
        </p:nvSpPr>
        <p:spPr>
          <a:xfrm>
            <a:off x="2857500" y="2038350"/>
            <a:ext cx="249237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1</a:t>
            </a:r>
            <a:r>
              <a:rPr lang="zh-CN" altLang="en-US"/>
              <a:t>）信息保密性</a:t>
            </a:r>
          </a:p>
        </p:txBody>
      </p:sp>
      <p:sp>
        <p:nvSpPr>
          <p:cNvPr id="9221" name="矩形 6"/>
          <p:cNvSpPr/>
          <p:nvPr/>
        </p:nvSpPr>
        <p:spPr>
          <a:xfrm>
            <a:off x="2865438" y="2752725"/>
            <a:ext cx="249237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2</a:t>
            </a:r>
            <a:r>
              <a:rPr lang="zh-CN" altLang="en-US"/>
              <a:t>）信息完整性</a:t>
            </a:r>
          </a:p>
        </p:txBody>
      </p:sp>
      <p:sp>
        <p:nvSpPr>
          <p:cNvPr id="9222" name="矩形 7"/>
          <p:cNvSpPr/>
          <p:nvPr/>
        </p:nvSpPr>
        <p:spPr>
          <a:xfrm>
            <a:off x="2857500" y="3395662"/>
            <a:ext cx="249237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3</a:t>
            </a:r>
            <a:r>
              <a:rPr lang="zh-CN" altLang="en-US"/>
              <a:t>）服务可用性</a:t>
            </a:r>
          </a:p>
        </p:txBody>
      </p:sp>
      <p:sp>
        <p:nvSpPr>
          <p:cNvPr id="9223" name="矩形 8"/>
          <p:cNvSpPr/>
          <p:nvPr/>
        </p:nvSpPr>
        <p:spPr>
          <a:xfrm>
            <a:off x="2857500" y="4181475"/>
            <a:ext cx="249237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4</a:t>
            </a:r>
            <a:r>
              <a:rPr lang="zh-CN" altLang="en-US"/>
              <a:t>）访问可控性</a:t>
            </a:r>
          </a:p>
        </p:txBody>
      </p:sp>
      <p:sp>
        <p:nvSpPr>
          <p:cNvPr id="9224" name="矩形 9"/>
          <p:cNvSpPr/>
          <p:nvPr/>
        </p:nvSpPr>
        <p:spPr>
          <a:xfrm>
            <a:off x="2857500" y="4895850"/>
            <a:ext cx="2185988"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5</a:t>
            </a:r>
            <a:r>
              <a:rPr lang="zh-CN" altLang="en-US"/>
              <a:t>）可审查性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标题 1"/>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rPr lang="en-US" altLang="zh-CN" sz="2800" b="1"/>
              <a:t>9.1.2  </a:t>
            </a:r>
            <a:r>
              <a:rPr lang="zh-CN" altLang="en-US" sz="2800" b="1"/>
              <a:t>网络面临的威胁与对应措施</a:t>
            </a:r>
            <a:endParaRPr lang="zh-CN" altLang="en-US" sz="2800"/>
          </a:p>
        </p:txBody>
      </p:sp>
      <p:sp>
        <p:nvSpPr>
          <p:cNvPr id="10243"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10244" name="矩形 4"/>
          <p:cNvSpPr/>
          <p:nvPr/>
        </p:nvSpPr>
        <p:spPr>
          <a:xfrm>
            <a:off x="1143000" y="1785938"/>
            <a:ext cx="218440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1</a:t>
            </a:r>
            <a:r>
              <a:rPr lang="zh-CN" altLang="en-US"/>
              <a:t>）网络攻击</a:t>
            </a:r>
          </a:p>
        </p:txBody>
      </p:sp>
      <p:sp>
        <p:nvSpPr>
          <p:cNvPr id="10245" name="矩形 5"/>
          <p:cNvSpPr/>
          <p:nvPr/>
        </p:nvSpPr>
        <p:spPr>
          <a:xfrm>
            <a:off x="1143000" y="2357438"/>
            <a:ext cx="280035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2</a:t>
            </a:r>
            <a:r>
              <a:rPr lang="zh-CN" altLang="en-US"/>
              <a:t>）网络安全漏洞</a:t>
            </a:r>
          </a:p>
        </p:txBody>
      </p:sp>
      <p:sp>
        <p:nvSpPr>
          <p:cNvPr id="10246" name="矩形 6"/>
          <p:cNvSpPr/>
          <p:nvPr/>
        </p:nvSpPr>
        <p:spPr>
          <a:xfrm>
            <a:off x="1143000" y="2928938"/>
            <a:ext cx="218440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3</a:t>
            </a:r>
            <a:r>
              <a:rPr lang="zh-CN" altLang="en-US"/>
              <a:t>）信息泄露</a:t>
            </a:r>
          </a:p>
        </p:txBody>
      </p:sp>
      <p:sp>
        <p:nvSpPr>
          <p:cNvPr id="10247" name="矩形 7"/>
          <p:cNvSpPr/>
          <p:nvPr/>
        </p:nvSpPr>
        <p:spPr>
          <a:xfrm>
            <a:off x="1143000" y="3500438"/>
            <a:ext cx="218440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4</a:t>
            </a:r>
            <a:r>
              <a:rPr lang="zh-CN" altLang="en-US"/>
              <a:t>）网络病毒</a:t>
            </a:r>
          </a:p>
        </p:txBody>
      </p:sp>
      <p:sp>
        <p:nvSpPr>
          <p:cNvPr id="10248" name="矩形 8"/>
          <p:cNvSpPr/>
          <p:nvPr/>
        </p:nvSpPr>
        <p:spPr>
          <a:xfrm>
            <a:off x="1143000" y="4071938"/>
            <a:ext cx="434022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5</a:t>
            </a:r>
            <a:r>
              <a:rPr lang="zh-CN" altLang="en-US"/>
              <a:t>）来自网络内部的安全问题</a:t>
            </a:r>
          </a:p>
        </p:txBody>
      </p:sp>
      <p:sp>
        <p:nvSpPr>
          <p:cNvPr id="10249" name="矩形 9"/>
          <p:cNvSpPr/>
          <p:nvPr/>
        </p:nvSpPr>
        <p:spPr>
          <a:xfrm>
            <a:off x="1106488" y="4643438"/>
            <a:ext cx="310832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6</a:t>
            </a:r>
            <a:r>
              <a:rPr lang="zh-CN" altLang="en-US"/>
              <a:t>）数据备份与恢复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标题 1"/>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rPr lang="en-US" altLang="zh-CN" sz="2800" b="1"/>
              <a:t>9.1.3  </a:t>
            </a:r>
            <a:r>
              <a:rPr lang="zh-CN" altLang="en-US" sz="2800" b="1"/>
              <a:t>网络安全体系</a:t>
            </a:r>
            <a:endParaRPr lang="zh-CN" altLang="en-US" sz="2800"/>
          </a:p>
        </p:txBody>
      </p:sp>
      <p:sp>
        <p:nvSpPr>
          <p:cNvPr id="11267"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11268" name="矩形 4"/>
          <p:cNvSpPr/>
          <p:nvPr/>
        </p:nvSpPr>
        <p:spPr>
          <a:xfrm>
            <a:off x="857250" y="1905000"/>
            <a:ext cx="7500938" cy="3416300"/>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r>
              <a:rPr lang="zh-CN" altLang="en-US"/>
              <a:t>一个完整的网络信息安全体系包括三类措施</a:t>
            </a:r>
            <a:r>
              <a:rPr lang="en-US" altLang="zh-CN"/>
              <a:t>:</a:t>
            </a:r>
          </a:p>
          <a:p>
            <a:pPr marL="457200" lvl="0" indent="-457200" eaLnBrk="1" hangingPunct="1">
              <a:buFont typeface="Arial"/>
              <a:buChar char="•"/>
            </a:pPr>
            <a:endParaRPr lang="en-US" altLang="zh-CN"/>
          </a:p>
          <a:p>
            <a:pPr marL="457200" lvl="0" indent="-457200" eaLnBrk="1" hangingPunct="1">
              <a:buFont typeface="Arial"/>
              <a:buChar char="•"/>
            </a:pPr>
            <a:r>
              <a:rPr lang="zh-CN" altLang="en-US"/>
              <a:t>一是国家的法律政策和企业的规章制度、以及网络安全教育等外部环境；</a:t>
            </a:r>
            <a:endParaRPr lang="en-US" altLang="zh-CN"/>
          </a:p>
          <a:p>
            <a:pPr marL="457200" lvl="0" indent="-457200" eaLnBrk="1" hangingPunct="1">
              <a:buFont typeface="Arial"/>
              <a:buChar char="•"/>
            </a:pPr>
            <a:endParaRPr lang="en-US" altLang="zh-CN"/>
          </a:p>
          <a:p>
            <a:pPr marL="457200" lvl="0" indent="-457200" eaLnBrk="1" hangingPunct="1">
              <a:buFont typeface="Arial"/>
              <a:buChar char="•"/>
            </a:pPr>
            <a:r>
              <a:rPr lang="zh-CN" altLang="en-US"/>
              <a:t>二是技术方面的措施，如防火墙技术、数据加密技术、防毒技术、身份验证技术等；</a:t>
            </a:r>
            <a:endParaRPr lang="en-US" altLang="zh-CN"/>
          </a:p>
          <a:p>
            <a:pPr marL="457200" lvl="0" indent="-457200" eaLnBrk="1" hangingPunct="1">
              <a:buFont typeface="Arial"/>
              <a:buChar char="•"/>
            </a:pPr>
            <a:endParaRPr lang="en-US" altLang="zh-CN"/>
          </a:p>
          <a:p>
            <a:pPr marL="457200" lvl="0" indent="-457200" eaLnBrk="1" hangingPunct="1">
              <a:buFont typeface="Arial"/>
              <a:buChar char="•"/>
            </a:pPr>
            <a:r>
              <a:rPr lang="zh-CN" altLang="en-US"/>
              <a:t>三是审计与管理措施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12291" name="矩形 4"/>
          <p:cNvSpPr/>
          <p:nvPr/>
        </p:nvSpPr>
        <p:spPr>
          <a:xfrm>
            <a:off x="1143000" y="857250"/>
            <a:ext cx="4494212"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技术上看应包含以下技术措施：</a:t>
            </a:r>
          </a:p>
        </p:txBody>
      </p:sp>
      <p:sp>
        <p:nvSpPr>
          <p:cNvPr id="12292" name="矩形 5"/>
          <p:cNvSpPr/>
          <p:nvPr/>
        </p:nvSpPr>
        <p:spPr>
          <a:xfrm>
            <a:off x="1500188" y="1428750"/>
            <a:ext cx="218440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1</a:t>
            </a:r>
            <a:r>
              <a:rPr lang="zh-CN" altLang="en-US"/>
              <a:t>）访问控制</a:t>
            </a:r>
          </a:p>
        </p:txBody>
      </p:sp>
      <p:sp>
        <p:nvSpPr>
          <p:cNvPr id="12293" name="矩形 6"/>
          <p:cNvSpPr/>
          <p:nvPr/>
        </p:nvSpPr>
        <p:spPr>
          <a:xfrm>
            <a:off x="1512888" y="1928812"/>
            <a:ext cx="341630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2</a:t>
            </a:r>
            <a:r>
              <a:rPr lang="zh-CN" altLang="en-US"/>
              <a:t>）定期检查安全漏洞</a:t>
            </a:r>
          </a:p>
        </p:txBody>
      </p:sp>
      <p:sp>
        <p:nvSpPr>
          <p:cNvPr id="12294" name="矩形 7"/>
          <p:cNvSpPr/>
          <p:nvPr/>
        </p:nvSpPr>
        <p:spPr>
          <a:xfrm>
            <a:off x="1500188" y="2500312"/>
            <a:ext cx="218440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3</a:t>
            </a:r>
            <a:r>
              <a:rPr lang="zh-CN" altLang="en-US"/>
              <a:t>）攻击监控</a:t>
            </a:r>
          </a:p>
        </p:txBody>
      </p:sp>
      <p:sp>
        <p:nvSpPr>
          <p:cNvPr id="12295" name="矩形 8"/>
          <p:cNvSpPr/>
          <p:nvPr/>
        </p:nvSpPr>
        <p:spPr>
          <a:xfrm>
            <a:off x="1500188" y="3071812"/>
            <a:ext cx="218440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4</a:t>
            </a:r>
            <a:r>
              <a:rPr lang="zh-CN" altLang="en-US"/>
              <a:t>）加密通讯</a:t>
            </a:r>
          </a:p>
        </p:txBody>
      </p:sp>
      <p:sp>
        <p:nvSpPr>
          <p:cNvPr id="12296" name="矩形 9"/>
          <p:cNvSpPr/>
          <p:nvPr/>
        </p:nvSpPr>
        <p:spPr>
          <a:xfrm>
            <a:off x="1500188" y="3643312"/>
            <a:ext cx="1570038"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5</a:t>
            </a:r>
            <a:r>
              <a:rPr lang="zh-CN" altLang="en-US"/>
              <a:t>）认证</a:t>
            </a:r>
          </a:p>
        </p:txBody>
      </p:sp>
      <p:sp>
        <p:nvSpPr>
          <p:cNvPr id="12297" name="矩形 10"/>
          <p:cNvSpPr/>
          <p:nvPr/>
        </p:nvSpPr>
        <p:spPr>
          <a:xfrm>
            <a:off x="1500188" y="4214812"/>
            <a:ext cx="249237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6</a:t>
            </a:r>
            <a:r>
              <a:rPr lang="zh-CN" altLang="en-US"/>
              <a:t>）备份和恢复</a:t>
            </a:r>
          </a:p>
        </p:txBody>
      </p:sp>
      <p:sp>
        <p:nvSpPr>
          <p:cNvPr id="12298" name="矩形 11"/>
          <p:cNvSpPr/>
          <p:nvPr/>
        </p:nvSpPr>
        <p:spPr>
          <a:xfrm>
            <a:off x="1500188" y="4786312"/>
            <a:ext cx="218440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7</a:t>
            </a:r>
            <a:r>
              <a:rPr lang="zh-CN" altLang="en-US"/>
              <a:t>）多层防御</a:t>
            </a:r>
          </a:p>
        </p:txBody>
      </p:sp>
      <p:sp>
        <p:nvSpPr>
          <p:cNvPr id="12299" name="矩形 12"/>
          <p:cNvSpPr/>
          <p:nvPr/>
        </p:nvSpPr>
        <p:spPr>
          <a:xfrm>
            <a:off x="1500188" y="5357812"/>
            <a:ext cx="280035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8</a:t>
            </a:r>
            <a:r>
              <a:rPr lang="zh-CN" altLang="en-US"/>
              <a:t>）隐藏内部信息</a:t>
            </a:r>
          </a:p>
        </p:txBody>
      </p:sp>
      <p:sp>
        <p:nvSpPr>
          <p:cNvPr id="12300" name="矩形 13"/>
          <p:cNvSpPr/>
          <p:nvPr/>
        </p:nvSpPr>
        <p:spPr>
          <a:xfrm>
            <a:off x="1500188" y="5857875"/>
            <a:ext cx="341630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9</a:t>
            </a:r>
            <a:r>
              <a:rPr lang="zh-CN" altLang="en-US"/>
              <a:t>）设立安全监控中心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标题 1"/>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rPr lang="en-US" altLang="zh-CN" sz="3600" b="1"/>
              <a:t>9.2  </a:t>
            </a:r>
            <a:r>
              <a:rPr lang="zh-CN" altLang="en-US" sz="3600" b="1"/>
              <a:t>数据加密技术及其应用</a:t>
            </a:r>
            <a:endParaRPr lang="zh-CN" altLang="en-US" sz="3600"/>
          </a:p>
        </p:txBody>
      </p:sp>
      <p:sp>
        <p:nvSpPr>
          <p:cNvPr id="13315" name="内容占位符 2"/>
          <p:cNvSpPr/>
          <p:nvPr>
            <p:ph idx="4294967295"/>
          </p:nvPr>
        </p:nvSpPr>
        <p:spPr>
          <a:xfrm>
            <a:off x="685800" y="1981200"/>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a:r>
              <a:rPr lang="en-US" altLang="zh-CN" sz="2800" b="1"/>
              <a:t>9.2.1  </a:t>
            </a:r>
            <a:r>
              <a:rPr lang="zh-CN" altLang="en-US" sz="2800" b="1"/>
              <a:t>数据加密的概念</a:t>
            </a:r>
            <a:endParaRPr lang="en-US" altLang="zh-CN" sz="2800" b="1"/>
          </a:p>
          <a:p>
            <a:pPr lvl="0"/>
            <a:r>
              <a:rPr lang="en-US" altLang="zh-CN" sz="2800" b="1"/>
              <a:t>9.2.2  </a:t>
            </a:r>
            <a:r>
              <a:rPr lang="zh-CN" altLang="en-US" sz="2800" b="1"/>
              <a:t>数据加密方法</a:t>
            </a:r>
          </a:p>
          <a:p>
            <a:pPr lvl="0"/>
            <a:endParaRPr lang="zh-CN" altLang="en-US" sz="2800" b="1"/>
          </a:p>
        </p:txBody>
      </p:sp>
      <p:sp>
        <p:nvSpPr>
          <p:cNvPr id="13316"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标题 1"/>
          <p:cNvSpPr/>
          <p:nvPr>
            <p:ph type="title" idx="4294967295"/>
          </p:nvPr>
        </p:nvSpPr>
        <p:spPr>
          <a:xfrm>
            <a:off x="685800" y="71438"/>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rPr lang="en-US" altLang="zh-CN" sz="2800" b="1"/>
              <a:t>9.2.1  </a:t>
            </a:r>
            <a:r>
              <a:rPr lang="zh-CN" altLang="en-US" sz="2800" b="1"/>
              <a:t>数据加密的概念</a:t>
            </a:r>
            <a:endParaRPr lang="zh-CN" altLang="en-US" sz="2800"/>
          </a:p>
        </p:txBody>
      </p:sp>
      <p:sp>
        <p:nvSpPr>
          <p:cNvPr id="14339"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14340" name="矩形 4"/>
          <p:cNvSpPr/>
          <p:nvPr/>
        </p:nvSpPr>
        <p:spPr>
          <a:xfrm>
            <a:off x="500062" y="1071562"/>
            <a:ext cx="310832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1</a:t>
            </a:r>
            <a:r>
              <a:rPr lang="zh-CN" altLang="en-US"/>
              <a:t>．数据加密基本概念</a:t>
            </a:r>
          </a:p>
        </p:txBody>
      </p:sp>
      <p:sp>
        <p:nvSpPr>
          <p:cNvPr id="14341" name="矩形 5"/>
          <p:cNvSpPr/>
          <p:nvPr/>
        </p:nvSpPr>
        <p:spPr>
          <a:xfrm>
            <a:off x="928688" y="1571625"/>
            <a:ext cx="7286625" cy="4619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加密就是将信息通过一定的算法转换成不可读的形式</a:t>
            </a:r>
          </a:p>
        </p:txBody>
      </p:sp>
      <p:sp>
        <p:nvSpPr>
          <p:cNvPr id="14342" name="矩形 6"/>
          <p:cNvSpPr/>
          <p:nvPr/>
        </p:nvSpPr>
        <p:spPr>
          <a:xfrm>
            <a:off x="1285875" y="2000250"/>
            <a:ext cx="7072312" cy="2308225"/>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加密前的数据叫明文</a:t>
            </a:r>
            <a:endParaRPr lang="en-US" altLang="zh-CN"/>
          </a:p>
          <a:p>
            <a:pPr marL="457200" lvl="0" indent="-457200" eaLnBrk="1" hangingPunct="1">
              <a:buFont typeface="Arial"/>
              <a:buChar char="•"/>
            </a:pPr>
            <a:r>
              <a:rPr lang="zh-CN" altLang="en-US"/>
              <a:t>加密后的数据叫密文</a:t>
            </a:r>
            <a:endParaRPr lang="en-US" altLang="zh-CN"/>
          </a:p>
          <a:p>
            <a:pPr marL="457200" lvl="0" indent="-457200" eaLnBrk="1" hangingPunct="1">
              <a:buFont typeface="Arial"/>
              <a:buChar char="•"/>
            </a:pPr>
            <a:r>
              <a:rPr lang="zh-CN" altLang="en-US"/>
              <a:t>用于实现加密的算法叫加密算法</a:t>
            </a:r>
            <a:endParaRPr lang="en-US" altLang="zh-CN"/>
          </a:p>
          <a:p>
            <a:pPr marL="457200" lvl="0" indent="-457200" eaLnBrk="1" hangingPunct="1">
              <a:buFont typeface="Arial"/>
              <a:buChar char="•"/>
            </a:pPr>
            <a:r>
              <a:rPr lang="zh-CN" altLang="en-US"/>
              <a:t>算法中使用的参数叫加密密钥</a:t>
            </a:r>
            <a:endParaRPr lang="en-US" altLang="zh-CN"/>
          </a:p>
          <a:p>
            <a:pPr marL="457200" lvl="0" indent="-457200" eaLnBrk="1" hangingPunct="1">
              <a:buFont typeface="Arial"/>
              <a:buChar char="•"/>
            </a:pPr>
            <a:r>
              <a:rPr lang="zh-CN" altLang="en-US"/>
              <a:t>用于将密文转换成明文的算法称为解密算法</a:t>
            </a:r>
            <a:endParaRPr lang="en-US" altLang="zh-CN"/>
          </a:p>
          <a:p>
            <a:pPr marL="457200" lvl="0" indent="-457200" eaLnBrk="1" hangingPunct="1">
              <a:buFont typeface="Arial"/>
              <a:buChar char="•"/>
            </a:pPr>
            <a:r>
              <a:rPr lang="zh-CN" altLang="en-US"/>
              <a:t>算法中使用的参数叫解密密钥。</a:t>
            </a:r>
          </a:p>
        </p:txBody>
      </p:sp>
      <p:pic>
        <p:nvPicPr>
          <p:cNvPr id="14343" name="Group 2"/>
          <p:cNvPicPr/>
          <p:nvPr/>
        </p:nvPicPr>
        <p:blipFill>
          <a:blip r:embed="rId2"/>
          <a:stretch>
            <a:fillRect/>
          </a:stretch>
        </p:blipFill>
        <p:spPr>
          <a:xfrm>
            <a:off x="1066800" y="4359275"/>
            <a:ext cx="7156450" cy="2217738"/>
          </a:xfrm>
          <a:prstGeom prst="rect">
            <a:avLst/>
          </a:prstGeom>
          <a:noFill/>
          <a:ln>
            <a:miter lim="800000"/>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15363" name="矩形 4"/>
          <p:cNvSpPr/>
          <p:nvPr/>
        </p:nvSpPr>
        <p:spPr>
          <a:xfrm>
            <a:off x="3071812" y="642938"/>
            <a:ext cx="249237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2</a:t>
            </a:r>
            <a:r>
              <a:rPr lang="zh-CN" altLang="en-US"/>
              <a:t>．密钥及其作用</a:t>
            </a:r>
          </a:p>
        </p:txBody>
      </p:sp>
      <p:sp>
        <p:nvSpPr>
          <p:cNvPr id="15364" name="矩形 5"/>
          <p:cNvSpPr/>
          <p:nvPr/>
        </p:nvSpPr>
        <p:spPr>
          <a:xfrm>
            <a:off x="642938" y="1214438"/>
            <a:ext cx="8072438" cy="1570038"/>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加密算法和解密算法的操作通常都是在一组密钥控制下进行的</a:t>
            </a:r>
            <a:r>
              <a:rPr lang="en-US" altLang="zh-CN"/>
              <a:t>,</a:t>
            </a:r>
            <a:r>
              <a:rPr lang="zh-CN" altLang="en-US"/>
              <a:t>密码体制有两个基本构成要素，即算法和密钥。</a:t>
            </a:r>
            <a:endParaRPr lang="en-US" altLang="zh-CN"/>
          </a:p>
          <a:p>
            <a:pPr marL="457200" lvl="0" indent="-457200" eaLnBrk="1" hangingPunct="1">
              <a:buFont typeface="Arial"/>
              <a:buChar char="•"/>
            </a:pPr>
            <a:endParaRPr lang="en-US" altLang="zh-CN"/>
          </a:p>
          <a:p>
            <a:pPr marL="457200" lvl="0" indent="-457200" eaLnBrk="1" hangingPunct="1">
              <a:buFont typeface="Arial"/>
              <a:buChar char="•"/>
            </a:pPr>
            <a:r>
              <a:rPr lang="zh-CN" altLang="en-US"/>
              <a:t>算法是运算的规则，密钥则是一组参加运算的数字串。</a:t>
            </a:r>
          </a:p>
        </p:txBody>
      </p:sp>
      <p:sp>
        <p:nvSpPr>
          <p:cNvPr id="15365" name="矩形 6"/>
          <p:cNvSpPr/>
          <p:nvPr/>
        </p:nvSpPr>
        <p:spPr>
          <a:xfrm>
            <a:off x="642938" y="3000375"/>
            <a:ext cx="8215312" cy="1200150"/>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算法是相对稳定的，而密钥可以视为加密算法中的可变参数。从数学的角度来看，改变了密钥，实际上也就改变了明文与密文之间等价的数学函数关系。</a:t>
            </a:r>
          </a:p>
        </p:txBody>
      </p:sp>
      <p:sp>
        <p:nvSpPr>
          <p:cNvPr id="15366" name="矩形 7"/>
          <p:cNvSpPr/>
          <p:nvPr/>
        </p:nvSpPr>
        <p:spPr>
          <a:xfrm>
            <a:off x="642938" y="4286250"/>
            <a:ext cx="7929562" cy="8302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因此现代密码学的一个基本原则是：一切秘密寓于密钥之中。</a:t>
            </a:r>
          </a:p>
        </p:txBody>
      </p:sp>
      <p:sp>
        <p:nvSpPr>
          <p:cNvPr id="15367" name="矩形 8"/>
          <p:cNvSpPr/>
          <p:nvPr/>
        </p:nvSpPr>
        <p:spPr>
          <a:xfrm>
            <a:off x="642938" y="5143500"/>
            <a:ext cx="8001000" cy="8302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对于同一种加密算法，密钥的位数越长，破译的困难也就越大，安全性也就越好。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16387" name="矩形 4"/>
          <p:cNvSpPr/>
          <p:nvPr/>
        </p:nvSpPr>
        <p:spPr>
          <a:xfrm>
            <a:off x="2928938" y="642938"/>
            <a:ext cx="280035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3</a:t>
            </a:r>
            <a:r>
              <a:rPr lang="zh-CN" altLang="en-US"/>
              <a:t>．加密通信的过程</a:t>
            </a:r>
          </a:p>
        </p:txBody>
      </p:sp>
      <p:sp>
        <p:nvSpPr>
          <p:cNvPr id="16388" name="矩形 5"/>
          <p:cNvSpPr/>
          <p:nvPr/>
        </p:nvSpPr>
        <p:spPr>
          <a:xfrm>
            <a:off x="1071562" y="1285875"/>
            <a:ext cx="5570538"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通信双方通过秘密途径协商一个密钥</a:t>
            </a:r>
          </a:p>
        </p:txBody>
      </p:sp>
      <p:sp>
        <p:nvSpPr>
          <p:cNvPr id="16389" name="矩形 6"/>
          <p:cNvSpPr/>
          <p:nvPr/>
        </p:nvSpPr>
        <p:spPr>
          <a:xfrm>
            <a:off x="1071562" y="2038350"/>
            <a:ext cx="7143750" cy="8302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用户</a:t>
            </a:r>
            <a:r>
              <a:rPr lang="en-US" altLang="zh-CN"/>
              <a:t>A</a:t>
            </a:r>
            <a:r>
              <a:rPr lang="zh-CN" altLang="en-US"/>
              <a:t>将发送的数据用这个密钥按照一定的算法加密</a:t>
            </a:r>
          </a:p>
        </p:txBody>
      </p:sp>
      <p:sp>
        <p:nvSpPr>
          <p:cNvPr id="16390" name="矩形 7"/>
          <p:cNvSpPr/>
          <p:nvPr/>
        </p:nvSpPr>
        <p:spPr>
          <a:xfrm>
            <a:off x="1071562" y="2714625"/>
            <a:ext cx="6307138"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用户</a:t>
            </a:r>
            <a:r>
              <a:rPr lang="en-US" altLang="zh-CN"/>
              <a:t>A</a:t>
            </a:r>
            <a:r>
              <a:rPr lang="zh-CN" altLang="en-US"/>
              <a:t>将密文和密钥通过网络传输给用户</a:t>
            </a:r>
            <a:r>
              <a:rPr lang="en-US" altLang="zh-CN"/>
              <a:t>B</a:t>
            </a:r>
            <a:endParaRPr lang="zh-CN" altLang="en-US"/>
          </a:p>
        </p:txBody>
      </p:sp>
      <p:sp>
        <p:nvSpPr>
          <p:cNvPr id="16391" name="矩形 8"/>
          <p:cNvSpPr/>
          <p:nvPr/>
        </p:nvSpPr>
        <p:spPr>
          <a:xfrm>
            <a:off x="1071562" y="3324225"/>
            <a:ext cx="7500938" cy="8302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用户</a:t>
            </a:r>
            <a:r>
              <a:rPr lang="en-US" altLang="zh-CN"/>
              <a:t>B</a:t>
            </a:r>
            <a:r>
              <a:rPr lang="zh-CN" altLang="en-US"/>
              <a:t>收到密钥和密文后，用密钥和解密算法解密密文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标题 1"/>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rPr lang="en-US" altLang="zh-CN" sz="2800" b="1"/>
              <a:t>9.2.2  </a:t>
            </a:r>
            <a:r>
              <a:rPr lang="zh-CN" altLang="en-US" sz="2800" b="1"/>
              <a:t>数据加密方法</a:t>
            </a:r>
            <a:endParaRPr lang="zh-CN" altLang="en-US" sz="2800"/>
          </a:p>
        </p:txBody>
      </p:sp>
      <p:sp>
        <p:nvSpPr>
          <p:cNvPr id="17411"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17412" name="矩形 4"/>
          <p:cNvSpPr/>
          <p:nvPr/>
        </p:nvSpPr>
        <p:spPr>
          <a:xfrm>
            <a:off x="714375" y="2214562"/>
            <a:ext cx="7715250" cy="267811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加密技术分为两类，即对称加密和非对称加密。</a:t>
            </a:r>
            <a:endParaRPr lang="en-US" altLang="zh-CN"/>
          </a:p>
          <a:p>
            <a:pPr marL="457200" lvl="0" indent="-457200" eaLnBrk="1" hangingPunct="1">
              <a:buFont typeface="Arial"/>
              <a:buChar char="•"/>
            </a:pPr>
            <a:endParaRPr lang="en-US" altLang="zh-CN"/>
          </a:p>
          <a:p>
            <a:pPr marL="457200" lvl="0" indent="-457200" eaLnBrk="1" hangingPunct="1">
              <a:buFont typeface="Arial"/>
              <a:buChar char="•"/>
            </a:pPr>
            <a:r>
              <a:rPr lang="zh-CN" altLang="en-US"/>
              <a:t>如果密码体制所用的加密密钥和解密密钥相同或由一个密钥能够推导出另一个密钥，称为对称密码体制。</a:t>
            </a:r>
            <a:endParaRPr lang="en-US" altLang="zh-CN"/>
          </a:p>
          <a:p>
            <a:pPr marL="457200" lvl="0" indent="-457200" eaLnBrk="1" hangingPunct="1">
              <a:buFont typeface="Arial"/>
              <a:buChar char="•"/>
            </a:pPr>
            <a:endParaRPr lang="en-US" altLang="zh-CN"/>
          </a:p>
          <a:p>
            <a:pPr marL="457200" lvl="0" indent="-457200" eaLnBrk="1" hangingPunct="1">
              <a:buFont typeface="Arial"/>
              <a:buChar char="•"/>
            </a:pPr>
            <a:r>
              <a:rPr lang="zh-CN" altLang="en-US"/>
              <a:t>如果加密密钥和解密密钥不相同，则称为非对称密码体制。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18435" name="矩形 4"/>
          <p:cNvSpPr/>
          <p:nvPr/>
        </p:nvSpPr>
        <p:spPr>
          <a:xfrm>
            <a:off x="3500438" y="642938"/>
            <a:ext cx="1878012"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1</a:t>
            </a:r>
            <a:r>
              <a:rPr lang="zh-CN" altLang="en-US"/>
              <a:t>．对称加密</a:t>
            </a:r>
          </a:p>
        </p:txBody>
      </p:sp>
      <p:sp>
        <p:nvSpPr>
          <p:cNvPr id="18436" name="矩形 5"/>
          <p:cNvSpPr/>
          <p:nvPr/>
        </p:nvSpPr>
        <p:spPr>
          <a:xfrm>
            <a:off x="714375" y="1143000"/>
            <a:ext cx="7572375" cy="8302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对称加密即信息的发送方和接收方用同一个密钥去加密和解密数据，对称密钥的代表是数据加密标准</a:t>
            </a:r>
            <a:r>
              <a:rPr lang="en-US" altLang="zh-CN"/>
              <a:t>DES</a:t>
            </a:r>
            <a:endParaRPr lang="zh-CN" altLang="en-US"/>
          </a:p>
        </p:txBody>
      </p:sp>
      <p:sp>
        <p:nvSpPr>
          <p:cNvPr id="18437" name="矩形 7"/>
          <p:cNvSpPr/>
          <p:nvPr/>
        </p:nvSpPr>
        <p:spPr>
          <a:xfrm>
            <a:off x="714375" y="2000250"/>
            <a:ext cx="2338388"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对称加密的特点</a:t>
            </a:r>
          </a:p>
        </p:txBody>
      </p:sp>
      <p:sp>
        <p:nvSpPr>
          <p:cNvPr id="18438" name="矩形 8"/>
          <p:cNvSpPr/>
          <p:nvPr/>
        </p:nvSpPr>
        <p:spPr>
          <a:xfrm>
            <a:off x="642938" y="2500312"/>
            <a:ext cx="7715250" cy="3786188"/>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1</a:t>
            </a:r>
            <a:r>
              <a:rPr lang="zh-CN" altLang="en-US"/>
              <a:t>）加密密钥和解密密钥相同，用什么密钥加密就用什么密钥解密。</a:t>
            </a:r>
          </a:p>
          <a:p>
            <a:pPr marL="0" lvl="0" indent="0" eaLnBrk="1" hangingPunct="1"/>
            <a:r>
              <a:rPr lang="zh-CN" altLang="en-US"/>
              <a:t>（</a:t>
            </a:r>
            <a:r>
              <a:rPr lang="en-US" altLang="zh-CN"/>
              <a:t>2</a:t>
            </a:r>
            <a:r>
              <a:rPr lang="zh-CN" altLang="en-US"/>
              <a:t>）加密速度快，抗破译性强</a:t>
            </a:r>
          </a:p>
          <a:p>
            <a:pPr marL="0" lvl="0" indent="0" eaLnBrk="1" hangingPunct="1"/>
            <a:r>
              <a:rPr lang="zh-CN" altLang="en-US"/>
              <a:t>（</a:t>
            </a:r>
            <a:r>
              <a:rPr lang="en-US" altLang="zh-CN"/>
              <a:t>3</a:t>
            </a:r>
            <a:r>
              <a:rPr lang="zh-CN" altLang="en-US"/>
              <a:t>）可以多次使用</a:t>
            </a:r>
            <a:r>
              <a:rPr lang="en-US" altLang="zh-CN"/>
              <a:t>DES</a:t>
            </a:r>
            <a:r>
              <a:rPr lang="zh-CN" altLang="en-US"/>
              <a:t>对文件重复加密</a:t>
            </a:r>
          </a:p>
          <a:p>
            <a:pPr marL="0" lvl="0" indent="0" eaLnBrk="1" hangingPunct="1"/>
            <a:r>
              <a:rPr lang="zh-CN" altLang="en-US"/>
              <a:t>（</a:t>
            </a:r>
            <a:r>
              <a:rPr lang="en-US" altLang="zh-CN"/>
              <a:t>4</a:t>
            </a:r>
            <a:r>
              <a:rPr lang="zh-CN" altLang="en-US"/>
              <a:t>）密钥使用一定时间就得更换，每次起用新密钥时均需要经过秘密渠道将密钥传递给对方。</a:t>
            </a:r>
          </a:p>
          <a:p>
            <a:pPr marL="0" lvl="0" indent="0" eaLnBrk="1" hangingPunct="1"/>
            <a:r>
              <a:rPr lang="zh-CN" altLang="en-US"/>
              <a:t>（</a:t>
            </a:r>
            <a:r>
              <a:rPr lang="en-US" altLang="zh-CN"/>
              <a:t>5</a:t>
            </a:r>
            <a:r>
              <a:rPr lang="zh-CN" altLang="en-US"/>
              <a:t>）密钥量大，与</a:t>
            </a:r>
            <a:r>
              <a:rPr lang="en-US" altLang="zh-CN"/>
              <a:t>N</a:t>
            </a:r>
            <a:r>
              <a:rPr lang="zh-CN" altLang="en-US"/>
              <a:t>个人通信要保存</a:t>
            </a:r>
            <a:r>
              <a:rPr lang="en-US" altLang="zh-CN"/>
              <a:t>N</a:t>
            </a:r>
            <a:r>
              <a:rPr lang="zh-CN" altLang="en-US"/>
              <a:t>个密钥，</a:t>
            </a:r>
            <a:r>
              <a:rPr lang="en-US" altLang="zh-CN"/>
              <a:t>N</a:t>
            </a:r>
            <a:r>
              <a:rPr lang="zh-CN" altLang="en-US"/>
              <a:t>个人彼此通信，密钥量将达到</a:t>
            </a:r>
            <a:r>
              <a:rPr lang="en-US" altLang="zh-CN"/>
              <a:t>N</a:t>
            </a:r>
            <a:r>
              <a:rPr lang="zh-CN" altLang="en-US"/>
              <a:t>（</a:t>
            </a:r>
            <a:r>
              <a:rPr lang="en-US" altLang="zh-CN"/>
              <a:t>N-1</a:t>
            </a:r>
            <a:r>
              <a:rPr lang="zh-CN" altLang="en-US"/>
              <a:t>）</a:t>
            </a:r>
            <a:r>
              <a:rPr lang="en-US" altLang="zh-CN"/>
              <a:t>/2</a:t>
            </a:r>
            <a:r>
              <a:rPr lang="zh-CN" altLang="en-US"/>
              <a:t>个密钥。</a:t>
            </a:r>
          </a:p>
          <a:p>
            <a:pPr marL="0" lvl="0" indent="0" eaLnBrk="1" hangingPunct="1"/>
            <a:r>
              <a:rPr lang="zh-CN" altLang="en-US"/>
              <a:t>（</a:t>
            </a:r>
            <a:r>
              <a:rPr lang="en-US" altLang="zh-CN"/>
              <a:t>6</a:t>
            </a:r>
            <a:r>
              <a:rPr lang="zh-CN" altLang="en-US"/>
              <a:t>）无法满足不相识的人进行私人谈话的保密要求。</a:t>
            </a:r>
          </a:p>
          <a:p>
            <a:pPr marL="0" lvl="0" indent="0" eaLnBrk="1" hangingPunct="1"/>
            <a:r>
              <a:rPr lang="zh-CN" altLang="en-US"/>
              <a:t>（</a:t>
            </a:r>
            <a:r>
              <a:rPr lang="en-US" altLang="zh-CN"/>
              <a:t>7</a:t>
            </a:r>
            <a:r>
              <a:rPr lang="zh-CN" altLang="en-US"/>
              <a:t>）不能解决数字签名、身份验证问题。</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19459" name="矩形 4"/>
          <p:cNvSpPr/>
          <p:nvPr/>
        </p:nvSpPr>
        <p:spPr>
          <a:xfrm>
            <a:off x="3214688" y="500062"/>
            <a:ext cx="2185988"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2</a:t>
            </a:r>
            <a:r>
              <a:rPr lang="zh-CN" altLang="en-US"/>
              <a:t>．非对称加密</a:t>
            </a:r>
          </a:p>
        </p:txBody>
      </p:sp>
      <p:sp>
        <p:nvSpPr>
          <p:cNvPr id="19460" name="矩形 5"/>
          <p:cNvSpPr/>
          <p:nvPr/>
        </p:nvSpPr>
        <p:spPr>
          <a:xfrm>
            <a:off x="571500" y="1071562"/>
            <a:ext cx="7786688" cy="1938338"/>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使用一对密钥来分别完成加密和解密操作，用一个密钥加密，则用加密的密钥不能解密，只能用另一个密钥解密。两个密钥中一个叫公钥，可以像电话簿一样公开发布，另一个叫私钥，由用户自己秘密保存。典型非对称密钥密码体制是</a:t>
            </a:r>
            <a:r>
              <a:rPr lang="en-US" altLang="zh-CN"/>
              <a:t>RSA</a:t>
            </a:r>
            <a:r>
              <a:rPr lang="zh-CN" altLang="en-US"/>
              <a:t>。</a:t>
            </a:r>
          </a:p>
        </p:txBody>
      </p:sp>
      <p:sp>
        <p:nvSpPr>
          <p:cNvPr id="19461" name="矩形 6"/>
          <p:cNvSpPr/>
          <p:nvPr/>
        </p:nvSpPr>
        <p:spPr>
          <a:xfrm>
            <a:off x="1000125" y="3714750"/>
            <a:ext cx="7072312" cy="2308225"/>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1</a:t>
            </a:r>
            <a:r>
              <a:rPr lang="zh-CN" altLang="en-US"/>
              <a:t>）通信双方各自先生成一对密钥，公钥送给传送给另一方，私钥自己保存。</a:t>
            </a:r>
          </a:p>
          <a:p>
            <a:pPr marL="0" lvl="0" indent="0" eaLnBrk="1" hangingPunct="1"/>
            <a:r>
              <a:rPr lang="zh-CN" altLang="en-US"/>
              <a:t>（</a:t>
            </a:r>
            <a:r>
              <a:rPr lang="en-US" altLang="zh-CN"/>
              <a:t>2</a:t>
            </a:r>
            <a:r>
              <a:rPr lang="zh-CN" altLang="en-US"/>
              <a:t>）发送方用接收方的公开密钥对信息加密，传送给接收方。</a:t>
            </a:r>
          </a:p>
          <a:p>
            <a:pPr marL="0" lvl="0" indent="0" eaLnBrk="1" hangingPunct="1"/>
            <a:r>
              <a:rPr lang="zh-CN" altLang="en-US"/>
              <a:t>（</a:t>
            </a:r>
            <a:r>
              <a:rPr lang="en-US" altLang="zh-CN"/>
              <a:t>3</a:t>
            </a:r>
            <a:r>
              <a:rPr lang="zh-CN" altLang="en-US"/>
              <a:t>）接收方用自己的私有密钥对文件进行解密得到文件的明文。</a:t>
            </a:r>
          </a:p>
        </p:txBody>
      </p:sp>
      <p:sp>
        <p:nvSpPr>
          <p:cNvPr id="19462" name="矩形 7"/>
          <p:cNvSpPr/>
          <p:nvPr/>
        </p:nvSpPr>
        <p:spPr>
          <a:xfrm>
            <a:off x="571500" y="3071812"/>
            <a:ext cx="7643812" cy="4619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使用非对称密钥加密传输数据的过程：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20483" name="矩形 4"/>
          <p:cNvSpPr/>
          <p:nvPr/>
        </p:nvSpPr>
        <p:spPr>
          <a:xfrm>
            <a:off x="3000375" y="714375"/>
            <a:ext cx="2954338"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非对称密钥的特点：</a:t>
            </a:r>
          </a:p>
        </p:txBody>
      </p:sp>
      <p:sp>
        <p:nvSpPr>
          <p:cNvPr id="20484" name="矩形 5"/>
          <p:cNvSpPr/>
          <p:nvPr/>
        </p:nvSpPr>
        <p:spPr>
          <a:xfrm>
            <a:off x="857250" y="1643062"/>
            <a:ext cx="7429500" cy="4154488"/>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1</a:t>
            </a:r>
            <a:r>
              <a:rPr lang="zh-CN" altLang="en-US"/>
              <a:t>）密钥分配简单，公开密钥可以向电话簿一样分发给用户。</a:t>
            </a:r>
            <a:endParaRPr lang="en-US" altLang="zh-CN"/>
          </a:p>
          <a:p>
            <a:pPr marL="0" lvl="0" indent="0" eaLnBrk="1" hangingPunct="1"/>
            <a:endParaRPr lang="zh-CN" altLang="en-US"/>
          </a:p>
          <a:p>
            <a:pPr marL="0" lvl="0" indent="0" eaLnBrk="1" hangingPunct="1"/>
            <a:r>
              <a:rPr lang="zh-CN" altLang="en-US"/>
              <a:t>（</a:t>
            </a:r>
            <a:r>
              <a:rPr lang="en-US" altLang="zh-CN"/>
              <a:t>2</a:t>
            </a:r>
            <a:r>
              <a:rPr lang="zh-CN" altLang="en-US"/>
              <a:t>）密钥保存数量少，</a:t>
            </a:r>
            <a:r>
              <a:rPr lang="en-US" altLang="zh-CN"/>
              <a:t>N</a:t>
            </a:r>
            <a:r>
              <a:rPr lang="zh-CN" altLang="en-US"/>
              <a:t>个成员相互通信，只需</a:t>
            </a:r>
            <a:r>
              <a:rPr lang="en-US" altLang="zh-CN"/>
              <a:t>N</a:t>
            </a:r>
            <a:r>
              <a:rPr lang="zh-CN" altLang="en-US"/>
              <a:t>个密钥。</a:t>
            </a:r>
            <a:endParaRPr lang="en-US" altLang="zh-CN"/>
          </a:p>
          <a:p>
            <a:pPr marL="0" lvl="0" indent="0" eaLnBrk="1" hangingPunct="1"/>
            <a:endParaRPr lang="zh-CN" altLang="en-US"/>
          </a:p>
          <a:p>
            <a:pPr marL="0" lvl="0" indent="0" eaLnBrk="1" hangingPunct="1"/>
            <a:r>
              <a:rPr lang="zh-CN" altLang="en-US"/>
              <a:t>（</a:t>
            </a:r>
            <a:r>
              <a:rPr lang="en-US" altLang="zh-CN"/>
              <a:t>3</a:t>
            </a:r>
            <a:r>
              <a:rPr lang="zh-CN" altLang="en-US"/>
              <a:t>）互不相识的人可以进行保密通信。</a:t>
            </a:r>
            <a:endParaRPr lang="en-US" altLang="zh-CN"/>
          </a:p>
          <a:p>
            <a:pPr marL="0" lvl="0" indent="0" eaLnBrk="1" hangingPunct="1"/>
            <a:endParaRPr lang="zh-CN" altLang="en-US"/>
          </a:p>
          <a:p>
            <a:pPr marL="0" lvl="0" indent="0" eaLnBrk="1" hangingPunct="1"/>
            <a:r>
              <a:rPr lang="zh-CN" altLang="en-US"/>
              <a:t>（</a:t>
            </a:r>
            <a:r>
              <a:rPr lang="en-US" altLang="zh-CN"/>
              <a:t>4</a:t>
            </a:r>
            <a:r>
              <a:rPr lang="zh-CN" altLang="en-US"/>
              <a:t>）可以实现数据传输的机密性、数字签名、身份验证、防抵赖、防伪造，通过与对称加密相结合也可以验证数据完整性。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标题 1"/>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rPr lang="en-US" altLang="zh-CN" sz="3600" b="1"/>
              <a:t>9.3  </a:t>
            </a:r>
            <a:r>
              <a:rPr lang="zh-CN" altLang="en-US" sz="3600" b="1"/>
              <a:t>数字证书与身份认证</a:t>
            </a:r>
            <a:endParaRPr lang="zh-CN" altLang="en-US" sz="3600"/>
          </a:p>
        </p:txBody>
      </p:sp>
      <p:sp>
        <p:nvSpPr>
          <p:cNvPr id="21507" name="内容占位符 2"/>
          <p:cNvSpPr/>
          <p:nvPr>
            <p:ph idx="4294967295"/>
          </p:nvPr>
        </p:nvSpPr>
        <p:spPr>
          <a:xfrm>
            <a:off x="685800" y="1981200"/>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a:r>
              <a:rPr lang="en-US" altLang="zh-CN" sz="2800" b="1"/>
              <a:t>9.3.1  </a:t>
            </a:r>
            <a:r>
              <a:rPr lang="zh-CN" altLang="en-US" sz="2800" b="1"/>
              <a:t>数字摘要</a:t>
            </a:r>
          </a:p>
          <a:p>
            <a:pPr lvl="0"/>
            <a:r>
              <a:rPr lang="en-US" altLang="zh-CN" sz="2800" b="1"/>
              <a:t>9.3.2  </a:t>
            </a:r>
            <a:r>
              <a:rPr lang="zh-CN" altLang="en-US" sz="2800" b="1"/>
              <a:t>数字签名技术</a:t>
            </a:r>
          </a:p>
          <a:p>
            <a:pPr lvl="0"/>
            <a:r>
              <a:rPr lang="en-US" altLang="zh-CN" sz="2800" b="1"/>
              <a:t>9.3.3  </a:t>
            </a:r>
            <a:r>
              <a:rPr lang="zh-CN" altLang="en-US" sz="2800" b="1"/>
              <a:t>数字证书</a:t>
            </a:r>
          </a:p>
          <a:p>
            <a:pPr lvl="0"/>
            <a:r>
              <a:rPr lang="en-US" altLang="zh-CN" sz="2800" b="1"/>
              <a:t>9.3.4  </a:t>
            </a:r>
            <a:r>
              <a:rPr lang="zh-CN" altLang="en-US" sz="2800" b="1"/>
              <a:t>身份认证</a:t>
            </a:r>
          </a:p>
          <a:p>
            <a:pPr lvl="0"/>
            <a:endParaRPr lang="zh-CN" altLang="en-US" sz="2800"/>
          </a:p>
        </p:txBody>
      </p:sp>
      <p:sp>
        <p:nvSpPr>
          <p:cNvPr id="21508"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标题 1"/>
          <p:cNvSpPr/>
          <p:nvPr>
            <p:ph type="title" idx="4294967295"/>
          </p:nvPr>
        </p:nvSpPr>
        <p:spPr>
          <a:xfrm>
            <a:off x="642938" y="357188"/>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rPr lang="en-US" altLang="zh-CN" sz="2800" b="1"/>
              <a:t>9.3.1  </a:t>
            </a:r>
            <a:r>
              <a:rPr lang="zh-CN" altLang="en-US" sz="2800" b="1"/>
              <a:t>数字摘要</a:t>
            </a:r>
            <a:endParaRPr lang="zh-CN" altLang="en-US" sz="2800"/>
          </a:p>
        </p:txBody>
      </p:sp>
      <p:sp>
        <p:nvSpPr>
          <p:cNvPr id="22531"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22532" name="矩形 4"/>
          <p:cNvSpPr/>
          <p:nvPr/>
        </p:nvSpPr>
        <p:spPr>
          <a:xfrm>
            <a:off x="3214688" y="1928812"/>
            <a:ext cx="249237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1</a:t>
            </a:r>
            <a:r>
              <a:rPr lang="zh-CN" altLang="en-US"/>
              <a:t>．数字摘要技术</a:t>
            </a:r>
          </a:p>
        </p:txBody>
      </p:sp>
      <p:sp>
        <p:nvSpPr>
          <p:cNvPr id="22533" name="矩形 5"/>
          <p:cNvSpPr/>
          <p:nvPr/>
        </p:nvSpPr>
        <p:spPr>
          <a:xfrm>
            <a:off x="714375" y="2571750"/>
            <a:ext cx="7715250" cy="304641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数字摘要</a:t>
            </a:r>
            <a:r>
              <a:rPr lang="en-US" altLang="zh-CN"/>
              <a:t>(Digital Digest)</a:t>
            </a:r>
            <a:r>
              <a:rPr lang="zh-CN" altLang="en-US"/>
              <a:t>是一种对传输的数据进行某种散列运算得到固定比特的摘要值</a:t>
            </a:r>
            <a:endParaRPr lang="en-US" altLang="zh-CN"/>
          </a:p>
          <a:p>
            <a:pPr marL="457200" lvl="0" indent="-457200" eaLnBrk="1" hangingPunct="1">
              <a:buFont typeface="Arial"/>
              <a:buChar char="•"/>
            </a:pPr>
            <a:endParaRPr lang="en-US" altLang="zh-CN"/>
          </a:p>
          <a:p>
            <a:pPr marL="457200" lvl="0" indent="-457200" eaLnBrk="1" hangingPunct="1">
              <a:buFont typeface="Arial"/>
              <a:buChar char="•"/>
            </a:pPr>
            <a:r>
              <a:rPr lang="zh-CN" altLang="en-US"/>
              <a:t>它与原始信息报文之间有一一对应的关系，又称数字指纹或数字手印。</a:t>
            </a:r>
            <a:endParaRPr lang="en-US" altLang="zh-CN"/>
          </a:p>
          <a:p>
            <a:pPr marL="457200" lvl="0" indent="-457200" eaLnBrk="1" hangingPunct="1">
              <a:buFont typeface="Arial"/>
              <a:buChar char="•"/>
            </a:pPr>
            <a:endParaRPr lang="en-US" altLang="zh-CN"/>
          </a:p>
          <a:p>
            <a:pPr marL="457200" lvl="0" indent="-457200" eaLnBrk="1" hangingPunct="1">
              <a:buFont typeface="Arial"/>
              <a:buChar char="•"/>
            </a:pPr>
            <a:r>
              <a:rPr lang="zh-CN" altLang="en-US"/>
              <a:t>依据这个“指纹”，接收方可以验证数据在传输过程中是否被篡改。</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23555" name="矩形 4"/>
          <p:cNvSpPr/>
          <p:nvPr/>
        </p:nvSpPr>
        <p:spPr>
          <a:xfrm>
            <a:off x="785812" y="2000250"/>
            <a:ext cx="7500938" cy="3786188"/>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通信双方先约定一种哈希算法，发送方将发送的数据经哈希算法处理后，得到数字摘要；</a:t>
            </a:r>
            <a:endParaRPr lang="en-US" altLang="zh-CN"/>
          </a:p>
          <a:p>
            <a:pPr marL="457200" lvl="0" indent="-457200" eaLnBrk="1" hangingPunct="1">
              <a:buFont typeface="Arial"/>
              <a:buChar char="•"/>
            </a:pPr>
            <a:endParaRPr lang="en-US" altLang="zh-CN"/>
          </a:p>
          <a:p>
            <a:pPr marL="457200" lvl="0" indent="-457200" eaLnBrk="1" hangingPunct="1">
              <a:buFont typeface="Arial"/>
              <a:buChar char="•"/>
            </a:pPr>
            <a:r>
              <a:rPr lang="zh-CN" altLang="en-US"/>
              <a:t>将这个摘要和原始报文一起发送给接收者；</a:t>
            </a:r>
            <a:endParaRPr lang="en-US" altLang="zh-CN"/>
          </a:p>
          <a:p>
            <a:pPr marL="457200" lvl="0" indent="-457200" eaLnBrk="1" hangingPunct="1">
              <a:buFont typeface="Arial"/>
              <a:buChar char="•"/>
            </a:pPr>
            <a:endParaRPr lang="en-US" altLang="zh-CN"/>
          </a:p>
          <a:p>
            <a:pPr marL="457200" lvl="0" indent="-457200" eaLnBrk="1" hangingPunct="1">
              <a:buFont typeface="Arial"/>
              <a:buChar char="•"/>
            </a:pPr>
            <a:r>
              <a:rPr lang="zh-CN" altLang="en-US"/>
              <a:t>接收者收到数据和摘要后，用同样的哈希算法对报文进行运算，也算出一个摘要；</a:t>
            </a:r>
            <a:endParaRPr lang="en-US" altLang="zh-CN"/>
          </a:p>
          <a:p>
            <a:pPr marL="457200" lvl="0" indent="-457200" eaLnBrk="1" hangingPunct="1">
              <a:buFont typeface="Arial"/>
              <a:buChar char="•"/>
            </a:pPr>
            <a:endParaRPr lang="en-US" altLang="zh-CN"/>
          </a:p>
          <a:p>
            <a:pPr marL="457200" lvl="0" indent="-457200" eaLnBrk="1" hangingPunct="1">
              <a:buFont typeface="Arial"/>
              <a:buChar char="•"/>
            </a:pPr>
            <a:r>
              <a:rPr lang="zh-CN" altLang="en-US"/>
              <a:t>然后和收到的摘要做比较，若结果相同就说明数据传输过程中没有被篡改，或者说数据是完整的。</a:t>
            </a:r>
          </a:p>
        </p:txBody>
      </p:sp>
      <p:sp>
        <p:nvSpPr>
          <p:cNvPr id="23556" name="矩形 5"/>
          <p:cNvSpPr/>
          <p:nvPr/>
        </p:nvSpPr>
        <p:spPr>
          <a:xfrm>
            <a:off x="2071688" y="1143000"/>
            <a:ext cx="434022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2</a:t>
            </a:r>
            <a:r>
              <a:rPr lang="zh-CN" altLang="en-US"/>
              <a:t>．用数字摘要验证数据完整性</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标题 1"/>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rPr lang="en-US" altLang="zh-CN" sz="2800" b="1"/>
              <a:t>9.3.2  </a:t>
            </a:r>
            <a:r>
              <a:rPr lang="zh-CN" altLang="en-US" sz="2800" b="1"/>
              <a:t>数字签名技术</a:t>
            </a:r>
            <a:endParaRPr lang="zh-CN" altLang="en-US" sz="2800"/>
          </a:p>
        </p:txBody>
      </p:sp>
      <p:sp>
        <p:nvSpPr>
          <p:cNvPr id="24579"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24580" name="矩形 4"/>
          <p:cNvSpPr/>
          <p:nvPr/>
        </p:nvSpPr>
        <p:spPr>
          <a:xfrm>
            <a:off x="571500" y="1643062"/>
            <a:ext cx="280035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1</a:t>
            </a:r>
            <a:r>
              <a:rPr lang="zh-CN" altLang="en-US"/>
              <a:t>．数字签名的定义</a:t>
            </a:r>
          </a:p>
        </p:txBody>
      </p:sp>
      <p:sp>
        <p:nvSpPr>
          <p:cNvPr id="24581" name="矩形 5"/>
          <p:cNvSpPr/>
          <p:nvPr/>
        </p:nvSpPr>
        <p:spPr>
          <a:xfrm>
            <a:off x="642938" y="2214562"/>
            <a:ext cx="7786688" cy="1570038"/>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所谓数字签名，也称为电子签名，指在利用电子信息加密技术实现在网络传送信息报文时，附加一个特殊的唯一代表发送者个人身份的标记，起到传统手书签名或印章的作用。</a:t>
            </a:r>
          </a:p>
        </p:txBody>
      </p:sp>
      <p:sp>
        <p:nvSpPr>
          <p:cNvPr id="24582" name="矩形 6"/>
          <p:cNvSpPr/>
          <p:nvPr/>
        </p:nvSpPr>
        <p:spPr>
          <a:xfrm>
            <a:off x="642938" y="3929062"/>
            <a:ext cx="7715250" cy="1200150"/>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数字签名技术从原理上说是利用了公开密钥加密算法和数字摘要技术，主要是为了解决电子文件或信息报文在通过网络传送后的可能产生的否认与真实性问题。</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25603" name="矩形 4"/>
          <p:cNvSpPr/>
          <p:nvPr/>
        </p:nvSpPr>
        <p:spPr>
          <a:xfrm>
            <a:off x="2428875" y="714375"/>
            <a:ext cx="434022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2</a:t>
            </a:r>
            <a:r>
              <a:rPr lang="zh-CN" altLang="en-US"/>
              <a:t>．带数字签名的数据传输过程</a:t>
            </a:r>
          </a:p>
        </p:txBody>
      </p:sp>
      <p:sp>
        <p:nvSpPr>
          <p:cNvPr id="25604" name="矩形 5"/>
          <p:cNvSpPr/>
          <p:nvPr/>
        </p:nvSpPr>
        <p:spPr>
          <a:xfrm>
            <a:off x="785812" y="1785938"/>
            <a:ext cx="7572375" cy="3786188"/>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1</a:t>
            </a:r>
            <a:r>
              <a:rPr lang="zh-CN" altLang="en-US"/>
              <a:t>）发送方借助数字摘要技术，使用公开的单向</a:t>
            </a:r>
            <a:r>
              <a:rPr lang="en-US" altLang="zh-CN"/>
              <a:t>Hash</a:t>
            </a:r>
            <a:r>
              <a:rPr lang="zh-CN" altLang="en-US"/>
              <a:t>函数（如</a:t>
            </a:r>
            <a:r>
              <a:rPr lang="en-US" altLang="zh-CN"/>
              <a:t>SHA1</a:t>
            </a:r>
            <a:r>
              <a:rPr lang="zh-CN" altLang="en-US"/>
              <a:t>）对报文</a:t>
            </a:r>
            <a:r>
              <a:rPr lang="en-US" altLang="zh-CN"/>
              <a:t>M</a:t>
            </a:r>
            <a:r>
              <a:rPr lang="zh-CN" altLang="en-US"/>
              <a:t>进行数学变换，得到报文的数字摘要</a:t>
            </a:r>
            <a:r>
              <a:rPr lang="en-US" altLang="zh-CN"/>
              <a:t>A</a:t>
            </a:r>
            <a:r>
              <a:rPr lang="zh-CN" altLang="en-US"/>
              <a:t>。</a:t>
            </a:r>
          </a:p>
          <a:p>
            <a:pPr marL="0" lvl="0" indent="0" eaLnBrk="1" hangingPunct="1"/>
            <a:r>
              <a:rPr lang="zh-CN" altLang="en-US"/>
              <a:t>（</a:t>
            </a:r>
            <a:r>
              <a:rPr lang="en-US" altLang="zh-CN"/>
              <a:t>2</a:t>
            </a:r>
            <a:r>
              <a:rPr lang="zh-CN" altLang="en-US"/>
              <a:t>）发送方用自己的私有密钥对数字摘要</a:t>
            </a:r>
            <a:r>
              <a:rPr lang="en-US" altLang="zh-CN"/>
              <a:t>A</a:t>
            </a:r>
            <a:r>
              <a:rPr lang="zh-CN" altLang="en-US"/>
              <a:t>进行加密，得到一组加密的比特串，由于私有密钥只有自己才有，所以把这个加密的比特串叫做数字签名。</a:t>
            </a:r>
          </a:p>
          <a:p>
            <a:pPr marL="0" lvl="0" indent="0" eaLnBrk="1" hangingPunct="1"/>
            <a:r>
              <a:rPr lang="zh-CN" altLang="en-US"/>
              <a:t>（</a:t>
            </a:r>
            <a:r>
              <a:rPr lang="en-US" altLang="zh-CN"/>
              <a:t>3</a:t>
            </a:r>
            <a:r>
              <a:rPr lang="zh-CN" altLang="en-US"/>
              <a:t>）发送方把产生的数字签名附在信息报文</a:t>
            </a:r>
            <a:r>
              <a:rPr lang="en-US" altLang="zh-CN"/>
              <a:t>M</a:t>
            </a:r>
            <a:r>
              <a:rPr lang="zh-CN" altLang="en-US"/>
              <a:t>之后，用接收方的公钥对数据进行加密，然后通过网络发给接收方。</a:t>
            </a:r>
          </a:p>
          <a:p>
            <a:pPr marL="0" lvl="0" indent="0" eaLnBrk="1" hangingPunct="1"/>
            <a:r>
              <a:rPr lang="zh-CN" altLang="en-US"/>
              <a:t>（</a:t>
            </a:r>
            <a:r>
              <a:rPr lang="en-US" altLang="zh-CN"/>
              <a:t>4</a:t>
            </a:r>
            <a:r>
              <a:rPr lang="zh-CN" altLang="en-US"/>
              <a:t>）接收方收到加密的数字签名和信息报文。</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26627" name="矩形 4"/>
          <p:cNvSpPr/>
          <p:nvPr/>
        </p:nvSpPr>
        <p:spPr>
          <a:xfrm>
            <a:off x="857250" y="1285875"/>
            <a:ext cx="7358062" cy="3786188"/>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5</a:t>
            </a:r>
            <a:r>
              <a:rPr lang="zh-CN" altLang="en-US"/>
              <a:t>）接收方利用自己的私有密钥进行解密，得到数字签名</a:t>
            </a:r>
            <a:r>
              <a:rPr lang="en-US" altLang="zh-CN"/>
              <a:t>A</a:t>
            </a:r>
            <a:r>
              <a:rPr lang="zh-CN" altLang="en-US"/>
              <a:t>和数据报文</a:t>
            </a:r>
            <a:r>
              <a:rPr lang="en-US" altLang="zh-CN"/>
              <a:t>M</a:t>
            </a:r>
            <a:r>
              <a:rPr lang="zh-CN" altLang="en-US"/>
              <a:t>。</a:t>
            </a:r>
          </a:p>
          <a:p>
            <a:pPr marL="0" lvl="0" indent="0" eaLnBrk="1" hangingPunct="1"/>
            <a:r>
              <a:rPr lang="zh-CN" altLang="en-US"/>
              <a:t>（</a:t>
            </a:r>
            <a:r>
              <a:rPr lang="en-US" altLang="zh-CN"/>
              <a:t>6</a:t>
            </a:r>
            <a:r>
              <a:rPr lang="zh-CN" altLang="en-US"/>
              <a:t>）接收方用发送方的公钥解密数字签名得到发送方的消息摘要</a:t>
            </a:r>
            <a:r>
              <a:rPr lang="en-US" altLang="zh-CN"/>
              <a:t>A</a:t>
            </a:r>
            <a:r>
              <a:rPr lang="zh-CN" altLang="en-US"/>
              <a:t>，同时也证明了发送方的身份，发送方不能抵赖（因为公钥私钥对是权威机构发放的，公钥是众所周知的）。</a:t>
            </a:r>
          </a:p>
          <a:p>
            <a:pPr marL="0" lvl="0" indent="0" eaLnBrk="1" hangingPunct="1"/>
            <a:r>
              <a:rPr lang="zh-CN" altLang="en-US"/>
              <a:t>（</a:t>
            </a:r>
            <a:r>
              <a:rPr lang="en-US" altLang="zh-CN"/>
              <a:t>7</a:t>
            </a:r>
            <a:r>
              <a:rPr lang="zh-CN" altLang="en-US"/>
              <a:t>）接收方再将得到的报文</a:t>
            </a:r>
            <a:r>
              <a:rPr lang="en-US" altLang="zh-CN"/>
              <a:t>M</a:t>
            </a:r>
            <a:r>
              <a:rPr lang="zh-CN" altLang="en-US"/>
              <a:t>用与发送方一样的单向</a:t>
            </a:r>
            <a:r>
              <a:rPr lang="en-US" altLang="zh-CN"/>
              <a:t>Hash</a:t>
            </a:r>
            <a:r>
              <a:rPr lang="zh-CN" altLang="en-US"/>
              <a:t>函数进行数学变换，产生数字摘要</a:t>
            </a:r>
            <a:r>
              <a:rPr lang="en-US" altLang="zh-CN"/>
              <a:t>A’</a:t>
            </a:r>
            <a:r>
              <a:rPr lang="zh-CN" altLang="en-US"/>
              <a:t>。</a:t>
            </a:r>
          </a:p>
          <a:p>
            <a:pPr marL="0" lvl="0" indent="0" eaLnBrk="1" hangingPunct="1"/>
            <a:r>
              <a:rPr lang="zh-CN" altLang="en-US"/>
              <a:t>（</a:t>
            </a:r>
            <a:r>
              <a:rPr lang="en-US" altLang="zh-CN"/>
              <a:t>8</a:t>
            </a:r>
            <a:r>
              <a:rPr lang="zh-CN" altLang="en-US"/>
              <a:t>）接收方将数字摘要</a:t>
            </a:r>
            <a:r>
              <a:rPr lang="en-US" altLang="zh-CN"/>
              <a:t>A</a:t>
            </a:r>
            <a:r>
              <a:rPr lang="zh-CN" altLang="en-US"/>
              <a:t>与数字摘要</a:t>
            </a:r>
            <a:r>
              <a:rPr lang="en-US" altLang="zh-CN"/>
              <a:t>A’</a:t>
            </a:r>
            <a:r>
              <a:rPr lang="zh-CN" altLang="en-US"/>
              <a:t>进行比较，如果相同，说明报文</a:t>
            </a:r>
            <a:r>
              <a:rPr lang="en-US" altLang="zh-CN"/>
              <a:t>M</a:t>
            </a:r>
            <a:r>
              <a:rPr lang="zh-CN" altLang="en-US"/>
              <a:t>在传输过程中没有被篡改。</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pic>
        <p:nvPicPr>
          <p:cNvPr id="27651" name="Group 2"/>
          <p:cNvPicPr/>
          <p:nvPr/>
        </p:nvPicPr>
        <p:blipFill>
          <a:blip r:embed="rId2"/>
          <a:stretch>
            <a:fillRect/>
          </a:stretch>
        </p:blipFill>
        <p:spPr>
          <a:xfrm>
            <a:off x="152400" y="1200150"/>
            <a:ext cx="8789988" cy="4803775"/>
          </a:xfrm>
          <a:prstGeom prst="rect">
            <a:avLst/>
          </a:prstGeom>
          <a:noFill/>
          <a:ln>
            <a:miter lim="800000"/>
          </a:ln>
        </p:spPr>
      </p:pic>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标题 1"/>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rPr lang="en-US" altLang="zh-CN" sz="2800" b="1"/>
              <a:t>9.3.3  </a:t>
            </a:r>
            <a:r>
              <a:rPr lang="zh-CN" altLang="en-US" sz="2800" b="1"/>
              <a:t>数字证书</a:t>
            </a:r>
            <a:endParaRPr lang="zh-CN" altLang="en-US" sz="2800"/>
          </a:p>
        </p:txBody>
      </p:sp>
      <p:sp>
        <p:nvSpPr>
          <p:cNvPr id="28675"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28676" name="矩形 5"/>
          <p:cNvSpPr/>
          <p:nvPr/>
        </p:nvSpPr>
        <p:spPr>
          <a:xfrm>
            <a:off x="642938" y="1571625"/>
            <a:ext cx="372427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1</a:t>
            </a:r>
            <a:r>
              <a:rPr lang="zh-CN" altLang="en-US"/>
              <a:t>．数字证书的概念和类型</a:t>
            </a:r>
          </a:p>
        </p:txBody>
      </p:sp>
      <p:sp>
        <p:nvSpPr>
          <p:cNvPr id="28677" name="矩形 6"/>
          <p:cNvSpPr/>
          <p:nvPr/>
        </p:nvSpPr>
        <p:spPr>
          <a:xfrm>
            <a:off x="642938" y="2062162"/>
            <a:ext cx="7715250" cy="2308225"/>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数字证书是由权威机构</a:t>
            </a:r>
            <a:r>
              <a:rPr lang="en-US" altLang="zh-CN"/>
              <a:t>——CA</a:t>
            </a:r>
            <a:r>
              <a:rPr lang="zh-CN" altLang="en-US"/>
              <a:t>证书授权中心发行的，能提供在</a:t>
            </a:r>
            <a:r>
              <a:rPr lang="en-US" altLang="zh-CN"/>
              <a:t>Internet</a:t>
            </a:r>
            <a:r>
              <a:rPr lang="zh-CN" altLang="en-US"/>
              <a:t>上进行身份验证的一种权威性电子文档</a:t>
            </a:r>
            <a:endParaRPr lang="en-US" altLang="zh-CN"/>
          </a:p>
          <a:p>
            <a:pPr marL="457200" lvl="0" indent="-457200" eaLnBrk="1" hangingPunct="1">
              <a:buFont typeface="Arial"/>
              <a:buChar char="•"/>
            </a:pPr>
            <a:endParaRPr lang="en-US" altLang="zh-CN"/>
          </a:p>
          <a:p>
            <a:pPr marL="457200" lvl="0" indent="-457200" eaLnBrk="1" hangingPunct="1">
              <a:buFont typeface="Arial"/>
              <a:buChar char="•"/>
            </a:pPr>
            <a:r>
              <a:rPr lang="zh-CN" altLang="en-US"/>
              <a:t>它捆绑了个人或企业的真实身份，使人们可以在互联网交往中用它来证明自己的身份和识别对方的身份。</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29699" name="矩形 4"/>
          <p:cNvSpPr/>
          <p:nvPr/>
        </p:nvSpPr>
        <p:spPr>
          <a:xfrm>
            <a:off x="2786062" y="642938"/>
            <a:ext cx="280035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2</a:t>
            </a:r>
            <a:r>
              <a:rPr lang="zh-CN" altLang="en-US"/>
              <a:t>．数字证书的内容</a:t>
            </a:r>
          </a:p>
        </p:txBody>
      </p:sp>
      <p:sp>
        <p:nvSpPr>
          <p:cNvPr id="29700" name="矩形 5"/>
          <p:cNvSpPr/>
          <p:nvPr/>
        </p:nvSpPr>
        <p:spPr>
          <a:xfrm>
            <a:off x="1000125" y="1285875"/>
            <a:ext cx="280035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1</a:t>
            </a:r>
            <a:r>
              <a:rPr lang="zh-CN" altLang="en-US"/>
              <a:t>）证书的版本号</a:t>
            </a:r>
          </a:p>
        </p:txBody>
      </p:sp>
      <p:sp>
        <p:nvSpPr>
          <p:cNvPr id="29701" name="矩形 6"/>
          <p:cNvSpPr/>
          <p:nvPr/>
        </p:nvSpPr>
        <p:spPr>
          <a:xfrm>
            <a:off x="1000125" y="1785938"/>
            <a:ext cx="341630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2</a:t>
            </a:r>
            <a:r>
              <a:rPr lang="zh-CN" altLang="en-US"/>
              <a:t>）数字证书的序列号</a:t>
            </a:r>
          </a:p>
        </p:txBody>
      </p:sp>
      <p:sp>
        <p:nvSpPr>
          <p:cNvPr id="29702" name="矩形 7"/>
          <p:cNvSpPr/>
          <p:nvPr/>
        </p:nvSpPr>
        <p:spPr>
          <a:xfrm>
            <a:off x="1000125" y="2286000"/>
            <a:ext cx="341630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3</a:t>
            </a:r>
            <a:r>
              <a:rPr lang="zh-CN" altLang="en-US"/>
              <a:t>）证书拥有者的姓名</a:t>
            </a:r>
          </a:p>
        </p:txBody>
      </p:sp>
      <p:sp>
        <p:nvSpPr>
          <p:cNvPr id="29703" name="矩形 8"/>
          <p:cNvSpPr/>
          <p:nvPr/>
        </p:nvSpPr>
        <p:spPr>
          <a:xfrm>
            <a:off x="1000125" y="2786062"/>
            <a:ext cx="403225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4</a:t>
            </a:r>
            <a:r>
              <a:rPr lang="zh-CN" altLang="en-US"/>
              <a:t>）证书拥有者的公开密钥</a:t>
            </a:r>
          </a:p>
        </p:txBody>
      </p:sp>
      <p:sp>
        <p:nvSpPr>
          <p:cNvPr id="29704" name="矩形 9"/>
          <p:cNvSpPr/>
          <p:nvPr/>
        </p:nvSpPr>
        <p:spPr>
          <a:xfrm>
            <a:off x="1000125" y="3286125"/>
            <a:ext cx="341630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5</a:t>
            </a:r>
            <a:r>
              <a:rPr lang="zh-CN" altLang="en-US"/>
              <a:t>）公开密钥的有效期</a:t>
            </a:r>
          </a:p>
        </p:txBody>
      </p:sp>
      <p:sp>
        <p:nvSpPr>
          <p:cNvPr id="29705" name="矩形 10"/>
          <p:cNvSpPr/>
          <p:nvPr/>
        </p:nvSpPr>
        <p:spPr>
          <a:xfrm>
            <a:off x="1000125" y="3786188"/>
            <a:ext cx="218440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6</a:t>
            </a:r>
            <a:r>
              <a:rPr lang="zh-CN" altLang="en-US"/>
              <a:t>）签名算法</a:t>
            </a:r>
          </a:p>
        </p:txBody>
      </p:sp>
      <p:sp>
        <p:nvSpPr>
          <p:cNvPr id="29706" name="矩形 11"/>
          <p:cNvSpPr/>
          <p:nvPr/>
        </p:nvSpPr>
        <p:spPr>
          <a:xfrm>
            <a:off x="990600" y="4286250"/>
            <a:ext cx="372427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7</a:t>
            </a:r>
            <a:r>
              <a:rPr lang="zh-CN" altLang="en-US"/>
              <a:t>）办理数字证书的单位</a:t>
            </a:r>
          </a:p>
        </p:txBody>
      </p:sp>
      <p:sp>
        <p:nvSpPr>
          <p:cNvPr id="29707" name="矩形 12"/>
          <p:cNvSpPr/>
          <p:nvPr/>
        </p:nvSpPr>
        <p:spPr>
          <a:xfrm>
            <a:off x="1000125" y="4786312"/>
            <a:ext cx="7143750" cy="4619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8</a:t>
            </a:r>
            <a:r>
              <a:rPr lang="zh-CN" altLang="en-US"/>
              <a:t>）办理数字证书单位的数字签名</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30723" name="矩形 4"/>
          <p:cNvSpPr/>
          <p:nvPr/>
        </p:nvSpPr>
        <p:spPr>
          <a:xfrm>
            <a:off x="3071812" y="642938"/>
            <a:ext cx="280035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3</a:t>
            </a:r>
            <a:r>
              <a:rPr lang="zh-CN" altLang="en-US"/>
              <a:t>．数字证书的使用</a:t>
            </a:r>
          </a:p>
        </p:txBody>
      </p:sp>
      <p:sp>
        <p:nvSpPr>
          <p:cNvPr id="30724" name="矩形 5"/>
          <p:cNvSpPr/>
          <p:nvPr/>
        </p:nvSpPr>
        <p:spPr>
          <a:xfrm>
            <a:off x="785812" y="1285875"/>
            <a:ext cx="280035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1</a:t>
            </a:r>
            <a:r>
              <a:rPr lang="zh-CN" altLang="en-US"/>
              <a:t>）数字证书的申请</a:t>
            </a:r>
          </a:p>
        </p:txBody>
      </p:sp>
      <p:sp>
        <p:nvSpPr>
          <p:cNvPr id="30725" name="矩形 6"/>
          <p:cNvSpPr/>
          <p:nvPr/>
        </p:nvSpPr>
        <p:spPr>
          <a:xfrm>
            <a:off x="714375" y="1857375"/>
            <a:ext cx="7715250" cy="8302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携带有关证件到各地的证书受理点，或者直接到证书发放机构即</a:t>
            </a:r>
            <a:r>
              <a:rPr lang="en-US" altLang="zh-CN"/>
              <a:t>CA</a:t>
            </a:r>
            <a:r>
              <a:rPr lang="zh-CN" altLang="en-US"/>
              <a:t>中心申请。</a:t>
            </a:r>
          </a:p>
        </p:txBody>
      </p:sp>
      <p:sp>
        <p:nvSpPr>
          <p:cNvPr id="30726" name="矩形 7"/>
          <p:cNvSpPr/>
          <p:nvPr/>
        </p:nvSpPr>
        <p:spPr>
          <a:xfrm>
            <a:off x="714375" y="2786062"/>
            <a:ext cx="280035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2</a:t>
            </a:r>
            <a:r>
              <a:rPr lang="zh-CN" altLang="en-US"/>
              <a:t>）数字证书的使用</a:t>
            </a:r>
          </a:p>
        </p:txBody>
      </p:sp>
      <p:sp>
        <p:nvSpPr>
          <p:cNvPr id="30727" name="矩形 8"/>
          <p:cNvSpPr/>
          <p:nvPr/>
        </p:nvSpPr>
        <p:spPr>
          <a:xfrm>
            <a:off x="1000125" y="3214688"/>
            <a:ext cx="6500812" cy="4619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准备好装有证书的存储介质</a:t>
            </a:r>
          </a:p>
        </p:txBody>
      </p:sp>
      <p:sp>
        <p:nvSpPr>
          <p:cNvPr id="30728" name="矩形 9"/>
          <p:cNvSpPr/>
          <p:nvPr/>
        </p:nvSpPr>
        <p:spPr>
          <a:xfrm>
            <a:off x="1000125" y="3643312"/>
            <a:ext cx="7358062" cy="4619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操作前必须先安装</a:t>
            </a:r>
            <a:r>
              <a:rPr lang="en-US" altLang="en-US"/>
              <a:t>CA</a:t>
            </a:r>
            <a:r>
              <a:rPr lang="zh-CN" altLang="en-US"/>
              <a:t>根证书</a:t>
            </a:r>
          </a:p>
        </p:txBody>
      </p:sp>
      <p:sp>
        <p:nvSpPr>
          <p:cNvPr id="30729" name="矩形 10"/>
          <p:cNvSpPr/>
          <p:nvPr/>
        </p:nvSpPr>
        <p:spPr>
          <a:xfrm>
            <a:off x="1000125" y="4071938"/>
            <a:ext cx="7715250" cy="1570038"/>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457200" lvl="0" indent="-457200" eaLnBrk="1" hangingPunct="1">
              <a:buFont typeface="Arial"/>
              <a:buChar char="•"/>
            </a:pPr>
            <a:r>
              <a:rPr lang="zh-CN" altLang="en-US"/>
              <a:t>根据提示插入证书介质（</a:t>
            </a:r>
            <a:r>
              <a:rPr lang="en-US" altLang="zh-CN"/>
              <a:t>IC</a:t>
            </a:r>
            <a:r>
              <a:rPr lang="zh-CN" altLang="en-US"/>
              <a:t>卡或</a:t>
            </a:r>
            <a:r>
              <a:rPr lang="en-US" altLang="zh-CN"/>
              <a:t>Key</a:t>
            </a:r>
            <a:r>
              <a:rPr lang="zh-CN" altLang="en-US"/>
              <a:t>）</a:t>
            </a:r>
            <a:endParaRPr lang="en-US" altLang="zh-CN"/>
          </a:p>
          <a:p>
            <a:pPr marL="457200" lvl="0" indent="-457200" eaLnBrk="1" hangingPunct="1">
              <a:buFont typeface="Arial"/>
              <a:buChar char="•"/>
            </a:pPr>
            <a:r>
              <a:rPr lang="zh-CN" altLang="en-US"/>
              <a:t>输入密码口令</a:t>
            </a:r>
            <a:endParaRPr lang="en-US" altLang="zh-CN"/>
          </a:p>
          <a:p>
            <a:pPr marL="457200" lvl="0" indent="-457200" eaLnBrk="1" hangingPunct="1">
              <a:buFont typeface="Arial"/>
              <a:buChar char="•"/>
            </a:pPr>
            <a:r>
              <a:rPr lang="zh-CN" altLang="en-US"/>
              <a:t>密码验证正确后系统将自动调用数字证书进行相关操作。</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标题 1"/>
          <p:cNvSpPr/>
          <p:nvPr>
            <p:ph type="title" idx="4294967295"/>
          </p:nvPr>
        </p:nvSpPr>
        <p:spPr>
          <a:xfrm>
            <a:off x="685800" y="609600"/>
            <a:ext cx="7772400" cy="890588"/>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rPr lang="en-US" altLang="zh-CN" sz="2800" b="1"/>
              <a:t>9.3.4  </a:t>
            </a:r>
            <a:r>
              <a:rPr lang="zh-CN" altLang="en-US" sz="2800" b="1"/>
              <a:t>身份认证</a:t>
            </a:r>
            <a:endParaRPr lang="zh-CN" altLang="en-US" sz="2800"/>
          </a:p>
        </p:txBody>
      </p:sp>
      <p:sp>
        <p:nvSpPr>
          <p:cNvPr id="31747"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31748" name="矩形 4"/>
          <p:cNvSpPr/>
          <p:nvPr/>
        </p:nvSpPr>
        <p:spPr>
          <a:xfrm>
            <a:off x="785812" y="1428750"/>
            <a:ext cx="280035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1</a:t>
            </a:r>
            <a:r>
              <a:rPr lang="zh-CN" altLang="en-US"/>
              <a:t>．身份认证的概念</a:t>
            </a:r>
          </a:p>
        </p:txBody>
      </p:sp>
      <p:sp>
        <p:nvSpPr>
          <p:cNvPr id="31749" name="矩形 5"/>
          <p:cNvSpPr/>
          <p:nvPr/>
        </p:nvSpPr>
        <p:spPr>
          <a:xfrm>
            <a:off x="785812" y="1857375"/>
            <a:ext cx="7572375" cy="4619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身份认证技术用于在计算机网络中确认操作者身份。</a:t>
            </a:r>
          </a:p>
        </p:txBody>
      </p:sp>
      <p:sp>
        <p:nvSpPr>
          <p:cNvPr id="31750" name="矩形 6"/>
          <p:cNvSpPr/>
          <p:nvPr/>
        </p:nvSpPr>
        <p:spPr>
          <a:xfrm>
            <a:off x="785812" y="2357438"/>
            <a:ext cx="249237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2</a:t>
            </a:r>
            <a:r>
              <a:rPr lang="zh-CN" altLang="en-US"/>
              <a:t>．身份认证方法</a:t>
            </a:r>
          </a:p>
        </p:txBody>
      </p:sp>
      <p:sp>
        <p:nvSpPr>
          <p:cNvPr id="31751" name="矩形 7"/>
          <p:cNvSpPr/>
          <p:nvPr/>
        </p:nvSpPr>
        <p:spPr>
          <a:xfrm>
            <a:off x="714375" y="2857500"/>
            <a:ext cx="8072438" cy="4619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在真实世界，对用户的身份认证基本方法可以分为这三种：</a:t>
            </a:r>
          </a:p>
        </p:txBody>
      </p:sp>
      <p:sp>
        <p:nvSpPr>
          <p:cNvPr id="31752" name="矩形 8"/>
          <p:cNvSpPr/>
          <p:nvPr/>
        </p:nvSpPr>
        <p:spPr>
          <a:xfrm>
            <a:off x="785812" y="3500438"/>
            <a:ext cx="7643812" cy="4619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1</a:t>
            </a:r>
            <a:r>
              <a:rPr lang="zh-CN" altLang="en-US"/>
              <a:t>）根据用户所知道的信息来证明用户的身份；</a:t>
            </a:r>
          </a:p>
        </p:txBody>
      </p:sp>
      <p:sp>
        <p:nvSpPr>
          <p:cNvPr id="31753" name="矩形 9"/>
          <p:cNvSpPr/>
          <p:nvPr/>
        </p:nvSpPr>
        <p:spPr>
          <a:xfrm>
            <a:off x="785812" y="4214812"/>
            <a:ext cx="7786688" cy="4619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2</a:t>
            </a:r>
            <a:r>
              <a:rPr lang="zh-CN" altLang="en-US"/>
              <a:t>）根据用户所拥有的东西来证明用户的身份；</a:t>
            </a:r>
          </a:p>
        </p:txBody>
      </p:sp>
      <p:sp>
        <p:nvSpPr>
          <p:cNvPr id="31754" name="矩形 10"/>
          <p:cNvSpPr/>
          <p:nvPr/>
        </p:nvSpPr>
        <p:spPr>
          <a:xfrm>
            <a:off x="785812" y="4929188"/>
            <a:ext cx="8143875" cy="4619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3</a:t>
            </a:r>
            <a:r>
              <a:rPr lang="zh-CN" altLang="en-US"/>
              <a:t>）直接根据用户独一无二的身体特征来证明用户的身份。</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32771" name="矩形 4"/>
          <p:cNvSpPr/>
          <p:nvPr/>
        </p:nvSpPr>
        <p:spPr>
          <a:xfrm>
            <a:off x="1071562" y="785812"/>
            <a:ext cx="7286625" cy="4619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在网络世界中身份认证：</a:t>
            </a:r>
          </a:p>
        </p:txBody>
      </p:sp>
      <p:sp>
        <p:nvSpPr>
          <p:cNvPr id="32772" name="矩形 5"/>
          <p:cNvSpPr/>
          <p:nvPr/>
        </p:nvSpPr>
        <p:spPr>
          <a:xfrm>
            <a:off x="2271712" y="1643062"/>
            <a:ext cx="187642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1</a:t>
            </a:r>
            <a:r>
              <a:rPr lang="zh-CN" altLang="en-US"/>
              <a:t>）静态密码</a:t>
            </a:r>
          </a:p>
        </p:txBody>
      </p:sp>
      <p:sp>
        <p:nvSpPr>
          <p:cNvPr id="32773" name="矩形 6"/>
          <p:cNvSpPr/>
          <p:nvPr/>
        </p:nvSpPr>
        <p:spPr>
          <a:xfrm>
            <a:off x="2271712" y="2214562"/>
            <a:ext cx="280035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2</a:t>
            </a:r>
            <a:r>
              <a:rPr lang="zh-CN" altLang="en-US"/>
              <a:t>）智能卡（</a:t>
            </a:r>
            <a:r>
              <a:rPr lang="en-US" altLang="zh-CN"/>
              <a:t>IC</a:t>
            </a:r>
            <a:r>
              <a:rPr lang="zh-CN" altLang="en-US"/>
              <a:t>卡）</a:t>
            </a:r>
          </a:p>
        </p:txBody>
      </p:sp>
      <p:sp>
        <p:nvSpPr>
          <p:cNvPr id="32774" name="矩形 7"/>
          <p:cNvSpPr/>
          <p:nvPr/>
        </p:nvSpPr>
        <p:spPr>
          <a:xfrm>
            <a:off x="2271712" y="2786062"/>
            <a:ext cx="187642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3</a:t>
            </a:r>
            <a:r>
              <a:rPr lang="zh-CN" altLang="en-US"/>
              <a:t>）短信密码</a:t>
            </a:r>
          </a:p>
        </p:txBody>
      </p:sp>
      <p:sp>
        <p:nvSpPr>
          <p:cNvPr id="32775" name="矩形 8"/>
          <p:cNvSpPr/>
          <p:nvPr/>
        </p:nvSpPr>
        <p:spPr>
          <a:xfrm>
            <a:off x="2271712" y="3357562"/>
            <a:ext cx="218440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4</a:t>
            </a:r>
            <a:r>
              <a:rPr lang="zh-CN" altLang="en-US"/>
              <a:t>）动态口令牌</a:t>
            </a:r>
          </a:p>
        </p:txBody>
      </p:sp>
      <p:sp>
        <p:nvSpPr>
          <p:cNvPr id="32776" name="矩形 9"/>
          <p:cNvSpPr/>
          <p:nvPr/>
        </p:nvSpPr>
        <p:spPr>
          <a:xfrm>
            <a:off x="2271712" y="3929062"/>
            <a:ext cx="195580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5</a:t>
            </a:r>
            <a:r>
              <a:rPr lang="zh-CN" altLang="en-US"/>
              <a:t>）</a:t>
            </a:r>
            <a:r>
              <a:rPr lang="en-US" altLang="zh-CN"/>
              <a:t>USB KEY</a:t>
            </a:r>
            <a:endParaRPr lang="zh-CN" altLang="en-US"/>
          </a:p>
        </p:txBody>
      </p:sp>
      <p:sp>
        <p:nvSpPr>
          <p:cNvPr id="32777" name="矩形 10"/>
          <p:cNvSpPr/>
          <p:nvPr/>
        </p:nvSpPr>
        <p:spPr>
          <a:xfrm>
            <a:off x="2251075" y="4572000"/>
            <a:ext cx="1878012"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6</a:t>
            </a:r>
            <a:r>
              <a:rPr lang="zh-CN" altLang="en-US"/>
              <a:t>）数字签名</a:t>
            </a:r>
          </a:p>
        </p:txBody>
      </p:sp>
      <p:sp>
        <p:nvSpPr>
          <p:cNvPr id="32778" name="矩形 11"/>
          <p:cNvSpPr/>
          <p:nvPr/>
        </p:nvSpPr>
        <p:spPr>
          <a:xfrm>
            <a:off x="2293938" y="5214938"/>
            <a:ext cx="249237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7</a:t>
            </a:r>
            <a:r>
              <a:rPr lang="zh-CN" altLang="en-US"/>
              <a:t>）生物识别技术</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标题 1"/>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rPr lang="en-US" altLang="zh-CN" sz="3600" b="1"/>
              <a:t>9.4  </a:t>
            </a:r>
            <a:r>
              <a:rPr lang="zh-CN" altLang="en-US" sz="3600" b="1"/>
              <a:t>防火墙技术及其应用</a:t>
            </a:r>
            <a:endParaRPr lang="zh-CN" altLang="en-US" sz="3600"/>
          </a:p>
        </p:txBody>
      </p:sp>
      <p:sp>
        <p:nvSpPr>
          <p:cNvPr id="33795" name="内容占位符 2"/>
          <p:cNvSpPr/>
          <p:nvPr>
            <p:ph idx="4294967295"/>
          </p:nvPr>
        </p:nvSpPr>
        <p:spPr>
          <a:xfrm>
            <a:off x="685800" y="1981200"/>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a:r>
              <a:rPr lang="en-US" altLang="zh-CN" sz="2800" b="1"/>
              <a:t>9.4.1  </a:t>
            </a:r>
            <a:r>
              <a:rPr lang="zh-CN" altLang="en-US" sz="2800" b="1"/>
              <a:t>防火墙的概念</a:t>
            </a:r>
          </a:p>
          <a:p>
            <a:pPr lvl="0"/>
            <a:r>
              <a:rPr lang="en-US" altLang="zh-CN" sz="2800" b="1"/>
              <a:t>9.4.2  </a:t>
            </a:r>
            <a:r>
              <a:rPr lang="zh-CN" altLang="en-US" sz="2800" b="1"/>
              <a:t>数据包过滤型防火墙</a:t>
            </a:r>
            <a:endParaRPr lang="en-US" altLang="zh-CN" sz="2800" b="1"/>
          </a:p>
          <a:p>
            <a:pPr lvl="0"/>
            <a:r>
              <a:rPr lang="en-US" altLang="zh-CN" sz="2800" b="1"/>
              <a:t>9.4.3  </a:t>
            </a:r>
            <a:r>
              <a:rPr lang="zh-CN" altLang="en-US" sz="2800" b="1"/>
              <a:t>应用级网关</a:t>
            </a:r>
          </a:p>
          <a:p>
            <a:pPr lvl="0"/>
            <a:r>
              <a:rPr lang="en-US" altLang="zh-CN" sz="2800" b="1"/>
              <a:t>9.4.4  </a:t>
            </a:r>
            <a:r>
              <a:rPr lang="zh-CN" altLang="en-US" sz="2800" b="1"/>
              <a:t>防火墙的实现</a:t>
            </a:r>
          </a:p>
          <a:p>
            <a:pPr lvl="0"/>
            <a:endParaRPr lang="zh-CN" altLang="en-US" sz="2800" b="1"/>
          </a:p>
          <a:p>
            <a:pPr lvl="0"/>
            <a:endParaRPr lang="zh-CN" altLang="en-US" sz="2800"/>
          </a:p>
        </p:txBody>
      </p:sp>
      <p:sp>
        <p:nvSpPr>
          <p:cNvPr id="33796"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标题 1"/>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rPr lang="en-US" altLang="zh-CN" sz="2800" b="1"/>
              <a:t>9.4.1  </a:t>
            </a:r>
            <a:r>
              <a:rPr lang="zh-CN" altLang="en-US" sz="2800" b="1"/>
              <a:t>防火墙的概念</a:t>
            </a:r>
          </a:p>
        </p:txBody>
      </p:sp>
      <p:sp>
        <p:nvSpPr>
          <p:cNvPr id="34819"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34820" name="矩形 4"/>
          <p:cNvSpPr/>
          <p:nvPr/>
        </p:nvSpPr>
        <p:spPr>
          <a:xfrm>
            <a:off x="714375" y="1571625"/>
            <a:ext cx="249237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1</a:t>
            </a:r>
            <a:r>
              <a:rPr lang="zh-CN" altLang="en-US"/>
              <a:t>．防火墙的概念</a:t>
            </a:r>
          </a:p>
        </p:txBody>
      </p:sp>
      <p:sp>
        <p:nvSpPr>
          <p:cNvPr id="34821" name="矩形 5"/>
          <p:cNvSpPr/>
          <p:nvPr/>
        </p:nvSpPr>
        <p:spPr>
          <a:xfrm>
            <a:off x="928688" y="2000250"/>
            <a:ext cx="7429500" cy="2308225"/>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防火墙”是一种计算机硬件和软件的组合，是在网络之间执行安全策略的系统，它布置在内部网络与外部网络之间，通过检查所有进出内部网络的数据包，分析数据包的合法性，判断是否会对网络安全构成威胁，在外部网与内部网之间建立起一个安全屏障，从而保护内部网免受非法用户的侵入</a:t>
            </a:r>
          </a:p>
        </p:txBody>
      </p:sp>
      <p:grpSp>
        <p:nvGrpSpPr>
          <p:cNvPr id="34822" name="Group 2"/>
          <p:cNvGrpSpPr/>
          <p:nvPr/>
        </p:nvGrpSpPr>
        <p:grpSpPr>
          <a:xfrm>
            <a:off x="1357312" y="4500562"/>
            <a:ext cx="6929438" cy="1785938"/>
            <a:chOff x="1916" y="6938"/>
            <a:chExt cx="6596" cy="1808"/>
          </a:xfrm>
        </p:grpSpPr>
        <p:cxnSp>
          <p:nvCxnSpPr>
            <p:cNvPr id="34823" name="AutoShape 3"/>
            <p:cNvCxnSpPr/>
            <p:nvPr/>
          </p:nvCxnSpPr>
          <p:spPr>
            <a:xfrm>
              <a:off x="3546" y="7580"/>
              <a:ext cx="1523" cy="0"/>
            </a:xfrm>
            <a:prstGeom prst="line">
              <a:avLst/>
            </a:prstGeom>
            <a:noFill/>
            <a:ln>
              <a:solidFill>
                <a:prstClr val="black"/>
              </a:solidFill>
              <a:miter lim="800000"/>
            </a:ln>
          </p:spPr>
        </p:cxnSp>
        <p:pic>
          <p:nvPicPr>
            <p:cNvPr id="34824" name="图片 2"/>
            <p:cNvPicPr/>
            <p:nvPr/>
          </p:nvPicPr>
          <p:blipFill>
            <a:blip r:embed="rId2"/>
            <a:stretch>
              <a:fillRect/>
            </a:stretch>
          </p:blipFill>
          <p:spPr>
            <a:xfrm>
              <a:off x="5000" y="6994"/>
              <a:ext cx="323" cy="1186"/>
            </a:xfrm>
            <a:prstGeom prst="rect">
              <a:avLst/>
            </a:prstGeom>
            <a:noFill/>
            <a:ln w="12700">
              <a:noFill/>
              <a:miter lim="800000"/>
            </a:ln>
          </p:spPr>
        </p:pic>
        <p:pic>
          <p:nvPicPr>
            <p:cNvPr id="34825" name="Picture 5" descr="网络互连1"/>
            <p:cNvPicPr/>
            <p:nvPr/>
          </p:nvPicPr>
          <p:blipFill>
            <a:blip r:embed="rId3"/>
            <a:stretch>
              <a:fillRect/>
            </a:stretch>
          </p:blipFill>
          <p:spPr>
            <a:xfrm>
              <a:off x="6798" y="6938"/>
              <a:ext cx="1714" cy="1242"/>
            </a:xfrm>
            <a:prstGeom prst="rect">
              <a:avLst/>
            </a:prstGeom>
            <a:noFill/>
            <a:ln>
              <a:noFill/>
              <a:miter lim="800000"/>
            </a:ln>
          </p:spPr>
        </p:pic>
        <p:cxnSp>
          <p:nvCxnSpPr>
            <p:cNvPr id="34826" name="AutoShape 6"/>
            <p:cNvCxnSpPr/>
            <p:nvPr/>
          </p:nvCxnSpPr>
          <p:spPr>
            <a:xfrm>
              <a:off x="5320" y="7548"/>
              <a:ext cx="1523" cy="0"/>
            </a:xfrm>
            <a:prstGeom prst="line">
              <a:avLst/>
            </a:prstGeom>
            <a:noFill/>
            <a:ln>
              <a:solidFill>
                <a:prstClr val="black"/>
              </a:solidFill>
              <a:miter lim="800000"/>
            </a:ln>
          </p:spPr>
        </p:cxnSp>
        <p:sp>
          <p:nvSpPr>
            <p:cNvPr id="34827" name="Rectangle 7"/>
            <p:cNvSpPr/>
            <p:nvPr/>
          </p:nvSpPr>
          <p:spPr>
            <a:xfrm>
              <a:off x="4469" y="8354"/>
              <a:ext cx="1726" cy="392"/>
            </a:xfrm>
            <a:prstGeom prst="rect">
              <a:avLst/>
            </a:prstGeom>
            <a:noFill/>
            <a:ln>
              <a:noFill/>
              <a:miter lim="800000"/>
            </a:ln>
          </p:spPr>
          <p:txBody>
            <a:bodyPr lIns="18000" tIns="0" rIns="18000" bIns="0"/>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algn="just" eaLnBrk="1" hangingPunct="1"/>
              <a:r>
                <a:rPr lang="zh-CN" altLang="en-US" sz="1600">
                  <a:latin typeface="Calibri" pitchFamily="34" charset="0"/>
                </a:rPr>
                <a:t>图</a:t>
              </a:r>
              <a:r>
                <a:rPr lang="en-US" altLang="zh-CN" sz="1600">
                  <a:latin typeface="Calibri" pitchFamily="34" charset="0"/>
                </a:rPr>
                <a:t>9-3 </a:t>
              </a:r>
              <a:r>
                <a:rPr lang="zh-CN" altLang="en-US" sz="1600">
                  <a:latin typeface="Calibri" pitchFamily="34" charset="0"/>
                </a:rPr>
                <a:t>防火墙的位置</a:t>
              </a:r>
              <a:endParaRPr sz="1600"/>
            </a:p>
          </p:txBody>
        </p:sp>
        <p:pic>
          <p:nvPicPr>
            <p:cNvPr id="34828" name="Picture 8" descr="网络互连1"/>
            <p:cNvPicPr/>
            <p:nvPr/>
          </p:nvPicPr>
          <p:blipFill>
            <a:blip r:embed="rId3"/>
            <a:stretch>
              <a:fillRect/>
            </a:stretch>
          </p:blipFill>
          <p:spPr>
            <a:xfrm>
              <a:off x="1916" y="6994"/>
              <a:ext cx="1714" cy="1242"/>
            </a:xfrm>
            <a:prstGeom prst="rect">
              <a:avLst/>
            </a:prstGeom>
            <a:noFill/>
            <a:ln>
              <a:noFill/>
              <a:miter lim="800000"/>
            </a:ln>
          </p:spPr>
        </p:pic>
        <p:sp>
          <p:nvSpPr>
            <p:cNvPr id="34829" name="Rectangle 9"/>
            <p:cNvSpPr/>
            <p:nvPr/>
          </p:nvSpPr>
          <p:spPr>
            <a:xfrm>
              <a:off x="2354" y="7397"/>
              <a:ext cx="1002" cy="392"/>
            </a:xfrm>
            <a:prstGeom prst="rect">
              <a:avLst/>
            </a:prstGeom>
            <a:noFill/>
            <a:ln>
              <a:noFill/>
              <a:miter lim="800000"/>
            </a:ln>
          </p:spPr>
          <p:txBody>
            <a:bodyPr lIns="18000" tIns="0" rIns="18000" bIns="0"/>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algn="just" eaLnBrk="1" hangingPunct="1"/>
              <a:r>
                <a:rPr lang="zh-CN" altLang="en-US" sz="1600">
                  <a:latin typeface="Calibri" pitchFamily="34" charset="0"/>
                </a:rPr>
                <a:t>内部网络</a:t>
              </a:r>
              <a:endParaRPr sz="1600"/>
            </a:p>
          </p:txBody>
        </p:sp>
        <p:sp>
          <p:nvSpPr>
            <p:cNvPr id="34830" name="Rectangle 10"/>
            <p:cNvSpPr/>
            <p:nvPr/>
          </p:nvSpPr>
          <p:spPr>
            <a:xfrm>
              <a:off x="7216" y="7397"/>
              <a:ext cx="1002" cy="392"/>
            </a:xfrm>
            <a:prstGeom prst="rect">
              <a:avLst/>
            </a:prstGeom>
            <a:noFill/>
            <a:ln>
              <a:noFill/>
              <a:miter lim="800000"/>
            </a:ln>
          </p:spPr>
          <p:txBody>
            <a:bodyPr lIns="18000" tIns="0" rIns="18000" bIns="0"/>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algn="just" eaLnBrk="1" hangingPunct="1"/>
              <a:r>
                <a:rPr lang="zh-CN" altLang="en-US" sz="1600">
                  <a:latin typeface="Calibri" pitchFamily="34" charset="0"/>
                </a:rPr>
                <a:t>外部网络</a:t>
              </a:r>
              <a:endParaRPr sz="1600"/>
            </a:p>
          </p:txBody>
        </p:sp>
      </p:gr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2"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35843" name="矩形 4"/>
          <p:cNvSpPr/>
          <p:nvPr/>
        </p:nvSpPr>
        <p:spPr>
          <a:xfrm>
            <a:off x="2500312" y="714375"/>
            <a:ext cx="3570288"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防火墙的主要功能包括：</a:t>
            </a:r>
          </a:p>
        </p:txBody>
      </p:sp>
      <p:sp>
        <p:nvSpPr>
          <p:cNvPr id="35844" name="矩形 5"/>
          <p:cNvSpPr/>
          <p:nvPr/>
        </p:nvSpPr>
        <p:spPr>
          <a:xfrm>
            <a:off x="928688" y="1714500"/>
            <a:ext cx="7358062" cy="3786188"/>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1</a:t>
            </a:r>
            <a:r>
              <a:rPr lang="zh-CN" altLang="en-US"/>
              <a:t>）检查所有从外部网络送入内部网络的数据包；</a:t>
            </a:r>
            <a:endParaRPr lang="en-US" altLang="zh-CN"/>
          </a:p>
          <a:p>
            <a:pPr marL="0" lvl="0" indent="0" eaLnBrk="1" hangingPunct="1"/>
            <a:endParaRPr lang="zh-CN" altLang="en-US"/>
          </a:p>
          <a:p>
            <a:pPr marL="0" lvl="0" indent="0" eaLnBrk="1" hangingPunct="1"/>
            <a:r>
              <a:rPr lang="zh-CN" altLang="en-US"/>
              <a:t>（</a:t>
            </a:r>
            <a:r>
              <a:rPr lang="en-US" altLang="zh-CN"/>
              <a:t>2</a:t>
            </a:r>
            <a:r>
              <a:rPr lang="zh-CN" altLang="en-US"/>
              <a:t>）检查所有从内部网络流出到外部网络的数据包；</a:t>
            </a:r>
            <a:endParaRPr lang="en-US" altLang="zh-CN"/>
          </a:p>
          <a:p>
            <a:pPr marL="0" lvl="0" indent="0" eaLnBrk="1" hangingPunct="1"/>
            <a:endParaRPr lang="zh-CN" altLang="en-US"/>
          </a:p>
          <a:p>
            <a:pPr marL="0" lvl="0" indent="0" eaLnBrk="1" hangingPunct="1"/>
            <a:r>
              <a:rPr lang="zh-CN" altLang="en-US"/>
              <a:t>（</a:t>
            </a:r>
            <a:r>
              <a:rPr lang="en-US" altLang="zh-CN"/>
              <a:t>3</a:t>
            </a:r>
            <a:r>
              <a:rPr lang="zh-CN" altLang="en-US"/>
              <a:t>）执行安全策略，限制所有不符合安全策略要求的数据包通过；</a:t>
            </a:r>
            <a:endParaRPr lang="en-US" altLang="zh-CN"/>
          </a:p>
          <a:p>
            <a:pPr marL="0" lvl="0" indent="0" eaLnBrk="1" hangingPunct="1"/>
            <a:endParaRPr lang="zh-CN" altLang="en-US"/>
          </a:p>
          <a:p>
            <a:pPr marL="0" lvl="0" indent="0" eaLnBrk="1" hangingPunct="1"/>
            <a:r>
              <a:rPr lang="zh-CN" altLang="en-US"/>
              <a:t>（</a:t>
            </a:r>
            <a:r>
              <a:rPr lang="en-US" altLang="zh-CN"/>
              <a:t>4</a:t>
            </a:r>
            <a:r>
              <a:rPr lang="zh-CN" altLang="en-US"/>
              <a:t>）具有防攻击能力，保证自身的安全性</a:t>
            </a:r>
            <a:r>
              <a:rPr lang="en-US" altLang="zh-CN"/>
              <a:t>;</a:t>
            </a:r>
          </a:p>
          <a:p>
            <a:pPr marL="0" lvl="0" indent="0" eaLnBrk="1" hangingPunct="1"/>
            <a:endParaRPr lang="zh-CN" altLang="en-US"/>
          </a:p>
          <a:p>
            <a:pPr marL="0" lvl="0" indent="0" eaLnBrk="1" hangingPunct="1"/>
            <a:r>
              <a:rPr lang="zh-CN" altLang="en-US"/>
              <a:t>（</a:t>
            </a:r>
            <a:r>
              <a:rPr lang="en-US" altLang="zh-CN"/>
              <a:t>5</a:t>
            </a:r>
            <a:r>
              <a:rPr lang="zh-CN" altLang="en-US"/>
              <a:t>）记录通过防火墙的信息内容和活动；</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36867" name="矩形 4"/>
          <p:cNvSpPr/>
          <p:nvPr/>
        </p:nvSpPr>
        <p:spPr>
          <a:xfrm>
            <a:off x="2928938" y="928688"/>
            <a:ext cx="2800350"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2</a:t>
            </a:r>
            <a:r>
              <a:rPr lang="zh-CN" altLang="en-US"/>
              <a:t>．防火墙实现技术</a:t>
            </a:r>
          </a:p>
        </p:txBody>
      </p:sp>
      <p:sp>
        <p:nvSpPr>
          <p:cNvPr id="36868" name="矩形 5"/>
          <p:cNvSpPr/>
          <p:nvPr/>
        </p:nvSpPr>
        <p:spPr>
          <a:xfrm>
            <a:off x="1071562" y="1571625"/>
            <a:ext cx="4494212"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防火墙实现技术一般分为两类：</a:t>
            </a:r>
          </a:p>
        </p:txBody>
      </p:sp>
      <p:sp>
        <p:nvSpPr>
          <p:cNvPr id="36869" name="矩形 6"/>
          <p:cNvSpPr/>
          <p:nvPr/>
        </p:nvSpPr>
        <p:spPr>
          <a:xfrm>
            <a:off x="785812" y="2312988"/>
            <a:ext cx="7429500" cy="1200150"/>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1</a:t>
            </a:r>
            <a:r>
              <a:rPr lang="zh-CN" altLang="en-US"/>
              <a:t>）网络级防火墙。主要是用来防止内部网络出现外来非法入侵。属于这类的技术有分组过滤路由器和授权服务器。</a:t>
            </a:r>
          </a:p>
        </p:txBody>
      </p:sp>
      <p:sp>
        <p:nvSpPr>
          <p:cNvPr id="36870" name="矩形 7"/>
          <p:cNvSpPr/>
          <p:nvPr/>
        </p:nvSpPr>
        <p:spPr>
          <a:xfrm>
            <a:off x="714375" y="3857625"/>
            <a:ext cx="7572375" cy="1200150"/>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a:t>
            </a:r>
            <a:r>
              <a:rPr lang="en-US" altLang="zh-CN"/>
              <a:t>2</a:t>
            </a:r>
            <a:r>
              <a:rPr lang="zh-CN" altLang="en-US"/>
              <a:t>）应用级防火墙。从限制用户对应用程序的访问来进行接入控制。通常使用应用网关或代理服务器来区分各种应用。</a:t>
            </a: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标题 1"/>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zh-CN"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zh-CN" altLang="en-US" sz="4400">
                <a:solidFill>
                  <a:schemeClr val="tx2"/>
                </a:solidFill>
                <a:latin typeface="Times New Roman" pitchFamily="18" charset="0"/>
                <a:ea typeface="宋体" pitchFamily="2" charset="-122"/>
              </a:defRPr>
            </a:lvl9pPr>
          </a:lstStyle>
          <a:p>
            <a:pPr lvl="0"/>
            <a:r>
              <a:rPr lang="en-US" altLang="zh-CN" sz="2800" b="1"/>
              <a:t>9.4.2  </a:t>
            </a:r>
            <a:r>
              <a:rPr lang="zh-CN" altLang="en-US" sz="2800" b="1"/>
              <a:t>数据包过滤型防火墙</a:t>
            </a:r>
            <a:endParaRPr lang="zh-CN" altLang="en-US" sz="2800"/>
          </a:p>
        </p:txBody>
      </p:sp>
      <p:sp>
        <p:nvSpPr>
          <p:cNvPr id="37891" name="日期占位符 3"/>
          <p:cNvSpPr/>
          <p:nvPr>
            <p:ph type="dt" idx="4294967295"/>
          </p:nvPr>
        </p:nvSpPr>
        <p:spPr>
          <a:xfrm>
            <a:off x="685800" y="6248400"/>
            <a:ext cx="3352800" cy="457200"/>
          </a:xfrm>
          <a:prstGeom prst="rect">
            <a:avLst/>
          </a:prstGeom>
          <a:noFill/>
          <a:ln>
            <a:noFill/>
            <a:miter lim="800000"/>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r>
              <a:rPr lang="zh-CN" altLang="en-US" sz="1400">
                <a:solidFill>
                  <a:schemeClr val="accent2"/>
                </a:solidFill>
              </a:rPr>
              <a:t>计算机网络技术与应用</a:t>
            </a:r>
          </a:p>
        </p:txBody>
      </p:sp>
      <p:sp>
        <p:nvSpPr>
          <p:cNvPr id="37892" name="矩形 4"/>
          <p:cNvSpPr/>
          <p:nvPr/>
        </p:nvSpPr>
        <p:spPr>
          <a:xfrm>
            <a:off x="785812" y="1571625"/>
            <a:ext cx="3108325" cy="461962"/>
          </a:xfrm>
          <a:prstGeom prst="rect">
            <a:avLst/>
          </a:prstGeom>
          <a:noFill/>
          <a:ln>
            <a:noFill/>
            <a:miter lim="800000"/>
          </a:ln>
        </p:spPr>
        <p:txBody>
          <a:bodyPr wrap="none">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en-US" altLang="zh-CN"/>
              <a:t>1</a:t>
            </a:r>
            <a:r>
              <a:rPr lang="zh-CN" altLang="en-US"/>
              <a:t>．数据包过滤路由器</a:t>
            </a:r>
          </a:p>
        </p:txBody>
      </p:sp>
      <p:sp>
        <p:nvSpPr>
          <p:cNvPr id="37893" name="矩形 5"/>
          <p:cNvSpPr/>
          <p:nvPr/>
        </p:nvSpPr>
        <p:spPr>
          <a:xfrm>
            <a:off x="785812" y="2000250"/>
            <a:ext cx="7429500" cy="1938338"/>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a:solidFill>
                  <a:schemeClr val="tx1"/>
                </a:solidFill>
                <a:latin typeface="Times New Roman" pitchFamily="18" charset="0"/>
                <a:ea typeface="宋体" pitchFamily="2" charset="-122"/>
              </a:defRPr>
            </a:lvl5pPr>
          </a:lstStyle>
          <a:p>
            <a:pPr marL="0" lvl="0" indent="0" eaLnBrk="1" hangingPunct="1"/>
            <a:r>
              <a:rPr lang="zh-CN" altLang="en-US"/>
              <a:t>这种防火墙实现在路由器上，在路由器上运行防火墙软件，对通过的</a:t>
            </a:r>
            <a:r>
              <a:rPr lang="en-US" altLang="zh-CN"/>
              <a:t>IP</a:t>
            </a:r>
            <a:r>
              <a:rPr lang="zh-CN" altLang="en-US"/>
              <a:t>分组，检查他们的</a:t>
            </a:r>
            <a:r>
              <a:rPr lang="en-US" altLang="zh-CN"/>
              <a:t>IP</a:t>
            </a:r>
            <a:r>
              <a:rPr lang="zh-CN" altLang="en-US"/>
              <a:t>分组头，检查内容可以是报文类型、源</a:t>
            </a:r>
            <a:r>
              <a:rPr lang="en-US" altLang="zh-CN"/>
              <a:t>IP</a:t>
            </a:r>
            <a:r>
              <a:rPr lang="zh-CN" altLang="en-US"/>
              <a:t>地址、目的</a:t>
            </a:r>
            <a:r>
              <a:rPr lang="en-US" altLang="zh-CN"/>
              <a:t>IP</a:t>
            </a:r>
            <a:r>
              <a:rPr lang="zh-CN" altLang="en-US"/>
              <a:t>地址、源端口号、目的端口号等，再根据事先确定好的规则，决定哪些分组允许通过，哪些分组禁止通过。</a:t>
            </a: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https://d.book118.com/288012054040006024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默认设计模板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默认设计模板">
      <a:majorFont>
        <a:latin typeface="Times New Roman" charset="0"/>
        <a:ea typeface="宋体" charset="-122"/>
        <a:cs typeface="Arial"/>
      </a:majorFont>
      <a:minorFont>
        <a:latin typeface="Times New Roman" charset="0"/>
        <a:ea typeface="宋体" charset="-122"/>
        <a:cs typeface="Arial"/>
      </a:minorFont>
    </a:fontScheme>
    <a:fmtScheme name="聚合">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CN" altLang="en-US" sz="2400" b="0" i="0" u="none" strike="noStrike" cap="none" normalizeH="0" baseline="0" smtClean="0">
            <a:ln>
              <a:noFill/>
            </a:ln>
            <a:solidFill>
              <a:schemeClr val="tx1"/>
            </a:solidFill>
            <a:effectLst/>
            <a:latin typeface="Times New Roman" pitchFamily="18" charset="0"/>
            <a:ea typeface="宋体"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CN" altLang="en-US" sz="2400" b="0" i="0" u="none" strike="noStrike" cap="none" normalizeH="0" baseline="0" smtClean="0">
            <a:ln>
              <a:noFill/>
            </a:ln>
            <a:solidFill>
              <a:schemeClr val="tx1"/>
            </a:solidFill>
            <a:effectLst/>
            <a:latin typeface="Times New Roman" pitchFamily="18" charset="0"/>
            <a:ea typeface="宋体" pitchFamily="2" charset="-122"/>
          </a:defRPr>
        </a:defPPr>
      </a:lstStyle>
    </a:lnDef>
  </a:objectDefaults>
  <a:extraClrSchemeLst>
    <a:extraClrScheme>
      <a:clrScheme name="默认设计模板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默认设计模板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默认设计模板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0000FF"/>
        </a:lt1>
        <a:dk2>
          <a:srgbClr val="FFFF00"/>
        </a:dk2>
        <a:lt2>
          <a:srgbClr val="0000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extraClrScheme>
    <a:extraClrScheme>
      <a:clrScheme name="">
        <a:dk1>
          <a:srgbClr val="000000"/>
        </a:dk1>
        <a:lt1>
          <a:srgbClr val="FFFFFF"/>
        </a:lt1>
        <a:dk2>
          <a:srgbClr val="000000"/>
        </a:dk2>
        <a:lt2>
          <a:srgbClr val="80808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extraClrScheme>
    <a:extraClrScheme>
      <a:clrScheme name="">
        <a:dk1>
          <a:srgbClr val="000000"/>
        </a:dk1>
        <a:lt1>
          <a:srgbClr val="FFFFFF"/>
        </a:lt1>
        <a:dk2>
          <a:srgbClr val="000000"/>
        </a:dk2>
        <a:lt2>
          <a:srgbClr val="333333"/>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extraClrScheme>
    <a:extraClrScheme>
      <a:clrScheme name="">
        <a:dk1>
          <a:srgbClr val="000000"/>
        </a:dk1>
        <a:lt1>
          <a:srgbClr val="FFFFCC"/>
        </a:lt1>
        <a:dk2>
          <a:srgbClr val="808000"/>
        </a:dk2>
        <a:lt2>
          <a:srgbClr val="666633"/>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extraClrScheme>
    <a:extraClrScheme>
      <a:clrScheme name="">
        <a:dk1>
          <a:srgbClr val="000000"/>
        </a:dk1>
        <a:lt1>
          <a:srgbClr val="FFFFFF"/>
        </a:lt1>
        <a:dk2>
          <a:srgbClr val="000000"/>
        </a:dk2>
        <a:lt2>
          <a:srgbClr val="80808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extraClrScheme>
    <a:extraClrScheme>
      <a:clrScheme name="">
        <a:dk1>
          <a:srgbClr val="000000"/>
        </a:dk1>
        <a:lt1>
          <a:srgbClr val="FFFFFF"/>
        </a:lt1>
        <a:dk2>
          <a:srgbClr val="000000"/>
        </a:dk2>
        <a:lt2>
          <a:srgbClr val="80808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extraClrScheme>
    <a:extraClrScheme>
      <a:clrScheme name="">
        <a:dk1>
          <a:srgbClr val="000000"/>
        </a:dk1>
        <a:lt1>
          <a:srgbClr val="FFFFFF"/>
        </a:lt1>
        <a:dk2>
          <a:srgbClr val="000000"/>
        </a:dk2>
        <a:lt2>
          <a:srgbClr val="80808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extraClrScheme>
  </a:extraClrSchemeLst>
</a:theme>
</file>

<file path=ppt/theme/theme3.xml><?xml version="1.0" encoding="utf-8"?>
<a:theme xmlns:r="http://schemas.openxmlformats.org/officeDocument/2006/relationships" xmlns:a="http://schemas.openxmlformats.org/drawingml/2006/main" name="1_默认设计模板">
  <a:themeElements>
    <a:clrScheme name="默认设计模板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默认设计模板">
      <a:majorFont>
        <a:latin typeface="Times New Roman" charset="0"/>
        <a:ea typeface="宋体" charset="-122"/>
        <a:cs typeface="Arial"/>
      </a:majorFont>
      <a:minorFont>
        <a:latin typeface="Times New Roman" charset="0"/>
        <a:ea typeface="宋体" charset="-122"/>
        <a:cs typeface="Arial"/>
      </a:minorFont>
    </a:fontScheme>
    <a:fmtScheme name="聚合">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CN" altLang="en-US" sz="2400" b="0" i="0" u="none" strike="noStrike" cap="none" normalizeH="0" baseline="0" smtClean="0">
            <a:ln>
              <a:noFill/>
            </a:ln>
            <a:solidFill>
              <a:schemeClr val="tx1"/>
            </a:solidFill>
            <a:effectLst/>
            <a:latin typeface="Times New Roman" pitchFamily="18" charset="0"/>
            <a:ea typeface="宋体"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CN" altLang="en-US" sz="2400" b="0" i="0" u="none" strike="noStrike" cap="none" normalizeH="0" baseline="0" smtClean="0">
            <a:ln>
              <a:noFill/>
            </a:ln>
            <a:solidFill>
              <a:schemeClr val="tx1"/>
            </a:solidFill>
            <a:effectLst/>
            <a:latin typeface="Times New Roman" pitchFamily="18" charset="0"/>
            <a:ea typeface="宋体" pitchFamily="2" charset="-122"/>
          </a:defRPr>
        </a:defPPr>
      </a:lstStyle>
    </a:lnDef>
  </a:objectDefaults>
  <a:extraClrSchemeLst>
    <a:extraClrScheme>
      <a:clrScheme name="默认设计模板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默认设计模板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默认设计模板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0000FF"/>
        </a:lt1>
        <a:dk2>
          <a:srgbClr val="FFFF00"/>
        </a:dk2>
        <a:lt2>
          <a:srgbClr val="0000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extraClrScheme>
    <a:extraClrScheme>
      <a:clrScheme name="">
        <a:dk1>
          <a:srgbClr val="000000"/>
        </a:dk1>
        <a:lt1>
          <a:srgbClr val="FFFFFF"/>
        </a:lt1>
        <a:dk2>
          <a:srgbClr val="000000"/>
        </a:dk2>
        <a:lt2>
          <a:srgbClr val="80808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extraClrScheme>
    <a:extraClrScheme>
      <a:clrScheme name="">
        <a:dk1>
          <a:srgbClr val="000000"/>
        </a:dk1>
        <a:lt1>
          <a:srgbClr val="FFFFFF"/>
        </a:lt1>
        <a:dk2>
          <a:srgbClr val="000000"/>
        </a:dk2>
        <a:lt2>
          <a:srgbClr val="333333"/>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extraClrScheme>
    <a:extraClrScheme>
      <a:clrScheme name="">
        <a:dk1>
          <a:srgbClr val="000000"/>
        </a:dk1>
        <a:lt1>
          <a:srgbClr val="FFFFCC"/>
        </a:lt1>
        <a:dk2>
          <a:srgbClr val="808000"/>
        </a:dk2>
        <a:lt2>
          <a:srgbClr val="666633"/>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extraClrScheme>
    <a:extraClrScheme>
      <a:clrScheme name="">
        <a:dk1>
          <a:srgbClr val="000000"/>
        </a:dk1>
        <a:lt1>
          <a:srgbClr val="FFFFFF"/>
        </a:lt1>
        <a:dk2>
          <a:srgbClr val="000000"/>
        </a:dk2>
        <a:lt2>
          <a:srgbClr val="80808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extraClrScheme>
    <a:extraClrScheme>
      <a:clrScheme name="">
        <a:dk1>
          <a:srgbClr val="000000"/>
        </a:dk1>
        <a:lt1>
          <a:srgbClr val="FFFFFF"/>
        </a:lt1>
        <a:dk2>
          <a:srgbClr val="000000"/>
        </a:dk2>
        <a:lt2>
          <a:srgbClr val="80808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extraClrScheme>
    <a:extraClrScheme>
      <a:clrScheme name="">
        <a:dk1>
          <a:srgbClr val="000000"/>
        </a:dk1>
        <a:lt1>
          <a:srgbClr val="FFFFFF"/>
        </a:lt1>
        <a:dk2>
          <a:srgbClr val="000000"/>
        </a:dk2>
        <a:lt2>
          <a:srgbClr val="80808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219</Paragraphs>
  <Slides>34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34</vt:i4>
      </vt:variant>
    </vt:vector>
  </HeadingPairs>
  <TitlesOfParts>
    <vt:vector baseType="lpstr" size="40">
      <vt:lpstr>Arial</vt:lpstr>
      <vt:lpstr>Calibri</vt:lpstr>
      <vt:lpstr>Times New Roman</vt:lpstr>
      <vt:lpstr>宋体</vt:lpstr>
      <vt:lpstr>华文新魏</vt:lpstr>
      <vt:lpstr>Office Theme</vt:lpstr>
      <vt:lpstr>第9章计算机网络安全</vt:lpstr>
      <vt:lpstr>第9章  计算机网络安全</vt:lpstr>
      <vt:lpstr>9.1  网络安全概述</vt:lpstr>
      <vt:lpstr>9.1.1  网络安全的概念</vt:lpstr>
      <vt:lpstr>PowerPoint Presentation</vt:lpstr>
      <vt:lpstr>9.1.2  网络面临的威胁与对应措施</vt:lpstr>
      <vt:lpstr>9.1.3  网络安全体系</vt:lpstr>
      <vt:lpstr>PowerPoint Presentation</vt:lpstr>
      <vt:lpstr>9.2  数据加密技术及其应用</vt:lpstr>
      <vt:lpstr>9.2.1  数据加密的概念</vt:lpstr>
      <vt:lpstr>PowerPoint Presentation</vt:lpstr>
      <vt:lpstr>PowerPoint Presentation</vt:lpstr>
      <vt:lpstr>9.2.2  数据加密方法</vt:lpstr>
      <vt:lpstr>PowerPoint Presentation</vt:lpstr>
      <vt:lpstr>PowerPoint Presentation</vt:lpstr>
      <vt:lpstr>PowerPoint Presentation</vt:lpstr>
      <vt:lpstr>9.3  数字证书与身份认证</vt:lpstr>
      <vt:lpstr>9.3.1  数字摘要</vt:lpstr>
      <vt:lpstr>PowerPoint Presentation</vt:lpstr>
      <vt:lpstr>9.3.2  数字签名技术</vt:lpstr>
      <vt:lpstr>PowerPoint Presentation</vt:lpstr>
      <vt:lpstr>PowerPoint Presentation</vt:lpstr>
      <vt:lpstr>PowerPoint Presentation</vt:lpstr>
      <vt:lpstr>9.3.3  数字证书</vt:lpstr>
      <vt:lpstr>PowerPoint Presentation</vt:lpstr>
      <vt:lpstr>PowerPoint Presentation</vt:lpstr>
      <vt:lpstr>9.3.4  身份认证</vt:lpstr>
      <vt:lpstr>PowerPoint Presentation</vt:lpstr>
      <vt:lpstr>9.4  防火墙技术及其应用</vt:lpstr>
      <vt:lpstr>9.4.1  防火墙的概念</vt:lpstr>
      <vt:lpstr>PowerPoint Presentation</vt:lpstr>
      <vt:lpstr>PowerPoint Presentation</vt:lpstr>
      <vt:lpstr>9.4.2  数据包过滤型防火墙</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2024-08-31T07:04:57.552</cp:lastPrinted>
  <dcterms:created xsi:type="dcterms:W3CDTF">2024-08-30T23:04:57Z</dcterms:created>
  <dcterms:modified xsi:type="dcterms:W3CDTF">2024-08-30T23:04:59Z</dcterms:modified>
</cp:coreProperties>
</file>