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5AEA67D-0B24-4210-AE14-206937427CD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C88ED1C-8F27-4954-9B0D-06B3701E11E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7846810-5B63-41E3-BEC9-1380FD1E931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3C62299-2E46-4E13-86D7-3B9B1FD9E4D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8FC168D9-93B1-4F7F-8D90-9907B92E3FC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B260C040-6836-4D43-A114-40D8EAD66E4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4A0712BC-CF41-43C1-A817-0133665692A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154E4F7-EC21-4C9A-B97E-F4B25798E65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34EBD16-131A-4E92-97A3-73D74257639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42A0521-A8D9-4FF3-8CC9-16BB290EEAC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F3E87BE-0653-43E5-BD5B-A3607DA1664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2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13.jpeg" /><Relationship Id="rId5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15.jpeg" /><Relationship Id="rId4" Type="http://schemas.openxmlformats.org/officeDocument/2006/relationships/image" Target="../media/image16.jpeg" /><Relationship Id="rId5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7.jpeg" /><Relationship Id="rId3" Type="http://schemas.openxmlformats.org/officeDocument/2006/relationships/image" Target="../media/image18.jpeg" /><Relationship Id="rId4" Type="http://schemas.openxmlformats.org/officeDocument/2006/relationships/image" Target="../media/image19.jpeg" /><Relationship Id="rId5" Type="http://schemas.openxmlformats.org/officeDocument/2006/relationships/image" Target="../media/image2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288013143114006045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902208" y="1231392"/>
            <a:ext cx="4887796" cy="3079623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内环境稳定护理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140760" y="0"/>
            <a:ext cx="2809137" cy="3421221"/>
          </a:xfrm>
          <a:prstGeom prst="rect">
            <a:avLst/>
          </a:prstGeom>
          <a:gradFill>
            <a:gsLst>
              <a:gs pos="0">
                <a:schemeClr val="accent2">
                  <a:alpha val="75000"/>
                </a:schemeClr>
              </a:gs>
              <a:gs pos="100000">
                <a:schemeClr val="lt1">
                  <a:alpha val="75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140760" y="1983274"/>
            <a:ext cx="2809137" cy="2809137"/>
          </a:xfrm>
          <a:prstGeom prst="ellipse">
            <a:avLst/>
          </a:prstGeom>
          <a:gradFill>
            <a:gsLst>
              <a:gs pos="0">
                <a:schemeClr val="accent2">
                  <a:alpha val="100000"/>
                </a:schemeClr>
              </a:gs>
              <a:gs pos="100000">
                <a:schemeClr val="accent2">
                  <a:alpha val="100000"/>
                  <a:lumMod val="60000"/>
                  <a:lumOff val="4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884456" y="2656540"/>
            <a:ext cx="2004496" cy="61493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  <a:spcBef>
                <a:spcPct val="0"/>
              </a:spcBef>
            </a:pPr>
            <a:r>
              <a:rPr lang="en-US" sz="1350">
                <a:solidFill>
                  <a:srgbClr val="FFFFFF">
                    <a:alpha val="40000"/>
                  </a:srgb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649672" y="2818600"/>
            <a:ext cx="1766929" cy="1834896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344782" y="1304925"/>
            <a:ext cx="5981700" cy="42481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内环境稳定护理的基本概念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内环境稳定护理的方法与技术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内环境稳定护理的实践案例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内环境稳定护理的未来展望</a:t>
            </a:r>
          </a:p>
        </p:txBody>
      </p:sp>
      <p:cxnSp>
        <p:nvCxnSpPr>
          <p:cNvPr id="7" name="Connector 7"/>
          <p:cNvCxnSpPr/>
          <p:nvPr/>
        </p:nvCxnSpPr>
        <p:spPr>
          <a:xfrm flipH="1">
            <a:off x="3198500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  <p:cxnSp>
        <p:nvCxnSpPr>
          <p:cNvPr id="8" name="Connector 8"/>
          <p:cNvCxnSpPr/>
          <p:nvPr/>
        </p:nvCxnSpPr>
        <p:spPr>
          <a:xfrm flipH="1">
            <a:off x="1823497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  <p:sp>
        <p:nvSpPr>
          <p:cNvPr id="9" name="AutoShape 9"/>
          <p:cNvSpPr/>
          <p:nvPr/>
        </p:nvSpPr>
        <p:spPr>
          <a:xfrm>
            <a:off x="611546" y="2481967"/>
            <a:ext cx="259567" cy="1408741"/>
          </a:xfrm>
          <a:prstGeom prst="rect">
            <a:avLst/>
          </a:prstGeom>
          <a:gradFill>
            <a:gsLst>
              <a:gs pos="0">
                <a:schemeClr val="accent2">
                  <a:alpha val="51000"/>
                </a:schemeClr>
              </a:gs>
              <a:gs pos="100000">
                <a:schemeClr val="lt1">
                  <a:alpha val="51000"/>
                </a:schemeClr>
              </a:gs>
            </a:gsLst>
            <a:lin ang="54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11546" y="2352184"/>
            <a:ext cx="259567" cy="259567"/>
          </a:xfrm>
          <a:prstGeom prst="ellipse">
            <a:avLst/>
          </a:prstGeom>
          <a:solidFill>
            <a:schemeClr val="accent2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-1022221" y="4869455"/>
            <a:ext cx="1813010" cy="1813010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298477" y="0"/>
            <a:ext cx="668835" cy="1915360"/>
          </a:xfrm>
          <a:prstGeom prst="rect">
            <a:avLst/>
          </a:prstGeom>
          <a:gradFill>
            <a:gsLst>
              <a:gs pos="0">
                <a:schemeClr val="accent2">
                  <a:alpha val="62000"/>
                </a:schemeClr>
              </a:gs>
              <a:gs pos="100000">
                <a:schemeClr val="lt1">
                  <a:alpha val="62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298477" y="1580942"/>
            <a:ext cx="668835" cy="66883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0066688" y="5912672"/>
            <a:ext cx="531248" cy="531248"/>
          </a:xfrm>
          <a:prstGeom prst="ellipse">
            <a:avLst/>
          </a:prstGeom>
          <a:gradFill>
            <a:gsLst>
              <a:gs pos="0">
                <a:schemeClr val="accent2">
                  <a:alpha val="59000"/>
                </a:schemeClr>
              </a:gs>
              <a:gs pos="100000">
                <a:schemeClr val="accent2">
                  <a:alpha val="59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0779576" y="-508283"/>
            <a:ext cx="2423643" cy="2423643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534669" y="336865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106008" y="548979"/>
            <a:ext cx="5979984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7650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392760" y="2020147"/>
            <a:ext cx="1612643" cy="4095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1500" b="1">
                <a:solidFill>
                  <a:schemeClr val="accent1">
                    <a:lumMod val="7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7266" r="17266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23819" r="23819"/>
          <a:stretch>
            <a:fillRect/>
          </a:stretch>
        </p:blipFill>
        <p:spPr>
          <a:xfrm>
            <a:off x="5906739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0365" r="30365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2041071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406414" y="4012208"/>
            <a:ext cx="495300" cy="456011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901714" y="1917723"/>
            <a:ext cx="2084387" cy="616443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30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3911623"/>
            <a:ext cx="2084387" cy="554016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30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主题简介</a:t>
              </a:r>
            </a:p>
          </p:txBody>
        </p:sp>
      </p:grpSp>
      <p:sp>
        <p:nvSpPr>
          <p:cNvPr id="31" name="AutoShape 31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内环境稳定是人体正常生理功能的基础，对于维持人体健康至关重要。</a:t>
            </a:r>
            <a:endParaRPr lang="en-US" sz="1100"/>
          </a:p>
        </p:txBody>
      </p:sp>
      <p:sp>
        <p:nvSpPr>
          <p:cNvPr id="32" name="AutoShape 32"/>
          <p:cNvSpPr/>
          <p:nvPr/>
        </p:nvSpPr>
        <p:spPr>
          <a:xfrm>
            <a:off x="8406414" y="2594489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内环境稳定护理是指通过一系列措施来维持人体内部环境的稳定，包括体温、酸碱平衡、电解质平衡等。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6566" b="16566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4" name="AutoShape 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TextBox 2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重要性阐述</a:t>
              </a:r>
            </a:p>
          </p:txBody>
        </p:sp>
      </p:grpSp>
      <p:sp>
        <p:nvSpPr>
          <p:cNvPr id="25" name="AutoShape 25"/>
          <p:cNvSpPr/>
          <p:nvPr/>
        </p:nvSpPr>
        <p:spPr>
          <a:xfrm>
            <a:off x="454963" y="3878730"/>
            <a:ext cx="3974251" cy="2162291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563624" y="1510084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内环境稳定对于人体健康至关重要，任何内环境紊乱都可能导致身体不适甚至疾病。</a:t>
            </a:r>
            <a:endParaRPr lang="en-US" sz="1100"/>
          </a:p>
        </p:txBody>
      </p:sp>
      <p:sp>
        <p:nvSpPr>
          <p:cNvPr id="27" name="AutoShape 27"/>
          <p:cNvSpPr/>
          <p:nvPr/>
        </p:nvSpPr>
        <p:spPr>
          <a:xfrm>
            <a:off x="590191" y="415758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内环境稳定护理是预防和治疗疾病的重要手段，能够提高人体的免疫力，增强抵抗力。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534669" y="336865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内环境稳定护理的基本概念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106008" y="548979"/>
            <a:ext cx="5979984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7650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392760" y="2020147"/>
            <a:ext cx="1612643" cy="4095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1500" b="1">
                <a:solidFill>
                  <a:schemeClr val="accent1">
                    <a:lumMod val="7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内环境是指细胞在体内直接接触和赖以生存的环境，包括细胞外液和细胞内液。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定义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组成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21875" r="21875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功能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内环境主要由血浆、组织液和淋巴液等组成，是细胞与外界环境进行物质交换的媒介。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内环境为细胞提供适宜的生存条件，包括适宜的酸碱度、渗透压、温度和营养物质等。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内环境的定义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7901" b="7901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18426" b="18426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7901" b="7901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内环境稳定的重要性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维持细胞正常功能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内环境稳定是细胞进行正常代谢和生理功能的必要条件，任何环境因素的改变都可能影响细胞的正常功能。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预防疾病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内环境稳定失衡可能导致多种疾病的发生，如代谢性疾病、免疫系统疾病等。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促进健康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保持内环境稳定是维护人体健康的重要基础，对预防和治疗疾病具有重要意义。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2693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人体拥有一套复杂的调节系统，包括神经系统、内分泌系统和免疫系统等，用于维持内环境的稳定。</a:t>
            </a:r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02827" y="1536628"/>
            <a:ext cx="1898907" cy="1898907"/>
          </a:xfrm>
          <a:prstGeom prst="ellipse">
            <a:avLst/>
          </a:prstGeom>
        </p:spPr>
      </p:pic>
      <p:sp>
        <p:nvSpPr>
          <p:cNvPr id="5" name="AutoShape 5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68347" y="1536628"/>
            <a:ext cx="1898907" cy="1898907"/>
          </a:xfrm>
          <a:prstGeom prst="ellipse">
            <a:avLst/>
          </a:prstGeom>
        </p:spPr>
      </p:pic>
      <p:sp>
        <p:nvSpPr>
          <p:cNvPr id="7" name="AutoShape 7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71767" y="1536628"/>
            <a:ext cx="1898907" cy="1898907"/>
          </a:xfrm>
          <a:prstGeom prst="ellipse">
            <a:avLst/>
          </a:prstGeom>
        </p:spPr>
      </p:pic>
      <p:sp>
        <p:nvSpPr>
          <p:cNvPr id="9" name="TextBox 9"/>
          <p:cNvSpPr txBox="1"/>
          <p:nvPr/>
        </p:nvSpPr>
        <p:spPr>
          <a:xfrm>
            <a:off x="1066381" y="3766355"/>
            <a:ext cx="297180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调节系统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1226739" y="4350852"/>
            <a:ext cx="2651083" cy="97536"/>
            <a:chOff x="1226739" y="4350852"/>
            <a:chExt cx="2651083" cy="97536"/>
          </a:xfrm>
        </p:grpSpPr>
        <p:cxnSp>
          <p:nvCxnSpPr>
            <p:cNvPr id="11" name="Connector 11"/>
            <p:cNvCxnSpPr/>
            <p:nvPr/>
          </p:nvCxnSpPr>
          <p:spPr>
            <a:xfrm flipV="1">
              <a:off x="1287927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12" name="AutoShape 12"/>
            <p:cNvSpPr/>
            <p:nvPr/>
          </p:nvSpPr>
          <p:spPr>
            <a:xfrm>
              <a:off x="122673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378028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4" name="TextBox 14"/>
          <p:cNvSpPr txBox="1"/>
          <p:nvPr/>
        </p:nvSpPr>
        <p:spPr>
          <a:xfrm>
            <a:off x="489245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调节系统通过反馈机制对内环境的变化作出反应，通过调节各种生理活动来维持内环境的平衡。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1426" y="3746205"/>
            <a:ext cx="295275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反馈机制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792260" y="4350852"/>
            <a:ext cx="2651083" cy="97536"/>
            <a:chOff x="4792260" y="4350852"/>
            <a:chExt cx="2651083" cy="97536"/>
          </a:xfrm>
        </p:grpSpPr>
        <p:cxnSp>
          <p:nvCxnSpPr>
            <p:cNvPr id="17" name="Connector 17"/>
            <p:cNvCxnSpPr/>
            <p:nvPr/>
          </p:nvCxnSpPr>
          <p:spPr>
            <a:xfrm flipV="1">
              <a:off x="4853447" y="4399620"/>
              <a:ext cx="2492359" cy="4740"/>
            </a:xfrm>
            <a:prstGeom prst="line">
              <a:avLst/>
            </a:prstGeom>
            <a:ln w="9525">
              <a:solidFill>
                <a:schemeClr val="accent2"/>
              </a:solidFill>
              <a:prstDash val="solid"/>
              <a:headEnd type="none"/>
              <a:tailEnd type="none"/>
            </a:ln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</p:cxnSp>
        <p:sp>
          <p:nvSpPr>
            <p:cNvPr id="18" name="AutoShape 18"/>
            <p:cNvSpPr/>
            <p:nvPr/>
          </p:nvSpPr>
          <p:spPr>
            <a:xfrm>
              <a:off x="4792260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345807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0" name="TextBox 20"/>
          <p:cNvSpPr txBox="1"/>
          <p:nvPr/>
        </p:nvSpPr>
        <p:spPr>
          <a:xfrm>
            <a:off x="859587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内环境与外界环境之间进行物质交换，通过呼吸、排泄和分泌等方式来维持内环境的稳定。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8311508" y="3746205"/>
            <a:ext cx="3019425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物质交换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8495679" y="4350852"/>
            <a:ext cx="2651083" cy="97536"/>
            <a:chOff x="8495679" y="4350852"/>
            <a:chExt cx="2651083" cy="97536"/>
          </a:xfrm>
        </p:grpSpPr>
        <p:cxnSp>
          <p:nvCxnSpPr>
            <p:cNvPr id="23" name="Connector 23"/>
            <p:cNvCxnSpPr/>
            <p:nvPr/>
          </p:nvCxnSpPr>
          <p:spPr>
            <a:xfrm flipV="1">
              <a:off x="8556866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24" name="AutoShape 24"/>
            <p:cNvSpPr/>
            <p:nvPr/>
          </p:nvSpPr>
          <p:spPr>
            <a:xfrm>
              <a:off x="849567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1104922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内环境稳定的维持机制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534669" y="336865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内环境稳定护理的方法与技术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106008" y="548979"/>
            <a:ext cx="5979984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7650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392760" y="2020147"/>
            <a:ext cx="1612643" cy="4095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1500" b="1">
                <a:solidFill>
                  <a:schemeClr val="accent1">
                    <a:lumMod val="7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根据个体情况制定合理的饮食计划，保证营养均衡，摄入足够的蛋白质、脂肪、碳水化合物、维生素和矿物质。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2458" r="2458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饮食调整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保持足够的水分摄入，有助于维持内环境的水平衡和正常的生理功能。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适量饮水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l="20250" r="20250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8250" r="8250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避免暴饮暴食，尽量少吃高热量、高脂肪和高糖分的食物，以降低肥胖和慢性疾病的风险。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控制饮食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饮食护理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https://d.book118.com/288013143114006045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4F7FF"/>
      </a:lt1>
      <a:dk2>
        <a:srgbClr val="0A0237"/>
      </a:dk2>
      <a:lt2>
        <a:srgbClr val="FFFFFF"/>
      </a:lt2>
      <a:accent1>
        <a:srgbClr val="0084FF"/>
      </a:accent1>
      <a:accent2>
        <a:srgbClr val="5196FF"/>
      </a:accent2>
      <a:accent3>
        <a:srgbClr val="4454DF"/>
      </a:accent3>
      <a:accent4>
        <a:srgbClr val="7FA9F1"/>
      </a:accent4>
      <a:accent5>
        <a:srgbClr val="ABDDFF"/>
      </a:accent5>
      <a:accent6>
        <a:srgbClr val="A2E5B9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58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16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2024-09-26T08:02:02.056</cp:lastPrinted>
  <dcterms:created xsi:type="dcterms:W3CDTF">2024-09-26T00:02:02Z</dcterms:created>
  <dcterms:modified xsi:type="dcterms:W3CDTF">2024-09-26T00:02:04Z</dcterms:modified>
</cp:coreProperties>
</file>