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2" r:id="rId21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tags" Target="tags/tag1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19FC39-88A0-4637-8203-513321C8E7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46B88C-996B-43CA-93D1-60DEB610AE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61B71F-7166-4F9E-B21F-D683A3A2EA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4216C07-AD8E-448C-A4B4-B743A4A705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78E5AE9-31FE-4344-B125-04D9D9963E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5EB4317-83D6-429D-B8F5-6CA18D8192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AF91636-8FAF-4A9F-8760-09E47C13BB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4A92335-442B-40FF-ADC8-B71548F4C8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5E1384-1086-47AA-8FF8-F8E72584B1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A8CB07-8CD7-457E-8AE5-FD408E51B8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0E0555-DD3A-46F7-95B4-B017DAD637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88015107110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XX-01-13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废水处理设备生产基地项目运营方案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项目背景与目标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生产基地规划与布局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生产管理策略与流程优化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质量管理体系建设与保障措施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供应链协同与库存管理策略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市场营销策略与客户关系管理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人力资源配置与培训体系建设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风险评估与应对策略制定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项目背景与目标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24" r="3252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51" r="3255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90" r="3259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随着环保政策的日益严格和工业废水排放量的增加，废水处理设备市场需求持续增长，市场规模不断扩大。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目前市场上废水处理设备生产企业众多，但技术水平参差不齐，市场集中度有待提高。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竞争格局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废水处理设备市场现状及趋势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项目意义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建设废水处理设备生产基地，有利于提高废水处理设备生产效率和质量，降低生产成本，满足市场需求，推动环保产业发展。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项目优势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本项目具备以下优势：一是拥有先进的生产技术和设备；二是拥有丰富的生产经验和专业技术团队；三是地理位置优越，交通便利，有利于产品销售和原材料采购。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生产基地项目意义与优势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本运营方案旨在明确废水处理设备生产基地项目的运营目标、策略、计划和风险控制措施，确保项目顺利推进并实现预期成果。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制定目的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本运营方案的实施，预期实现以下成果：一是建立高效的生产运营体系，提高生产效率和质量；二是优化供应链管理，降低采购成本；三是拓展销售渠道，提高市场份额和品牌影响力；四是加强团队建设和人才培养，提升企业核心竞争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预期成果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运营方案制定目的及预期成果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生产基地规划与布局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0264" r="20264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选择靠近高速公路、铁路或港口等交通枢纽的地区，便于原材料和产品的运输。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交通便利性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资源供应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环境因素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地理位置优势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靠近原材料供应地或市场，降低运输成本，提高生产效率。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避开生态敏感区和环境容量饱和区，确保生产活动符合环保要求。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选择具有地理位置优势的地区，如经济开发区、工业园区等，享受政策支持和基础设施便利。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选址原则及地理位置分析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7544" r="27544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包括生产车间、设备仓库、原材料仓库等，布局应便于生产流程的优化和物料搬运的便捷。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生产区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包括动力站、废水处理站、维修车间等，为生产提供必要的辅助服务。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辅助生产区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包括办公楼、会议室、接待室等，提供舒适的办公环境。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行政办公区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包括员工宿舍、食堂、休闲设施等，为员工提供良好的生活条件。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生活区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厂区功能区域划分与布局设计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6200000">
            <a:off x="5121002" y="3748675"/>
            <a:ext cx="246696" cy="256569"/>
          </a:xfrm>
          <a:prstGeom prst="ellipse">
            <a:avLst/>
          </a:prstGeom>
          <a:noFill/>
          <a:ln w="19050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6200000">
            <a:off x="3159972" y="3731423"/>
            <a:ext cx="246696" cy="256569"/>
          </a:xfrm>
          <a:prstGeom prst="ellipse">
            <a:avLst/>
          </a:prstGeom>
          <a:noFill/>
          <a:ln w="19050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6200000">
            <a:off x="6883508" y="3751691"/>
            <a:ext cx="246696" cy="256569"/>
          </a:xfrm>
          <a:prstGeom prst="ellipse">
            <a:avLst/>
          </a:prstGeom>
          <a:noFill/>
          <a:ln w="19050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3229398" y="3471387"/>
            <a:ext cx="125459" cy="218933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  <a:ln w="9525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10800000" flipH="1">
            <a:off x="5171197" y="4054397"/>
            <a:ext cx="125459" cy="218933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  <a:ln w="9525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940564" y="3495943"/>
            <a:ext cx="125459" cy="218933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  <a:ln w="9525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776120" y="1850316"/>
            <a:ext cx="3060963" cy="1418088"/>
          </a:xfrm>
          <a:prstGeom prst="rect">
            <a:avLst/>
          </a:prstGeom>
          <a:noFill/>
          <a:ln w="28575">
            <a:solidFill>
              <a:schemeClr val="accent1">
                <a:alpha val="100000"/>
              </a:schemeClr>
            </a:solidFill>
            <a:prstDash val="solid"/>
          </a:ln>
          <a:effectLst>
            <a:outerShdw blurRad="177800" dist="63500" dir="2700000">
              <a:srgbClr val="000000">
                <a:alpha val="19000"/>
              </a:srgbClr>
            </a:outerShdw>
          </a:effectLst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939991" y="2224546"/>
            <a:ext cx="2733221" cy="98487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根据生产工艺和产品要求，选择高效、稳定、节能的生产设备，确保产品质量和生产效率。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776120" y="1858786"/>
            <a:ext cx="3060963" cy="3371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生产设备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16200000">
            <a:off x="8874284" y="3756025"/>
            <a:ext cx="246696" cy="256571"/>
          </a:xfrm>
          <a:prstGeom prst="ellipse">
            <a:avLst/>
          </a:prstGeom>
          <a:noFill/>
          <a:ln w="19050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8876855" y="4074877"/>
            <a:ext cx="125459" cy="218933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  <a:ln w="9525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62080" y="1509228"/>
            <a:ext cx="638737" cy="63873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  <a:ln w="54769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476375" y="1849873"/>
            <a:ext cx="3060963" cy="1418088"/>
          </a:xfrm>
          <a:prstGeom prst="rect">
            <a:avLst/>
          </a:prstGeom>
          <a:noFill/>
          <a:ln w="28575">
            <a:solidFill>
              <a:schemeClr val="accent1">
                <a:alpha val="100000"/>
              </a:schemeClr>
            </a:solidFill>
            <a:prstDash val="solid"/>
          </a:ln>
          <a:effectLst>
            <a:outerShdw blurRad="177800" dist="63500" dir="2700000">
              <a:srgbClr val="000000">
                <a:alpha val="19000"/>
              </a:srgbClr>
            </a:outerShdw>
          </a:effectLst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640019" y="2224546"/>
            <a:ext cx="2733675" cy="92964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根据环保法规要求，配置废水处理、废气处理、噪音控制等设备，确保生产活动符合环保要求。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476375" y="1858344"/>
            <a:ext cx="3060963" cy="3371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环保设备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162335" y="1508787"/>
            <a:ext cx="654344" cy="63873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  <a:ln w="54769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730156" y="4603200"/>
            <a:ext cx="3060963" cy="1418088"/>
          </a:xfrm>
          <a:prstGeom prst="rect">
            <a:avLst/>
          </a:prstGeom>
          <a:noFill/>
          <a:ln w="28575">
            <a:solidFill>
              <a:schemeClr val="accent1">
                <a:alpha val="100000"/>
              </a:schemeClr>
            </a:solidFill>
            <a:prstDash val="solid"/>
          </a:ln>
          <a:effectLst>
            <a:outerShdw blurRad="177800" dist="63500" dir="2700000">
              <a:srgbClr val="000000">
                <a:alpha val="19000"/>
              </a:srgbClr>
            </a:outerShdw>
          </a:effectLst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3893800" y="4965685"/>
            <a:ext cx="2733675" cy="9889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配备先进的检测设备，确保产品质量符合国家标准和客户要求。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3730156" y="4611670"/>
            <a:ext cx="3060963" cy="3371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检测设备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6416118" y="4262112"/>
            <a:ext cx="638737" cy="638737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  <a:ln w="54769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485508" y="4602456"/>
            <a:ext cx="3060963" cy="1418088"/>
          </a:xfrm>
          <a:prstGeom prst="rect">
            <a:avLst/>
          </a:prstGeom>
          <a:noFill/>
          <a:ln w="28575">
            <a:solidFill>
              <a:schemeClr val="accent1">
                <a:alpha val="100000"/>
              </a:schemeClr>
            </a:solidFill>
            <a:prstDash val="solid"/>
          </a:ln>
          <a:effectLst>
            <a:outerShdw blurRad="177800" dist="63500" dir="2700000">
              <a:srgbClr val="000000">
                <a:alpha val="19000"/>
              </a:srgbClr>
            </a:outerShdw>
          </a:effectLst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649152" y="4965685"/>
            <a:ext cx="2733675" cy="9889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包括搬运设备、仓储设备等，提高物料搬运效率和仓储管理水平。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7485508" y="4610926"/>
            <a:ext cx="3060963" cy="3371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辅助设备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10171470" y="4261369"/>
            <a:ext cx="638737" cy="638737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  <a:ln w="54769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26" name="Connector 26"/>
          <p:cNvCxnSpPr/>
          <p:nvPr/>
        </p:nvCxnSpPr>
        <p:spPr>
          <a:xfrm>
            <a:off x="836547" y="3827070"/>
            <a:ext cx="23098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7" name="Connector 27"/>
          <p:cNvCxnSpPr/>
          <p:nvPr/>
        </p:nvCxnSpPr>
        <p:spPr>
          <a:xfrm>
            <a:off x="836547" y="3893745"/>
            <a:ext cx="23098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8" name="Connector 28"/>
          <p:cNvCxnSpPr/>
          <p:nvPr/>
        </p:nvCxnSpPr>
        <p:spPr>
          <a:xfrm>
            <a:off x="9127179" y="3859707"/>
            <a:ext cx="23098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9" name="Connector 29"/>
          <p:cNvCxnSpPr/>
          <p:nvPr/>
        </p:nvCxnSpPr>
        <p:spPr>
          <a:xfrm>
            <a:off x="9127179" y="3926382"/>
            <a:ext cx="23098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0" name="Connector 30"/>
          <p:cNvCxnSpPr/>
          <p:nvPr/>
        </p:nvCxnSpPr>
        <p:spPr>
          <a:xfrm>
            <a:off x="3411605" y="3838860"/>
            <a:ext cx="168553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" name="Connector 31"/>
          <p:cNvCxnSpPr/>
          <p:nvPr/>
        </p:nvCxnSpPr>
        <p:spPr>
          <a:xfrm>
            <a:off x="3411605" y="3915060"/>
            <a:ext cx="168553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2" name="Connector 32"/>
          <p:cNvCxnSpPr/>
          <p:nvPr/>
        </p:nvCxnSpPr>
        <p:spPr>
          <a:xfrm>
            <a:off x="5372634" y="3837831"/>
            <a:ext cx="1513856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3" name="Connector 33"/>
          <p:cNvCxnSpPr/>
          <p:nvPr/>
        </p:nvCxnSpPr>
        <p:spPr>
          <a:xfrm>
            <a:off x="5363109" y="3915060"/>
            <a:ext cx="1513856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4" name="Connector 34"/>
          <p:cNvCxnSpPr/>
          <p:nvPr/>
        </p:nvCxnSpPr>
        <p:spPr>
          <a:xfrm>
            <a:off x="7136996" y="3857910"/>
            <a:ext cx="173235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5" name="Connector 35"/>
          <p:cNvCxnSpPr/>
          <p:nvPr/>
        </p:nvCxnSpPr>
        <p:spPr>
          <a:xfrm>
            <a:off x="7125616" y="3924585"/>
            <a:ext cx="173235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6" name="TextBox 36"/>
          <p:cNvSpPr txBox="1"/>
          <p:nvPr/>
        </p:nvSpPr>
        <p:spPr>
          <a:xfrm>
            <a:off x="4490655" y="1566471"/>
            <a:ext cx="9639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8191578" y="1566471"/>
            <a:ext cx="9639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449074" y="4328880"/>
            <a:ext cx="9639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0210420" y="4311430"/>
            <a:ext cx="9639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40" name="Group 4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1" name="AutoShape 4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TextBox 6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设备选型及配置方案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生产管理策略与流程优化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消除浪费，持续改进，实现高质量、高效率、低成本的生产。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精益生产原则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4542" r="1454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识别生产过程中的价值流和非价值流，优化资源配置，减少浪费。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价值流分析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运用5S、目视管理、标准作业等精益工具，提高生产现场管理水平。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精益工具应用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精益生产理念引入与实践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根据市场需求、产能规划和资源状况，制定合理的生产计划。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生产计划制定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500" r="16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计划执行监控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产能平衡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建立生产进度监控机制，确保生产计划的准确执行，及时调整偏差。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协调各生产环节，实现产能平衡，提高设备利用率和生产效率。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生产计划编制和执行监控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工艺流程优化和效率提升举措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768919" y="1491953"/>
            <a:ext cx="4011236" cy="490334"/>
            <a:chOff x="768919" y="1491953"/>
            <a:chExt cx="4011236" cy="490334"/>
          </a:xfrm>
        </p:grpSpPr>
        <p:sp>
          <p:nvSpPr>
            <p:cNvPr id="33" name="TextBox 33"/>
            <p:cNvSpPr txBox="1"/>
            <p:nvPr/>
          </p:nvSpPr>
          <p:spPr>
            <a:xfrm>
              <a:off x="768919" y="1491953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工艺流程梳理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44725" y="1982286"/>
            <a:ext cx="4133850" cy="851387"/>
            <a:chOff x="644725" y="1982286"/>
            <a:chExt cx="4133850" cy="851387"/>
          </a:xfrm>
        </p:grpSpPr>
        <p:sp>
          <p:nvSpPr>
            <p:cNvPr id="35" name="TextBox 35"/>
            <p:cNvSpPr txBox="1"/>
            <p:nvPr/>
          </p:nvSpPr>
          <p:spPr>
            <a:xfrm>
              <a:off x="64472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对现有工艺流程进行全面梳理，识别瓶颈环节和改进空间。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6102515" y="1491953"/>
            <a:ext cx="4010978" cy="490334"/>
            <a:chOff x="6102515" y="1491953"/>
            <a:chExt cx="4010978" cy="490334"/>
          </a:xfrm>
        </p:grpSpPr>
        <p:sp>
          <p:nvSpPr>
            <p:cNvPr id="37" name="TextBox 37"/>
            <p:cNvSpPr txBox="1"/>
            <p:nvPr/>
          </p:nvSpPr>
          <p:spPr>
            <a:xfrm>
              <a:off x="6102515" y="1491953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自动化与智能化升级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102515" y="1982286"/>
            <a:ext cx="4133850" cy="851387"/>
            <a:chOff x="6102515" y="1982286"/>
            <a:chExt cx="4133850" cy="851387"/>
          </a:xfrm>
        </p:grpSpPr>
        <p:sp>
          <p:nvSpPr>
            <p:cNvPr id="39" name="TextBox 39"/>
            <p:cNvSpPr txBox="1"/>
            <p:nvPr/>
          </p:nvSpPr>
          <p:spPr>
            <a:xfrm>
              <a:off x="610251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引入自动化设备和智能化技术，降低人工成本，提高生产效率。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2297292" y="4606720"/>
            <a:ext cx="4011236" cy="490334"/>
            <a:chOff x="2297292" y="4606720"/>
            <a:chExt cx="4011236" cy="490334"/>
          </a:xfrm>
        </p:grpSpPr>
        <p:sp>
          <p:nvSpPr>
            <p:cNvPr id="41" name="TextBox 41"/>
            <p:cNvSpPr txBox="1"/>
            <p:nvPr/>
          </p:nvSpPr>
          <p:spPr>
            <a:xfrm>
              <a:off x="2297292" y="4606720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工艺优化方案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173097" y="5097054"/>
            <a:ext cx="4133850" cy="851387"/>
            <a:chOff x="2173097" y="5097054"/>
            <a:chExt cx="4133850" cy="851387"/>
          </a:xfrm>
        </p:grpSpPr>
        <p:sp>
          <p:nvSpPr>
            <p:cNvPr id="43" name="TextBox 43"/>
            <p:cNvSpPr txBox="1"/>
            <p:nvPr/>
          </p:nvSpPr>
          <p:spPr>
            <a:xfrm>
              <a:off x="217309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针对瓶颈环节，制定工艺优化方案，提高生产效率和产品质量。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7630887" y="4606720"/>
            <a:ext cx="4010978" cy="490334"/>
            <a:chOff x="7630887" y="4606720"/>
            <a:chExt cx="4010978" cy="490334"/>
          </a:xfrm>
        </p:grpSpPr>
        <p:sp>
          <p:nvSpPr>
            <p:cNvPr id="45" name="TextBox 45"/>
            <p:cNvSpPr txBox="1"/>
            <p:nvPr/>
          </p:nvSpPr>
          <p:spPr>
            <a:xfrm>
              <a:off x="7630887" y="4606720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持续改进文化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630887" y="5097054"/>
            <a:ext cx="4133850" cy="851387"/>
            <a:chOff x="7630887" y="5097054"/>
            <a:chExt cx="4133850" cy="851387"/>
          </a:xfrm>
        </p:grpSpPr>
        <p:sp>
          <p:nvSpPr>
            <p:cNvPr id="47" name="TextBox 47"/>
            <p:cNvSpPr txBox="1"/>
            <p:nvPr/>
          </p:nvSpPr>
          <p:spPr>
            <a:xfrm>
              <a:off x="763088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建立持续改进的企业文化，鼓励员工提出改进建议，持续推动工艺流程的优化和升级。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质量管理体系建设与保障措施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组织架构与职责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建立质量管理组织架构，明确各部门和岗位的职责和权限，确保质量管理体系的有效运行。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过程管理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识别和管理质量管理体系所需的过程，包括输入、输出、活动、资源、方法、测量、分析和改进等。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资源管理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合理配置人力、物力、财力等资源，确保质量管理体系的建立和运行。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质量方针与目标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制定符合ISO9001标准的质量方针和质量目标，明确公司对质量的承诺和追求。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ISO9001质量管理体系导入和实施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50" r="18750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制定详细的过程检验规范，明确检验项目、检验方法、检验频次、检验标准等，确保生产过程中的产品质量得到有效控制。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过程检验规范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制定全面的成品检验规范，规定成品的质量要求、检验项目、检验方法、抽样方案、判定规则等，确保出厂产品符合相关标准和客户要求。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成品检验规范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建立不合格品控制程序，对不合格品进行标识、记录、评审、处置和预防措施的制定，防止不合格品的非预期使用或交付。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不合格品控制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过程检验和成品检验规范制定</a:t>
              </a:r>
            </a:p>
          </p:txBody>
        </p:sp>
      </p:grp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https://d.book118.com/288015107110006030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114</Paragraphs>
  <Slides>19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3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2024-09-07T05:42:34.986</cp:lastPrinted>
  <dcterms:created xsi:type="dcterms:W3CDTF">2024-09-06T21:42:35Z</dcterms:created>
  <dcterms:modified xsi:type="dcterms:W3CDTF">2024-09-06T21:42:37Z</dcterms:modified>
</cp:coreProperties>
</file>