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747645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746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BDC791-1E9F-434F-BF16-2459108A18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8E6C30-33F1-47C6-A7AA-2C8796EAA6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FACEFA-F400-4CB6-AE26-1E26149E2D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5F3EF3-D5F4-456C-8E65-65818B9C3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21ABD0E-2780-4CE0-9BBB-EBE71E15BD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AFF7B0F-8B0F-4E94-ABB7-B166FF266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A3043D-BC94-4541-A3F0-9739789134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3DC069-B857-45B1-9A02-E198FB60E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9A330C-0922-4A3C-A984-F4A5AF4BDD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B40FE4-BCD8-4AA7-A40A-27DE9E0415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5CE949-7488-4DDD-B094-237049C032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hexin?subject=chinese#pid=65a0eeb89927cb110812320e#tid=65a8a1111dc627000a77009d#sourcefrom=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image" Target="file:///D:\qq&#25991;&#20214;\712321467\Image\C2C\Image2\%7b75232B38-A165-1FB7-499C-2E1C792CACB5%7d.png" TargetMode="External" /><Relationship Id="rId6" Type="http://schemas.openxmlformats.org/officeDocument/2006/relationships/image" Target="../media/image1.png" /><Relationship Id="rId7" Type="http://schemas.openxmlformats.org/officeDocument/2006/relationships/image" Target="../media/image2.jpeg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7">
            <a:lum/>
          </a:blip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6" r:link="rId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03301307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 title=""/>
          <p:cNvSpPr/>
          <p:nvPr/>
        </p:nvSpPr>
        <p:spPr>
          <a:xfrm>
            <a:off x="1839066" y="2967335"/>
            <a:ext cx="8513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5400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2024</a:t>
            </a:r>
            <a:r>
              <a:rPr lang="zh-CN" altLang="en-US" sz="5400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年中考语文总复习课件</a:t>
            </a:r>
            <a:endParaRPr lang="zh-CN" altLang="en-US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1checked= 1 &amp; amp; version = 1.0.5checked=1&amp;version=1.0.5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_3#d6666fd02.fixed?vbadefaultcenterpage=1&amp;parentnodeid=6417afc1f&amp;color=6,158,219&amp;vbahtmlprocessed=1&amp;bbb=1" title=""/>
          <p:cNvSpPr/>
          <p:nvPr/>
        </p:nvSpPr>
        <p:spPr>
          <a:xfrm>
            <a:off x="0" y="1444752"/>
            <a:ext cx="12188952" cy="1161288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8500"/>
              </a:lnSpc>
            </a:pPr>
            <a:r>
              <a:rPr lang="en-US" altLang="zh-CN" sz="4800" b="1" i="0">
                <a:solidFill>
                  <a:srgbClr val="069ED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第五编</a:t>
            </a:r>
            <a:r>
              <a:rPr lang="en-US" altLang="zh-CN" sz="4800" b="1" i="0">
                <a:solidFill>
                  <a:srgbClr val="069EDB"/>
                </a:solidFill>
                <a:latin typeface="SimSun" pitchFamily="34" charset="0"/>
                <a:ea typeface="SimSun" pitchFamily="34" charset="-122"/>
                <a:cs typeface="SimSun" pitchFamily="34" charset="-120"/>
              </a:rPr>
              <a:t> </a:t>
            </a:r>
            <a:r>
              <a:rPr lang="en-US" altLang="zh-CN" sz="4800" b="1" i="0">
                <a:solidFill>
                  <a:srgbClr val="069ED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写作</a:t>
            </a:r>
            <a:endParaRPr lang="en-US" altLang="zh-CN" sz="4800"/>
          </a:p>
        </p:txBody>
      </p:sp>
      <p:sp>
        <p:nvSpPr>
          <p:cNvPr id="3" name="C_3#d6666fd02.fixed?vbadefaultcenterpage=1&amp;parentnodeid=6417afc1f&amp;color=6,158,219&amp;vbahtmlprocessed=1&amp;bbb=1" title=""/>
          <p:cNvSpPr/>
          <p:nvPr/>
        </p:nvSpPr>
        <p:spPr>
          <a:xfrm>
            <a:off x="0" y="2526919"/>
            <a:ext cx="12188952" cy="972058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8500"/>
              </a:lnSpc>
            </a:pPr>
            <a:r>
              <a:rPr lang="en-US" altLang="zh-CN" sz="4800" b="1" i="0">
                <a:solidFill>
                  <a:srgbClr val="069ED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第十二章</a:t>
            </a:r>
            <a:r>
              <a:rPr lang="en-US" altLang="zh-CN" sz="4800" b="1" i="0">
                <a:solidFill>
                  <a:srgbClr val="069EDB"/>
                </a:solidFill>
                <a:latin typeface="SimSun" pitchFamily="34" charset="0"/>
                <a:ea typeface="SimSun" pitchFamily="34" charset="-122"/>
                <a:cs typeface="SimSun" pitchFamily="34" charset="-120"/>
              </a:rPr>
              <a:t> </a:t>
            </a:r>
            <a:r>
              <a:rPr lang="en-US" altLang="zh-CN" sz="4800" b="1" i="0">
                <a:solidFill>
                  <a:srgbClr val="069ED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考场作文高分技巧</a:t>
            </a:r>
            <a:endParaRPr lang="en-US" altLang="zh-CN" sz="4800"/>
          </a:p>
        </p:txBody>
      </p:sp>
      <p:sp>
        <p:nvSpPr>
          <p:cNvPr id="4" name="C_3#d6666fd02.fixed?vbadefaultcenterpage=1&amp;parentnodeid=6417afc1f&amp;color=6,158,219&amp;vbahtmlprocessed=1&amp;bbb=1" title=""/>
          <p:cNvSpPr/>
          <p:nvPr/>
        </p:nvSpPr>
        <p:spPr>
          <a:xfrm>
            <a:off x="0" y="3459607"/>
            <a:ext cx="12188952" cy="972058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8500"/>
              </a:lnSpc>
            </a:pPr>
            <a:r>
              <a:rPr lang="en-US" altLang="zh-CN" sz="4800" b="1" i="0">
                <a:solidFill>
                  <a:srgbClr val="069ED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第一节</a:t>
            </a:r>
            <a:r>
              <a:rPr lang="en-US" altLang="zh-CN" sz="4800" b="1" i="0">
                <a:solidFill>
                  <a:srgbClr val="069EDB"/>
                </a:solidFill>
                <a:latin typeface="SimSun" pitchFamily="34" charset="0"/>
                <a:ea typeface="SimSun" pitchFamily="34" charset="-122"/>
                <a:cs typeface="SimSun" pitchFamily="34" charset="-120"/>
              </a:rPr>
              <a:t> </a:t>
            </a:r>
            <a:r>
              <a:rPr lang="en-US" altLang="zh-CN" sz="4800" b="1" i="0">
                <a:solidFill>
                  <a:srgbClr val="069ED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审题技巧</a:t>
            </a:r>
            <a:endParaRPr lang="en-US" altLang="zh-CN" sz="4800"/>
          </a:p>
        </p:txBody>
      </p:sp>
    </p:spTree>
  </p:cSld>
  <p:clrMapOvr>
    <a:masterClrMapping/>
  </p:clrMapOvr>
  <p:transition>
    <p:split dir="in"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2checked= 1 &amp; amp; version = 1.0.5checked=1&amp;version=1.0.5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_4_BD#27f0f6602?vbadefaultcenterpage=1&amp;parentnodeid=d6666fd02&amp;color=0,0,0&amp;vbahtmlprocessed=1&amp;bbb=1&amp;hasbroken=1" title=""/>
          <p:cNvSpPr/>
          <p:nvPr/>
        </p:nvSpPr>
        <p:spPr>
          <a:xfrm>
            <a:off x="548640" y="2858745"/>
            <a:ext cx="11091672" cy="15921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ts val="4400"/>
              </a:lnSpc>
            </a:pPr>
            <a:r>
              <a:rPr lang="en-US" altLang="zh-CN" sz="2400" b="1" i="0" spc="-100">
                <a:solidFill>
                  <a:srgbClr val="000000"/>
                </a:solidFill>
                <a:latin typeface="SimSun" pitchFamily="34" charset="0"/>
                <a:ea typeface="SimSun" pitchFamily="34" charset="-122"/>
                <a:cs typeface="SimSun" pitchFamily="34" charset="-120"/>
              </a:rPr>
              <a:t>    </a:t>
            </a:r>
            <a:r>
              <a:rPr lang="en-US" altLang="zh-CN" sz="2400" b="1" i="0" spc="-100">
                <a:solidFill>
                  <a:srgbClr val="000000"/>
                </a:solidFill>
                <a:latin typeface="Calibri" pitchFamily="34" charset="0"/>
                <a:ea typeface="SimSun" pitchFamily="34" charset="-122"/>
                <a:cs typeface="Calibri" pitchFamily="34" charset="-120"/>
              </a:rPr>
              <a:t>考场作文的审题，就是审作文题目的意思和要求，对作文题目（包括材料）进行</a:t>
            </a:r>
          </a:p>
          <a:p>
            <a:pPr latinLnBrk="1">
              <a:lnSpc>
                <a:spcPts val="4400"/>
              </a:lnSpc>
            </a:pPr>
            <a:r>
              <a:rPr lang="en-US" altLang="zh-CN" sz="2400" b="1" i="0" spc="-100">
                <a:solidFill>
                  <a:srgbClr val="000000"/>
                </a:solidFill>
                <a:latin typeface="Calibri" pitchFamily="34" charset="0"/>
                <a:ea typeface="SimSun" pitchFamily="34" charset="-122"/>
                <a:cs typeface="Calibri" pitchFamily="34" charset="-120"/>
              </a:rPr>
              <a:t>认真分析，最终把握题旨的过程。作文审题的过程就是理清已知条件，理出限定和要</a:t>
            </a:r>
          </a:p>
          <a:p>
            <a:pPr latinLnBrk="1">
              <a:lnSpc>
                <a:spcPts val="4200"/>
              </a:lnSpc>
            </a:pPr>
            <a:r>
              <a:rPr lang="en-US" altLang="zh-CN" sz="2400" b="1" i="0" spc="-100">
                <a:solidFill>
                  <a:srgbClr val="000000"/>
                </a:solidFill>
                <a:latin typeface="Calibri" pitchFamily="34" charset="0"/>
                <a:ea typeface="SimSun" pitchFamily="34" charset="-122"/>
                <a:cs typeface="Calibri" pitchFamily="34" charset="-120"/>
              </a:rPr>
              <a:t>求等，明确哪些能写，哪些不能写，从而做到评分标准中的“符合题意”，扣题切题。</a:t>
            </a:r>
            <a:endParaRPr lang="en-US" altLang="zh-CN" sz="2400" spc="-100"/>
          </a:p>
        </p:txBody>
      </p:sp>
    </p:spTree>
  </p:cSld>
  <p:clrMapOvr>
    <a:masterClrMapping/>
  </p:clrMapOvr>
  <p:transition>
    <p:split dir="in"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3checked= 1 &amp; amp; version = 1.0.5checked=1&amp;version=1.0.5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C_4_BD#7fb786d6d?vbadefaultcenterpage=1&amp;parentnodeid=d6666fd02&amp;color=0,0,0&amp;vbahtmlprocessed=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" y="1062000"/>
            <a:ext cx="10689336" cy="576072"/>
          </a:xfrm>
          <a:prstGeom prst="rect">
            <a:avLst/>
          </a:prstGeom>
        </p:spPr>
      </p:pic>
      <p:sp>
        <p:nvSpPr>
          <p:cNvPr id="3" name="QO_5_BD.1_1#1cc6f3245?vbaanalysisanswer=1&amp;vbadefaultcenterpage=1&amp;parentnodeid=7fb786d6d&amp;color=0,0,0&amp;vbahtmlprocessed=1&amp;bbb=1" title=""/>
          <p:cNvSpPr/>
          <p:nvPr/>
        </p:nvSpPr>
        <p:spPr>
          <a:xfrm>
            <a:off x="555413" y="2537063"/>
            <a:ext cx="11091672" cy="4745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ts val="4200"/>
              </a:lnSpc>
            </a:pPr>
            <a:r>
              <a:rPr lang="en-US" altLang="zh-CN" sz="2400" b="1" i="0" spc="-100">
                <a:solidFill>
                  <a:srgbClr val="000000"/>
                </a:solidFill>
                <a:latin typeface="Calibri" pitchFamily="34" charset="0"/>
                <a:ea typeface="SimSun" pitchFamily="34" charset="-122"/>
                <a:cs typeface="Calibri" pitchFamily="34" charset="-120"/>
              </a:rPr>
              <a:t>（2023·江西）［原题见本书第144页］阅读下面的材料，选择一个题目写作。（题目略）</a:t>
            </a:r>
            <a:endParaRPr lang="en-US" altLang="zh-CN" sz="2400" spc="-100"/>
          </a:p>
        </p:txBody>
      </p:sp>
    </p:spTree>
  </p:cSld>
  <p:clrMapOvr>
    <a:masterClrMapping/>
  </p:clrMapOvr>
  <p:transition>
    <p:split dir="in"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5checked= 1 &amp; amp; version = 1.0.5checked=1&amp;version=1.0.5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QO_5_AN.3_1#1cc6f3245?vbaanalysisanswer=1&amp;vbadefaultcenterpage=1&amp;parentnodeid=7fb786d6d&amp;color=0,0,0&amp;vbahtmlprocessed=1&amp;bbb=1" title=""/>
          <p:cNvSpPr/>
          <p:nvPr/>
        </p:nvSpPr>
        <p:spPr>
          <a:xfrm>
            <a:off x="548640" y="1479716"/>
            <a:ext cx="11091672" cy="4745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itchFamily="34" charset="0"/>
                <a:ea typeface="SimSun" pitchFamily="34" charset="-122"/>
                <a:cs typeface="Calibri" pitchFamily="34" charset="-120"/>
              </a:rPr>
              <a:t>【佳作引路】</a:t>
            </a:r>
            <a:endParaRPr lang="en-US" altLang="zh-CN" sz="2400"/>
          </a:p>
        </p:txBody>
      </p:sp>
      <p:graphicFrame>
        <p:nvGraphicFramePr>
          <p:cNvPr id="6" name="QO_5_AN.3_2#1cc6f3245?colgroup=28,7&amp;vbaanalysisanswer=1&amp;vbadefaultcenterpage=1&amp;parentnodeid=7fb786d6d&amp;color=0,0,0&amp;vbahtmlprocessed=1&amp;bbb=1&amp;hasbroken=1" title="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611148"/>
              </p:ext>
            </p:extLst>
          </p:nvPr>
        </p:nvGraphicFramePr>
        <p:xfrm>
          <a:off x="548640" y="2092110"/>
          <a:ext cx="11055096" cy="3822700"/>
        </p:xfrm>
        <a:graphic>
          <a:graphicData uri="http://schemas.openxmlformats.org/drawingml/2006/table">
            <a:tbl>
              <a:tblPr/>
              <a:tblGrid>
                <a:gridCol w="8741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3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051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ts val="37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主题词：团队合作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ts val="37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旁批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8449"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团队之花，芬芳枝丫</a:t>
                      </a:r>
                      <a:endParaRPr lang="en-US" altLang="zh-CN" sz="1200"/>
                    </a:p>
                    <a:p>
                      <a:pPr marL="0" indent="0" algn="ctr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江西一考生</a:t>
                      </a:r>
                      <a:endParaRPr lang="en-US" altLang="zh-CN" sz="1200"/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 u="none">
                          <a:solidFill>
                            <a:srgbClr val="A00021"/>
                          </a:solidFill>
                          <a:latin typeface="SimSun" panose="02010600030101010101" pitchFamily="2" charset="-122"/>
                          <a:ea typeface="SimSun" pitchFamily="34" charset="-122"/>
                          <a:cs typeface="Calibri" pitchFamily="34" charset="-120"/>
                        </a:rPr>
                        <a:t>    </a:t>
                      </a: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远处的一片青山，独自矗立，难以成为一道美丽的风景，只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有青山伴绿水，蓝天伴白云，才可成为一幅完美的“合作”；一颗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彗星飞逝即下，无人注意，只有如雨流下才能获得关注</a:t>
                      </a: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SimSun" panose="02010600030101010101" pitchFamily="2" charset="-122"/>
                          <a:ea typeface="SimSun" pitchFamily="34" charset="-122"/>
                          <a:cs typeface="Calibri" pitchFamily="34" charset="-120"/>
                        </a:rPr>
                        <a:t>……</a:t>
                      </a:r>
                      <a:r>
                        <a:rPr lang="en-US" altLang="zh-CN" sz="2400" b="1" i="0" u="sng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倘若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 u="sng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你是一个追光者，是否亦要成为你团队的一束光，让那团队的</a:t>
                      </a:r>
                    </a:p>
                    <a:p>
                      <a:pPr marL="0" lvl="0" indent="0" algn="l" latinLnBrk="1" hangingPunct="0">
                        <a:lnSpc>
                          <a:spcPts val="3600"/>
                        </a:lnSpc>
                      </a:pPr>
                      <a:r>
                        <a:rPr lang="en-US" altLang="zh-CN" sz="2400" b="1" i="0" u="sng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花，芬芳枝丫，馨香天涯？</a:t>
                      </a:r>
                      <a:r>
                        <a:rPr lang="en-US" altLang="zh-CN" sz="2400" b="1" i="0" baseline="3000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①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SimSun" pitchFamily="34" charset="0"/>
                          <a:ea typeface="SimSun" pitchFamily="34" charset="-122"/>
                          <a:cs typeface="SimSun" pitchFamily="34" charset="-120"/>
                        </a:rPr>
                        <a:t>    </a:t>
                      </a: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①由材料提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炼出核心要点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“团队合作”，并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提出问题，引出</a:t>
                      </a:r>
                    </a:p>
                    <a:p>
                      <a:pPr marL="0" lvl="0" indent="0" algn="l" latinLnBrk="1" hangingPunct="0">
                        <a:lnSpc>
                          <a:spcPts val="36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下文的议论。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6checked= 1 &amp; amp; version = 1.0.5checked=1&amp;version=1.0.5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7" name="QO_5_AN.3_3#1cc6f3245?colgroup=30,4&amp;vbaanalysisanswer=1&amp;vbadefaultcenterpage=1&amp;parentnodeid=7fb786d6d&amp;color=0,0,0&amp;vbahtmlprocessed=1&amp;bbb=1&amp;hasbroken=1" title="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421603"/>
              </p:ext>
            </p:extLst>
          </p:nvPr>
        </p:nvGraphicFramePr>
        <p:xfrm>
          <a:off x="548640" y="2582584"/>
          <a:ext cx="11064240" cy="2857500"/>
        </p:xfrm>
        <a:graphic>
          <a:graphicData uri="http://schemas.openxmlformats.org/drawingml/2006/table">
            <a:tbl>
              <a:tblPr/>
              <a:tblGrid>
                <a:gridCol w="9491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051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ts val="37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主题词：团队合作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ts val="37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旁批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7849"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SimSun" pitchFamily="34" charset="0"/>
                          <a:ea typeface="SimSun" pitchFamily="34" charset="-122"/>
                          <a:cs typeface="SimSun" pitchFamily="34" charset="-120"/>
                        </a:rPr>
                        <a:t>    </a:t>
                      </a: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汗水是无色的，可却又是最富有生命力量的色彩。</a:t>
                      </a:r>
                      <a:r>
                        <a:rPr lang="en-US" altLang="zh-CN" sz="2400" b="1" i="0" u="wavy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中华大家族自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 u="wavy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古以来，就有无数团队在努力的路上，奋力绽放自己的花朵，让花香</a:t>
                      </a:r>
                    </a:p>
                    <a:p>
                      <a:pPr marL="0" lvl="0" indent="0" algn="l" latinLnBrk="1" hangingPunct="0">
                        <a:lnSpc>
                          <a:spcPts val="3600"/>
                        </a:lnSpc>
                      </a:pPr>
                      <a:r>
                        <a:rPr lang="en-US" altLang="zh-CN" sz="2400" b="1" i="0" u="wavy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芬芳枝丫，教会我们何为赤诚、至诚与忠诚。</a:t>
                      </a:r>
                      <a:r>
                        <a:rPr lang="en-US" altLang="zh-CN" sz="2400" b="1" i="0" baseline="3000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②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SimSun" pitchFamily="34" charset="0"/>
                          <a:ea typeface="SimSun" pitchFamily="34" charset="-122"/>
                          <a:cs typeface="SimSun" pitchFamily="34" charset="-120"/>
                        </a:rPr>
                        <a:t>    </a:t>
                      </a: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②在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第一段链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接材料后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提出中心</a:t>
                      </a:r>
                    </a:p>
                    <a:p>
                      <a:pPr marL="0" lvl="0" indent="0" algn="l" latinLnBrk="1" hangingPunct="0">
                        <a:lnSpc>
                          <a:spcPts val="36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论点。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QO_5_AN.3_3#1cc6f3245?colgroup=30,4&amp;vbaanalysisanswer=1&amp;vbadefaultcenterpage=1&amp;parentnodeid=7fb786d6d&amp;color=0,0,0&amp;vbahtmlprocessed=1&amp;bbb=1" title="">
            <a:extLst>
              <a:ext uri="{FF2B5EF4-FFF2-40B4-BE49-F238E27FC236}">
                <a16:creationId xmlns:a16="http://schemas.microsoft.com/office/drawing/2014/main" id="{4EF73749-8ED8-C8FD-4046-BEDDF4D653C7}"/>
              </a:ext>
            </a:extLst>
          </p:cNvPr>
          <p:cNvSpPr txBox="1"/>
          <p:nvPr/>
        </p:nvSpPr>
        <p:spPr>
          <a:xfrm>
            <a:off x="10997327" y="1965618"/>
            <a:ext cx="615553" cy="49558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4200"/>
              </a:lnSpc>
            </a:pPr>
            <a:r>
              <a:rPr lang="zh-CN" altLang="en-US" sz="2400">
                <a:latin typeface="Calibri" pitchFamily="34" charset="0"/>
              </a:rPr>
              <a:t>续表</a:t>
            </a: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7checked= 1 &amp; amp; version = 1.0.5checked=1&amp;version=1.0.5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8" name="QO_5_AN.3_4#1cc6f3245?colgroup=30,4&amp;vbaanalysisanswer=1&amp;vbadefaultcenterpage=1&amp;parentnodeid=7fb786d6d&amp;color=0,0,0&amp;vbahtmlprocessed=1&amp;bbb=1&amp;hasbroken=1" title="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751007"/>
              </p:ext>
            </p:extLst>
          </p:nvPr>
        </p:nvGraphicFramePr>
        <p:xfrm>
          <a:off x="548640" y="1472738"/>
          <a:ext cx="11064240" cy="5270500"/>
        </p:xfrm>
        <a:graphic>
          <a:graphicData uri="http://schemas.openxmlformats.org/drawingml/2006/table">
            <a:tbl>
              <a:tblPr/>
              <a:tblGrid>
                <a:gridCol w="9491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051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ts val="37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主题词：团队合作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ts val="37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旁批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3549"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SimSun" pitchFamily="34" charset="0"/>
                          <a:ea typeface="SimSun" pitchFamily="34" charset="-122"/>
                          <a:cs typeface="SimSun" pitchFamily="34" charset="-120"/>
                        </a:rPr>
                        <a:t>    </a:t>
                      </a: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戈壁滩上冲出的黄沙，是团队的花蕊，绽放赤诚之花。融入一个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团队，须认识责如山，肩如铁，任务重而道路远。出国留学的邓稼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先，面对恩师的挽留，同窗的劝说，毅然决然加入中国原子弹研究团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队。团队们忠于职守与时间赛跑，只想为中国多赢一秒，身负使命与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核弹周旋，顾不上亲人望眼欲穿。当戈壁滩上喷出一道光，蘑菇云诠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释了他们完成了团队的使命。无论流过多少汗，受过多少伤，邓稼先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都依然会说：“是我和我的团队造就的辉煌！功成不必在我，功成必定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有我！”</a:t>
                      </a:r>
                      <a:endParaRPr lang="en-US" altLang="zh-CN" sz="1200"/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 u="none">
                          <a:solidFill>
                            <a:srgbClr val="A00021"/>
                          </a:solidFill>
                          <a:latin typeface="SimSun" panose="02010600030101010101" pitchFamily="2" charset="-122"/>
                          <a:ea typeface="SimSun" pitchFamily="34" charset="-122"/>
                          <a:cs typeface="Calibri" pitchFamily="34" charset="-120"/>
                        </a:rPr>
                        <a:t>    </a:t>
                      </a: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研究团队长空铸剑，吼出雄狮怒吼；以身许国，写下山河壮歌！</a:t>
                      </a:r>
                    </a:p>
                    <a:p>
                      <a:pPr marL="0" lvl="0" indent="0" algn="l" latinLnBrk="1" hangingPunct="0">
                        <a:lnSpc>
                          <a:spcPts val="36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他们以一颗赤诚之心照耀中华。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QO_5_AN.3_4#1cc6f3245?colgroup=30,4&amp;vbaanalysisanswer=1&amp;vbadefaultcenterpage=1&amp;parentnodeid=7fb786d6d&amp;color=0,0,0&amp;vbahtmlprocessed=1&amp;bbb=1" title="">
            <a:extLst>
              <a:ext uri="{FF2B5EF4-FFF2-40B4-BE49-F238E27FC236}">
                <a16:creationId xmlns:a16="http://schemas.microsoft.com/office/drawing/2014/main" id="{6EE4CA11-BDA2-BF05-8E91-B6481BCEF576}"/>
              </a:ext>
            </a:extLst>
          </p:cNvPr>
          <p:cNvSpPr txBox="1"/>
          <p:nvPr/>
        </p:nvSpPr>
        <p:spPr>
          <a:xfrm>
            <a:off x="10997327" y="921558"/>
            <a:ext cx="615553" cy="437877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600"/>
              </a:lnSpc>
            </a:pPr>
            <a:r>
              <a:rPr lang="zh-CN" altLang="en-US" sz="2400">
                <a:latin typeface="Calibri" pitchFamily="34" charset="0"/>
              </a:rPr>
              <a:t>续表</a:t>
            </a: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8checked= 1 &amp; amp; version = 1.0.5checked=1&amp;version=1.0.5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9" name="QO_5_AN.3_5#1cc6f3245?colgroup=28,7&amp;vbaanalysisanswer=1&amp;vbadefaultcenterpage=1&amp;parentnodeid=7fb786d6d&amp;color=0,0,0&amp;vbahtmlprocessed=1&amp;bbb=1&amp;hasbroken=1" title="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893525"/>
              </p:ext>
            </p:extLst>
          </p:nvPr>
        </p:nvGraphicFramePr>
        <p:xfrm>
          <a:off x="548640" y="2107096"/>
          <a:ext cx="11055096" cy="3822700"/>
        </p:xfrm>
        <a:graphic>
          <a:graphicData uri="http://schemas.openxmlformats.org/drawingml/2006/table">
            <a:tbl>
              <a:tblPr/>
              <a:tblGrid>
                <a:gridCol w="8714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0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051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ts val="37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主题词：团队合作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ts val="37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旁批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3049"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SimSun" pitchFamily="34" charset="0"/>
                          <a:ea typeface="SimSun" pitchFamily="34" charset="-122"/>
                          <a:cs typeface="SimSun" pitchFamily="34" charset="-120"/>
                        </a:rPr>
                        <a:t>    </a:t>
                      </a: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冰雪场上的冰晶，是团队的花茎，绽放至诚之花。加入一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个团队，须意识到虽遇难而不止，虽无成而不弃。</a:t>
                      </a:r>
                      <a:r>
                        <a:rPr lang="en-US" altLang="zh-CN" sz="2400" b="1" i="0" u="sng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12岁时萌发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 u="sng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当滑雪员梦想的齐广璞，怀着一颗期望的心加入了国家队。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 u="sng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“在寒风冷雨下，是你们拉住我的手；在酷暑烈日中，是你们在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 u="sng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身后帮扶。”训练之路确实艰难，团队精神为可贵！一次次的跌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 u="sng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倒在地，一个个高难度的动作，是冰雪团队拉起你、教会你。</a:t>
                      </a:r>
                    </a:p>
                    <a:p>
                      <a:pPr marL="0" lvl="0" indent="0" algn="l" latinLnBrk="1" hangingPunct="0">
                        <a:lnSpc>
                          <a:spcPts val="3600"/>
                        </a:lnSpc>
                      </a:pPr>
                      <a:r>
                        <a:rPr lang="en-US" altLang="zh-CN" sz="2400" b="1" i="0" u="sng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冬奥赛场上那枚亮眼的金牌，是滑雪团队共创的佳绩</a:t>
                      </a: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！</a:t>
                      </a:r>
                      <a:r>
                        <a:rPr lang="en-US" altLang="zh-CN" sz="2400" b="1" i="0" baseline="3000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③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SimSun" pitchFamily="34" charset="0"/>
                          <a:ea typeface="SimSun" pitchFamily="34" charset="-122"/>
                          <a:cs typeface="SimSun" pitchFamily="34" charset="-120"/>
                        </a:rPr>
                        <a:t>    </a:t>
                      </a: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③选用齐广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璞的典型鲜活的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材料，论证冰雪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团队的力量，绽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放至诚之花的分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论点，进而论证</a:t>
                      </a:r>
                    </a:p>
                    <a:p>
                      <a:pPr marL="0" lvl="0" indent="0" algn="l" latinLnBrk="1" hangingPunct="0">
                        <a:lnSpc>
                          <a:spcPts val="36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中心论点。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QO_5_AN.3_5#1cc6f3245?colgroup=28,7&amp;vbaanalysisanswer=1&amp;vbadefaultcenterpage=1&amp;parentnodeid=7fb786d6d&amp;color=0,0,0&amp;vbahtmlprocessed=1&amp;bbb=1" title="">
            <a:extLst>
              <a:ext uri="{FF2B5EF4-FFF2-40B4-BE49-F238E27FC236}">
                <a16:creationId xmlns:a16="http://schemas.microsoft.com/office/drawing/2014/main" id="{6A70B86A-B325-7A49-9C40-805D72503B5D}"/>
              </a:ext>
            </a:extLst>
          </p:cNvPr>
          <p:cNvSpPr txBox="1"/>
          <p:nvPr/>
        </p:nvSpPr>
        <p:spPr>
          <a:xfrm>
            <a:off x="10988183" y="1490130"/>
            <a:ext cx="615553" cy="49558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4200"/>
              </a:lnSpc>
            </a:pPr>
            <a:r>
              <a:rPr lang="zh-CN" altLang="en-US" sz="2400">
                <a:latin typeface="Calibri" pitchFamily="34" charset="0"/>
              </a:rPr>
              <a:t>续表</a:t>
            </a: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9checked= 1 &amp; amp; version = 1.0.5checked=1&amp;version=1.0.5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0" name="QO_5_AN.3_6#1cc6f3245?colgroup=28,7&amp;vbaanalysisanswer=1&amp;vbadefaultcenterpage=1&amp;parentnodeid=7fb786d6d&amp;color=0,0,0&amp;vbahtmlprocessed=1&amp;bbb=1&amp;hasbroken=1" title="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686270"/>
              </p:ext>
            </p:extLst>
          </p:nvPr>
        </p:nvGraphicFramePr>
        <p:xfrm>
          <a:off x="548640" y="1863002"/>
          <a:ext cx="11055096" cy="4305300"/>
        </p:xfrm>
        <a:graphic>
          <a:graphicData uri="http://schemas.openxmlformats.org/drawingml/2006/table">
            <a:tbl>
              <a:tblPr/>
              <a:tblGrid>
                <a:gridCol w="8714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0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051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ts val="37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主题词：团队合作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ts val="37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旁批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349"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SimSun" pitchFamily="34" charset="0"/>
                          <a:ea typeface="SimSun" pitchFamily="34" charset="-122"/>
                          <a:cs typeface="SimSun" pitchFamily="34" charset="-120"/>
                        </a:rPr>
                        <a:t>    </a:t>
                      </a:r>
                      <a:r>
                        <a:rPr lang="en-US" altLang="zh-CN" sz="2400" b="1" i="0" u="sng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滑雪团队奋力飞滑，划出美丽弧线；仰天大呼，宣告中华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 u="sng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之气！他们以至诚之花怒放本色</a:t>
                      </a: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！</a:t>
                      </a:r>
                      <a:r>
                        <a:rPr lang="en-US" altLang="zh-CN" sz="2400" b="1" i="0" baseline="3000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④</a:t>
                      </a:r>
                      <a:endParaRPr lang="en-US" altLang="zh-CN" sz="1200"/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 u="none">
                          <a:solidFill>
                            <a:srgbClr val="A00021"/>
                          </a:solidFill>
                          <a:latin typeface="SimSun" panose="02010600030101010101" pitchFamily="2" charset="-122"/>
                          <a:ea typeface="SimSun" pitchFamily="34" charset="-122"/>
                          <a:cs typeface="Calibri" pitchFamily="34" charset="-120"/>
                        </a:rPr>
                        <a:t>    </a:t>
                      </a: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逆向而行的中国红，是团队的花瓣，绽放忠诚之花。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“武汉必须封城！”一声令下，四面八方的白衣天使聚集一处，可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谓那“哪有什么岁月静好，只是有人替我们负重前行”。10天建成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“火神山”医院，数万人参与建设，是什么让他们如此坚定？是团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队精神，是中国精神！他们用朵朵忠诚之花芬芳整片华夏大</a:t>
                      </a:r>
                    </a:p>
                    <a:p>
                      <a:pPr marL="0" lvl="0" indent="0" algn="l" latinLnBrk="1" hangingPunct="0">
                        <a:lnSpc>
                          <a:spcPts val="36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地。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SimSun" pitchFamily="34" charset="0"/>
                          <a:ea typeface="SimSun" pitchFamily="34" charset="-122"/>
                          <a:cs typeface="SimSun" pitchFamily="34" charset="-120"/>
                        </a:rPr>
                        <a:t>    </a:t>
                      </a: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④上下句句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式相同，短句、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感叹句的运用，</a:t>
                      </a:r>
                    </a:p>
                    <a:p>
                      <a:pPr marL="0" lvl="0" indent="0" algn="l" latinLnBrk="1" hangingPunct="0">
                        <a:lnSpc>
                          <a:spcPts val="36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增强语势。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QO_5_AN.3_6#1cc6f3245?colgroup=28,7&amp;vbaanalysisanswer=1&amp;vbadefaultcenterpage=1&amp;parentnodeid=7fb786d6d&amp;color=0,0,0&amp;vbahtmlprocessed=1&amp;bbb=1" title="">
            <a:extLst>
              <a:ext uri="{FF2B5EF4-FFF2-40B4-BE49-F238E27FC236}">
                <a16:creationId xmlns:a16="http://schemas.microsoft.com/office/drawing/2014/main" id="{A71798F7-A15C-A2BC-EEA8-0C10A750E172}"/>
              </a:ext>
            </a:extLst>
          </p:cNvPr>
          <p:cNvSpPr txBox="1"/>
          <p:nvPr/>
        </p:nvSpPr>
        <p:spPr>
          <a:xfrm>
            <a:off x="10988183" y="1246036"/>
            <a:ext cx="615553" cy="49558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4200"/>
              </a:lnSpc>
            </a:pPr>
            <a:r>
              <a:rPr lang="zh-CN" altLang="en-US" sz="2400">
                <a:latin typeface="Calibri" pitchFamily="34" charset="0"/>
              </a:rPr>
              <a:t>续表</a:t>
            </a: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10checked= 1 &amp; amp; version = 1.0.5checked=1&amp;version=1.0.5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1" name="QO_5_AN.3_7#1cc6f3245?colgroup=28,7&amp;vbaanalysisanswer=1&amp;vbadefaultcenterpage=1&amp;parentnodeid=7fb786d6d&amp;color=0,0,0&amp;vbahtmlprocessed=1&amp;bbb=1&amp;hasbroken=1" title="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459910"/>
              </p:ext>
            </p:extLst>
          </p:nvPr>
        </p:nvGraphicFramePr>
        <p:xfrm>
          <a:off x="548640" y="2576234"/>
          <a:ext cx="11055096" cy="2857500"/>
        </p:xfrm>
        <a:graphic>
          <a:graphicData uri="http://schemas.openxmlformats.org/drawingml/2006/table">
            <a:tbl>
              <a:tblPr/>
              <a:tblGrid>
                <a:gridCol w="8714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0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051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ts val="37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主题词：团队合作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ts val="37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旁批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0549"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SimSun" pitchFamily="34" charset="0"/>
                          <a:ea typeface="SimSun" pitchFamily="34" charset="-122"/>
                          <a:cs typeface="SimSun" pitchFamily="34" charset="-120"/>
                        </a:rPr>
                        <a:t>    </a:t>
                      </a: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到处是团队合作的成果：以“万物智联”的名义，＠未来；以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深山处的天眼，瞄准未来；以港珠澳大桥之跨，连接未来；以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天舟飞船的神奇，邀约未来；以京沪高铁的速度，奔向未来！</a:t>
                      </a:r>
                      <a:endParaRPr lang="en-US" altLang="zh-CN" sz="1200"/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 u="none">
                          <a:solidFill>
                            <a:srgbClr val="A00021"/>
                          </a:solidFill>
                          <a:latin typeface="SimSun" panose="02010600030101010101" pitchFamily="2" charset="-122"/>
                          <a:ea typeface="SimSun" pitchFamily="34" charset="-122"/>
                          <a:cs typeface="Calibri" pitchFamily="34" charset="-120"/>
                        </a:rPr>
                        <a:t>    </a:t>
                      </a: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而现在，要做的就是在每一片心海中，播下团队的种子，</a:t>
                      </a:r>
                    </a:p>
                    <a:p>
                      <a:pPr marL="0" lvl="0" indent="0" algn="l" latinLnBrk="1" hangingPunct="0">
                        <a:lnSpc>
                          <a:spcPts val="36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开出团队之花，芬芳枝丫，馨香天涯。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SimSun" pitchFamily="34" charset="0"/>
                          <a:ea typeface="SimSun" pitchFamily="34" charset="-122"/>
                          <a:cs typeface="SimSun" pitchFamily="34" charset="-120"/>
                        </a:rPr>
                        <a:t>    </a:t>
                      </a: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④上下句句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式相同，短句、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感叹句的运用，</a:t>
                      </a:r>
                    </a:p>
                    <a:p>
                      <a:pPr marL="0" lvl="0" indent="0" algn="l" latinLnBrk="1" hangingPunct="0">
                        <a:lnSpc>
                          <a:spcPts val="3600"/>
                        </a:lnSpc>
                      </a:pPr>
                      <a: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增强语势。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QO_5_AN.3_7#1cc6f3245?colgroup=28,7&amp;vbaanalysisanswer=1&amp;vbadefaultcenterpage=1&amp;parentnodeid=7fb786d6d&amp;color=0,0,0&amp;vbahtmlprocessed=1&amp;bbb=1" title="">
            <a:extLst>
              <a:ext uri="{FF2B5EF4-FFF2-40B4-BE49-F238E27FC236}">
                <a16:creationId xmlns:a16="http://schemas.microsoft.com/office/drawing/2014/main" id="{4BA31EFC-7497-9C16-0049-024EEE7E5291}"/>
              </a:ext>
            </a:extLst>
          </p:cNvPr>
          <p:cNvSpPr txBox="1"/>
          <p:nvPr/>
        </p:nvSpPr>
        <p:spPr>
          <a:xfrm>
            <a:off x="10988183" y="1959268"/>
            <a:ext cx="615553" cy="49558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4200"/>
              </a:lnSpc>
            </a:pPr>
            <a:r>
              <a:rPr lang="zh-CN" altLang="en-US" sz="2400">
                <a:latin typeface="Calibri" pitchFamily="34" charset="0"/>
              </a:rPr>
              <a:t>续表</a:t>
            </a: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" name="QO_5_EX.2_1#1cc6f3245?colgroup=2,33&amp;vbaanalysisanswer=1&amp;vbadefaultcenterpage=1&amp;parentnodeid=7fb786d6d&amp;color=0,0,0&amp;vbahtmlprocessed=1&amp;bbb=1&amp;hasbroken=1" title="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113134"/>
              </p:ext>
            </p:extLst>
          </p:nvPr>
        </p:nvGraphicFramePr>
        <p:xfrm>
          <a:off x="548640" y="2377466"/>
          <a:ext cx="11064240" cy="3238500"/>
        </p:xfrm>
        <a:graphic>
          <a:graphicData uri="http://schemas.openxmlformats.org/drawingml/2006/table">
            <a:tbl>
              <a:tblPr/>
              <a:tblGrid>
                <a:gridCol w="850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13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0672"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 err="1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写作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itchFamily="34" charset="0"/>
                        <a:ea typeface="SimSun" pitchFamily="34" charset="-122"/>
                        <a:cs typeface="Calibri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600"/>
                        </a:lnSpc>
                      </a:pPr>
                      <a:r>
                        <a:rPr lang="en-US" altLang="zh-CN" sz="2400" b="1" i="0" err="1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思路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latinLnBrk="1" hangingPunct="0">
                        <a:lnSpc>
                          <a:spcPts val="25500"/>
                        </a:lnSpc>
                      </a:pPr>
                      <a:endParaRPr lang="en-US" altLang="zh-CN" sz="900" spc="0">
                        <a:latin typeface="SimSun" panose="02010600030101010101" pitchFamily="2" charset="-122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QO_5_EX.2_2#1cc6f3245.table_image?tableimageindex=1&amp;vbaanalysisanswer=1&amp;vbadefaultcenterpage=1&amp;parentnodeid=7fb786d6d&amp;color=0,0,0&amp;vbahtmlprocessed=1" title="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8760" y="2468906"/>
            <a:ext cx="9994392" cy="290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sp>
        <p:nvSpPr>
          <p:cNvPr id="2" name="QO_5_EX.2_3#1cc6f3245?colgroup=2,33&amp;vbaanalysisanswer=1&amp;vbadefaultcenterpage=1&amp;parentnodeid=7fb786d6d&amp;color=0,0,0&amp;vbahtmlprocessed=1&amp;bbb=1" title="">
            <a:extLst>
              <a:ext uri="{FF2B5EF4-FFF2-40B4-BE49-F238E27FC236}">
                <a16:creationId xmlns:a16="http://schemas.microsoft.com/office/drawing/2014/main" id="{638B7C18-74E3-140F-D553-FD72E1CCCDFB}"/>
              </a:ext>
            </a:extLst>
          </p:cNvPr>
          <p:cNvSpPr txBox="1"/>
          <p:nvPr/>
        </p:nvSpPr>
        <p:spPr>
          <a:xfrm>
            <a:off x="10997327" y="1687806"/>
            <a:ext cx="615553" cy="49558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4200"/>
              </a:lnSpc>
            </a:pPr>
            <a:r>
              <a:rPr lang="zh-CN" altLang="en-US" sz="2400">
                <a:latin typeface="Calibri" pitchFamily="34" charset="0"/>
              </a:rPr>
              <a:t>续表</a:t>
            </a:r>
          </a:p>
        </p:txBody>
      </p:sp>
    </p:spTree>
    <p:extLst>
      <p:ext uri="{BB962C8B-B14F-4D97-AF65-F5344CB8AC3E}">
        <p14:creationId xmlns:p14="http://schemas.microsoft.com/office/powerpoint/2010/main" val="1528721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5" name="QO_5_EX.2_3#1cc6f3245?colgroup=2,33&amp;vbaanalysisanswer=1&amp;vbadefaultcenterpage=1&amp;parentnodeid=7fb786d6d&amp;color=0,0,0&amp;vbahtmlprocessed=1&amp;bbb=1&amp;hasbroken=1" title=""/>
          <p:cNvGraphicFramePr>
            <a:graphicFrameLocks noGrp="1"/>
          </p:cNvGraphicFramePr>
          <p:nvPr/>
        </p:nvGraphicFramePr>
        <p:xfrm>
          <a:off x="548640" y="2304771"/>
          <a:ext cx="11064240" cy="3352800"/>
        </p:xfrm>
        <a:graphic>
          <a:graphicData uri="http://schemas.openxmlformats.org/drawingml/2006/table">
            <a:tbl>
              <a:tblPr/>
              <a:tblGrid>
                <a:gridCol w="850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13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25749"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阅卷</a:t>
                      </a:r>
                    </a:p>
                    <a:p>
                      <a:pPr marL="0" lvl="0" indent="0" algn="ctr" latinLnBrk="1" hangingPunct="0">
                        <a:lnSpc>
                          <a:spcPts val="36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点评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1.总分架构，思路清晰。文章的论证思路清晰，先由材料提炼核心要点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“合作”，在第二段提出中心论点，再从“赤诚”“至诚”“忠诚”三个方面分别论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证团结合作的内核因素，最后总结上文，得出结论，提出号召。</a:t>
                      </a:r>
                      <a:endParaRPr lang="en-US" altLang="zh-CN" sz="1200"/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2.典型鲜活，论述合理。小作者选取了典型鲜活的事实、论据展开论述，如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邓稼先与团队的赤诚报国、齐广璞与团队的至诚为国争光、抗疫团队的忠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诚奉献，恰切地证明了观点。加之恰当的比喻、长短句的运用，更让文章</a:t>
                      </a:r>
                    </a:p>
                    <a:p>
                      <a:pPr marL="0" lvl="0" indent="0" algn="l" latinLnBrk="1" hangingPunct="0">
                        <a:lnSpc>
                          <a:spcPts val="36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的语言生动有力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QO_5_EX.2_3#1cc6f3245?colgroup=2,33&amp;vbaanalysisanswer=1&amp;vbadefaultcenterpage=1&amp;parentnodeid=7fb786d6d&amp;color=0,0,0&amp;vbahtmlprocessed=1&amp;bbb=1" title="">
            <a:extLst>
              <a:ext uri="{FF2B5EF4-FFF2-40B4-BE49-F238E27FC236}">
                <a16:creationId xmlns:a16="http://schemas.microsoft.com/office/drawing/2014/main" id="{E27930E5-6699-BFE5-E22E-FD4DE365B24A}"/>
              </a:ext>
            </a:extLst>
          </p:cNvPr>
          <p:cNvSpPr txBox="1"/>
          <p:nvPr/>
        </p:nvSpPr>
        <p:spPr>
          <a:xfrm>
            <a:off x="10997327" y="1687806"/>
            <a:ext cx="615553" cy="49558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4200"/>
              </a:lnSpc>
            </a:pPr>
            <a:r>
              <a:rPr lang="zh-CN" altLang="en-US" sz="2400">
                <a:latin typeface="Calibri" pitchFamily="34" charset="0"/>
              </a:rPr>
              <a:t>续表</a:t>
            </a:r>
          </a:p>
        </p:txBody>
      </p:sp>
    </p:spTree>
    <p:extLst>
      <p:ext uri="{BB962C8B-B14F-4D97-AF65-F5344CB8AC3E}">
        <p14:creationId xmlns:p14="http://schemas.microsoft.com/office/powerpoint/2010/main" val="2344671484"/>
      </p:ext>
    </p:extLst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11checked= 1 &amp; amp; version = 1.0.5checked=1&amp;version=1.0.5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C_4_BD#16a6ae527?vbadefaultcenterpage=1&amp;parentnodeid=d6666fd02&amp;color=0,0,0&amp;vbahtmlprocessed=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" y="1062000"/>
            <a:ext cx="10689336" cy="576072"/>
          </a:xfrm>
          <a:prstGeom prst="rect">
            <a:avLst/>
          </a:prstGeom>
        </p:spPr>
      </p:pic>
      <p:sp>
        <p:nvSpPr>
          <p:cNvPr id="3" name="P_5_BD#f4d4a5907?vbadefaultcenterpage=1&amp;parentnodeid=16a6ae527&amp;color=0,0,0&amp;vbahtmlprocessed=1&amp;bbb=1&amp;hasbroken=1" title=""/>
          <p:cNvSpPr/>
          <p:nvPr/>
        </p:nvSpPr>
        <p:spPr>
          <a:xfrm>
            <a:off x="548640" y="1766596"/>
            <a:ext cx="11091672" cy="15921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ts val="44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SimSun" pitchFamily="34" charset="0"/>
                <a:ea typeface="SimSun" pitchFamily="34" charset="-122"/>
                <a:cs typeface="SimSun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itchFamily="34" charset="0"/>
                <a:ea typeface="SimSun" pitchFamily="34" charset="-122"/>
                <a:cs typeface="Calibri" pitchFamily="34" charset="-120"/>
              </a:rPr>
              <a:t>考场作文的审题，就是对作文题目的意思和要求进行审定，是对作文题目</a:t>
            </a:r>
          </a:p>
          <a:p>
            <a:pPr latinLnBrk="1">
              <a:lnSpc>
                <a:spcPts val="44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Calibri" pitchFamily="34" charset="0"/>
                <a:ea typeface="SimSun" pitchFamily="34" charset="-122"/>
                <a:cs typeface="Calibri" pitchFamily="34" charset="-120"/>
              </a:rPr>
              <a:t>（包括材料）的认真分析，最终把握题旨的过程。准确的审题，可让我们拨云见日，</a:t>
            </a:r>
          </a:p>
          <a:p>
            <a:pPr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Calibri" pitchFamily="34" charset="0"/>
                <a:ea typeface="SimSun" pitchFamily="34" charset="-122"/>
                <a:cs typeface="Calibri" pitchFamily="34" charset="-120"/>
              </a:rPr>
              <a:t>明晰写作的方向。审题可根据作文命题形式，从以下几个方面入手：</a:t>
            </a:r>
            <a:endParaRPr lang="en-US" altLang="zh-CN" sz="2400"/>
          </a:p>
        </p:txBody>
      </p:sp>
    </p:spTree>
  </p:cSld>
  <p:clrMapOvr>
    <a:masterClrMapping/>
  </p:clrMapOvr>
  <p:transition>
    <p:split dir="in"/>
  </p:transition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12checked= 1 &amp; amp; version = 1.0.5checked=1&amp;version=1.0.5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_5_BD#10cc99555?segpoint=1&amp;vbadefaultcenterpage=1&amp;parentnodeid=16a6ae527&amp;color=0,0,0&amp;vbahtmlprocessed=1&amp;bbb=1" title=""/>
          <p:cNvSpPr/>
          <p:nvPr/>
        </p:nvSpPr>
        <p:spPr>
          <a:xfrm>
            <a:off x="548640" y="1062000"/>
            <a:ext cx="11091672" cy="10414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ts val="5300"/>
              </a:lnSpc>
            </a:pPr>
            <a:r>
              <a:rPr lang="en-US" altLang="zh-CN" sz="3000" b="1" i="0">
                <a:solidFill>
                  <a:srgbClr val="000000"/>
                </a:solidFill>
                <a:latin typeface="Times New Roman" pitchFamily="34" charset="0"/>
                <a:ea typeface="Microsoft Yahei" pitchFamily="34" charset="-122"/>
                <a:cs typeface="Times New Roman" pitchFamily="34" charset="-120"/>
              </a:rPr>
              <a:t>一、命题作文的审题</a:t>
            </a:r>
            <a:endParaRPr lang="en-US" altLang="zh-CN" sz="3000"/>
          </a:p>
        </p:txBody>
      </p:sp>
      <p:graphicFrame>
        <p:nvGraphicFramePr>
          <p:cNvPr id="13" name="P_6_BD#28b060848?colgroup=3,31&amp;vbadefaultcenterpage=1&amp;parentnodeid=10cc99555&amp;color=0,0,0&amp;vbahtmlprocessed=1&amp;bbb=1&amp;hasbroken=1" title="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092459"/>
              </p:ext>
            </p:extLst>
          </p:nvPr>
        </p:nvGraphicFramePr>
        <p:xfrm>
          <a:off x="548640" y="1795171"/>
          <a:ext cx="11055096" cy="3835400"/>
        </p:xfrm>
        <a:graphic>
          <a:graphicData uri="http://schemas.openxmlformats.org/drawingml/2006/table">
            <a:tbl>
              <a:tblPr/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20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21049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审导语</a:t>
                      </a:r>
                      <a:endParaRPr lang="en-US" altLang="zh-CN" sz="1200"/>
                    </a:p>
                    <a:p>
                      <a:pPr algn="ctr" latinLnBrk="1" hangingPunct="0">
                        <a:lnSpc>
                          <a:spcPts val="36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明方向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SimSun" pitchFamily="34" charset="0"/>
                          <a:ea typeface="SimSun" pitchFamily="34" charset="-122"/>
                          <a:cs typeface="SimSun" pitchFamily="34" charset="-120"/>
                        </a:rPr>
                        <a:t>   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导语会提示写作的方向或其他关键信息，不可忽视。如2022年江西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学考作文的导语［见本书第144页］</a:t>
                      </a:r>
                      <a:endParaRPr lang="en-US" altLang="zh-CN" sz="1200"/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SimSun" pitchFamily="34" charset="0"/>
                          <a:ea typeface="SimSun" pitchFamily="34" charset="-122"/>
                          <a:cs typeface="SimSun" pitchFamily="34" charset="-120"/>
                        </a:rPr>
                        <a:t>   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“语文课文”→明确写作对象的大范围。要写的这个人物，必须是语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文课文中接触过的人物，可以是导语中给出的人物，也可以是课本中出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现的其他人物，如曹刿、志愿军战士、哈尼族小姑娘等。</a:t>
                      </a:r>
                      <a:endParaRPr lang="en-US" altLang="zh-CN" sz="1200"/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SimSun" pitchFamily="34" charset="0"/>
                          <a:ea typeface="SimSun" pitchFamily="34" charset="-122"/>
                          <a:cs typeface="SimSun" pitchFamily="34" charset="-120"/>
                        </a:rPr>
                        <a:t>   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“引导我们向善、务实、求美”→缩小写作对象的范围。要写的这个</a:t>
                      </a:r>
                    </a:p>
                    <a:p>
                      <a:pPr marL="0" indent="0" algn="l" latinLnBrk="1" hangingPunct="0">
                        <a:lnSpc>
                          <a:spcPts val="38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人物，应该是对自己具有积极正向的引导价值的人物，能在精神层面引</a:t>
                      </a:r>
                    </a:p>
                    <a:p>
                      <a:pPr marL="0" lvl="0" indent="0" algn="l" latinLnBrk="1" hangingPunct="0">
                        <a:lnSpc>
                          <a:spcPts val="36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itchFamily="34" charset="0"/>
                          <a:ea typeface="SimSun" pitchFamily="34" charset="-122"/>
                          <a:cs typeface="Calibri" pitchFamily="34" charset="-120"/>
                        </a:rPr>
                        <a:t>导自己向美向善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plit dir="in"/>
  </p:transition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https://d.book118.com/288033013074006041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 override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Calibri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21</Paragraphs>
  <Slides>15</Slides>
  <Notes>12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4">
      <vt:lpstr>Arial</vt:lpstr>
      <vt:lpstr>Calibri</vt:lpstr>
      <vt:lpstr>Calibri Light</vt:lpstr>
      <vt:lpstr>Times New Roman</vt:lpstr>
      <vt:lpstr>SimSun</vt:lpstr>
      <vt:lpstr>等线 Light</vt:lpstr>
      <vt:lpstr>等线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2024-09-20T09:24:48.194</cp:lastPrinted>
  <dcterms:created xsi:type="dcterms:W3CDTF">2024-09-20T01:24:48Z</dcterms:created>
  <dcterms:modified xsi:type="dcterms:W3CDTF">2024-09-20T01:24:49Z</dcterms:modified>
</cp:coreProperties>
</file>