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AD11D19-02CD-43A7-B881-8595587559C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 name="PlaceHolder 1"/>
          <p:cNvSpPr>
            <a:spLocks noGrp="1"/>
          </p:cNvSpPr>
          <p:nvPr>
            <p:ph type="sldImg"/>
          </p:nvPr>
        </p:nvSpPr>
        <p:spPr>
          <a:xfrm>
            <a:off x="685800" y="1143000"/>
            <a:ext cx="5486040" cy="3085920"/>
          </a:xfrm>
          <a:prstGeom prst="rect">
            <a:avLst/>
          </a:prstGeom>
          <a:ln w="0">
            <a:noFill/>
          </a:ln>
        </p:spPr>
      </p:sp>
      <p:sp>
        <p:nvSpPr>
          <p:cNvPr id="36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7" name="PlaceHolder 1"/>
          <p:cNvSpPr>
            <a:spLocks noGrp="1"/>
          </p:cNvSpPr>
          <p:nvPr>
            <p:ph type="sldImg"/>
          </p:nvPr>
        </p:nvSpPr>
        <p:spPr>
          <a:xfrm>
            <a:off x="685800" y="1143000"/>
            <a:ext cx="5486040" cy="3085920"/>
          </a:xfrm>
          <a:prstGeom prst="rect">
            <a:avLst/>
          </a:prstGeom>
          <a:ln w="0">
            <a:noFill/>
          </a:ln>
        </p:spPr>
      </p:sp>
      <p:sp>
        <p:nvSpPr>
          <p:cNvPr id="36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0" name="PlaceHolder 1"/>
          <p:cNvSpPr>
            <a:spLocks noGrp="1"/>
          </p:cNvSpPr>
          <p:nvPr>
            <p:ph type="sldImg"/>
          </p:nvPr>
        </p:nvSpPr>
        <p:spPr>
          <a:xfrm>
            <a:off x="685800" y="1143000"/>
            <a:ext cx="5486040" cy="3085920"/>
          </a:xfrm>
          <a:prstGeom prst="rect">
            <a:avLst/>
          </a:prstGeom>
          <a:ln w="0">
            <a:noFill/>
          </a:ln>
        </p:spPr>
      </p:sp>
      <p:sp>
        <p:nvSpPr>
          <p:cNvPr id="37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3" name="PlaceHolder 1"/>
          <p:cNvSpPr>
            <a:spLocks noGrp="1"/>
          </p:cNvSpPr>
          <p:nvPr>
            <p:ph type="sldImg"/>
          </p:nvPr>
        </p:nvSpPr>
        <p:spPr>
          <a:xfrm>
            <a:off x="685800" y="1143000"/>
            <a:ext cx="5486040" cy="3085920"/>
          </a:xfrm>
          <a:prstGeom prst="rect">
            <a:avLst/>
          </a:prstGeom>
          <a:ln w="0">
            <a:noFill/>
          </a:ln>
        </p:spPr>
      </p:sp>
      <p:sp>
        <p:nvSpPr>
          <p:cNvPr id="37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367968-CE79-4704-B3C1-E3E66AEA1F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9E8017-82E6-4962-B500-E549F7D4CA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D8E48C-0511-439A-95C9-FED60E565D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DE27D2-FD3C-457E-A29D-4835A5D51A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B49BA6-E9EF-4414-B32A-041DD77935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43309D-0462-4D69-93B9-71DEEF7682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0FCFBF-88E8-46E6-B5B8-D3DAA37F37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82CE23-7468-4AFF-9824-9D20834032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5415EA-F263-450C-829E-3034DF603C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F806A5-D556-4F91-BA2D-F9B3F2EC74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5DAB73-5A3F-4CC9-BE2E-A866A04C2B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6DACF88-806A-44AA-99C9-4C3EF1AD8DA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711AC27-DC87-4E93-85D2-396B99CC794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035114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人工智能与教学培训的融合实践</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人工智能与教学培训的融合实践</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人工智能教学设计原则</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人工智能教学评估与优化</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面向未来的人工智能教育发展策略</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人工智能与素质教育</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人工智能与教学培训的融合实践</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介绍人工智能</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人工智能是一门研究如何使计算机可以像人类一样进行智能行为的科学。人工智能的发展对教育培训领域产生了深远的影响。</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人工智能在教学中的应用</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根据学生的个性特点和学习风格制定不同的教学计划</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个性化学习</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利用智能技术帮助教师更好地进行教学活动</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智能辅助教学</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a:t>
            </a:r>
            <a:r>
              <a:rPr lang="en-US" sz="1500" b="0" strike="noStrike" spc="-1">
                <a:solidFill>
                  <a:schemeClr val="dk1">
                    <a:lumMod val="85000"/>
                    <a:lumOff val="15000"/>
                  </a:schemeClr>
                </a:solidFill>
                <a:latin typeface="微软雅黑"/>
                <a:ea typeface="微软雅黑"/>
              </a:rPr>
              <a:t>AI</a:t>
            </a:r>
            <a:r>
              <a:rPr lang="zh-CN" sz="1500" b="0" strike="noStrike" spc="-1">
                <a:solidFill>
                  <a:schemeClr val="dk1">
                    <a:lumMod val="85000"/>
                    <a:lumOff val="15000"/>
                  </a:schemeClr>
                </a:solidFill>
                <a:latin typeface="微软雅黑"/>
                <a:ea typeface="微软雅黑"/>
              </a:rPr>
              <a:t>系统对学生学习情况进行评估与提供反馈</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智能评估和反馈</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虚拟实训与模拟</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模拟真实工作场景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提高员工实战能力</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智能化管理与辅助决策</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数据驱动管理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智能辅助决策</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人工智能在培训中的应用</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智能招聘与人才培养</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利用</a:t>
            </a:r>
            <a:r>
              <a:rPr lang="en-US" sz="1500" b="0" strike="noStrike" spc="-1">
                <a:solidFill>
                  <a:schemeClr val="dk1">
                    <a:lumMod val="85000"/>
                    <a:lumOff val="15000"/>
                  </a:schemeClr>
                </a:solidFill>
                <a:latin typeface="微软雅黑"/>
                <a:ea typeface="微软雅黑"/>
              </a:rPr>
              <a:t>AI</a:t>
            </a:r>
            <a:r>
              <a:rPr lang="zh-CN" sz="1500" b="0" strike="noStrike" spc="-1">
                <a:solidFill>
                  <a:schemeClr val="dk1">
                    <a:lumMod val="85000"/>
                    <a:lumOff val="15000"/>
                  </a:schemeClr>
                </a:solidFill>
                <a:latin typeface="微软雅黑"/>
                <a:ea typeface="微软雅黑"/>
              </a:rPr>
              <a:t>筛选人才</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提供个性化培训方案</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人工智能在教学培训中的挑战</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保护学生和员工的个人信息安全</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数据隐私与安全</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提高机器与人类之间的交互效果</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人机交互与情感识别</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推广人工智能技术并对教师进行培训</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技术推广与培训</a:t>
            </a:r>
            <a:endParaRPr lang="en-US" sz="3000" b="0" strike="noStrike" spc="-1">
              <a:solidFill>
                <a:srgbClr val="000000"/>
              </a:solidFill>
              <a:latin typeface="Arial"/>
            </a:endParaRPr>
          </a:p>
        </p:txBody>
      </p:sp>
      <p:sp>
        <p:nvSpPr>
          <p:cNvPr id="11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人工智能在教育领域的未来发展方向</a:t>
            </a:r>
            <a:endParaRPr lang="en-US" sz="3600" b="0" strike="noStrike" spc="-1">
              <a:solidFill>
                <a:schemeClr val="dk1"/>
              </a:solidFill>
              <a:latin typeface="Arial"/>
            </a:endParaRPr>
          </a:p>
        </p:txBody>
      </p:sp>
      <p:sp>
        <p:nvSpPr>
          <p:cNvPr id="11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能够智能化辅助教学</a:t>
            </a:r>
            <a:endParaRPr lang="en-US" sz="1500" b="0" strike="noStrike" spc="-1">
              <a:solidFill>
                <a:srgbClr val="000000"/>
              </a:solidFill>
              <a:latin typeface="Arial"/>
            </a:endParaRPr>
          </a:p>
        </p:txBody>
      </p:sp>
      <p:sp>
        <p:nvSpPr>
          <p:cNvPr id="11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智能教育机器人</a:t>
            </a:r>
            <a:endParaRPr lang="en-US" sz="2200" b="0" strike="noStrike" spc="-1">
              <a:solidFill>
                <a:srgbClr val="000000"/>
              </a:solidFill>
              <a:latin typeface="Arial"/>
            </a:endParaRPr>
          </a:p>
        </p:txBody>
      </p:sp>
      <p:sp>
        <p:nvSpPr>
          <p:cNvPr id="11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提供沉浸式学习体验</a:t>
            </a:r>
            <a:endParaRPr lang="en-US" sz="1500" b="0" strike="noStrike" spc="-1">
              <a:solidFill>
                <a:srgbClr val="000000"/>
              </a:solidFill>
              <a:latin typeface="Arial"/>
            </a:endParaRPr>
          </a:p>
        </p:txBody>
      </p:sp>
      <p:sp>
        <p:nvSpPr>
          <p:cNvPr id="12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虚拟现实与增强现实技术</a:t>
            </a:r>
            <a:endParaRPr lang="en-US" sz="2200" b="0" strike="noStrike" spc="-1">
              <a:solidFill>
                <a:srgbClr val="000000"/>
              </a:solidFill>
              <a:latin typeface="Arial"/>
            </a:endParaRPr>
          </a:p>
        </p:txBody>
      </p:sp>
      <p:sp>
        <p:nvSpPr>
          <p:cNvPr id="12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基于数据分析提供个性化的教育服务</a:t>
            </a:r>
            <a:endParaRPr lang="en-US" sz="1500" b="0" strike="noStrike" spc="-1">
              <a:solidFill>
                <a:srgbClr val="000000"/>
              </a:solidFill>
              <a:latin typeface="Arial"/>
            </a:endParaRPr>
          </a:p>
        </p:txBody>
      </p:sp>
      <p:sp>
        <p:nvSpPr>
          <p:cNvPr id="12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大数据分析与个性化服务</a:t>
            </a:r>
            <a:endParaRPr lang="en-US" sz="2200" b="0" strike="noStrike" spc="-1">
              <a:solidFill>
                <a:srgbClr val="000000"/>
              </a:solidFill>
              <a:latin typeface="Arial"/>
            </a:endParaRPr>
          </a:p>
        </p:txBody>
      </p:sp>
      <p:sp>
        <p:nvSpPr>
          <p:cNvPr id="12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人工智能教学设计原则</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2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基于学习理论的设计</a:t>
            </a:r>
            <a:endParaRPr lang="en-US" sz="3500" b="0" strike="noStrike" spc="-1">
              <a:solidFill>
                <a:srgbClr val="000000"/>
              </a:solidFill>
              <a:latin typeface="Arial"/>
            </a:endParaRPr>
          </a:p>
        </p:txBody>
      </p:sp>
      <p:sp>
        <p:nvSpPr>
          <p:cNvPr id="13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在人工智能教学设计中，塔劳斯学习理论和应用情感认知理论起到了重要作用。塔劳斯学习理论强调个体在学习中的主动性和实践性，而情感认知理论则关注学生情感与认知的结合，为教学设计提供了理论依据。</a:t>
            </a:r>
            <a:endParaRPr lang="en-US" sz="2500" b="0" strike="noStrike" spc="-1">
              <a:solidFill>
                <a:srgbClr val="000000"/>
              </a:solidFill>
              <a:latin typeface="Arial"/>
            </a:endParaRPr>
          </a:p>
        </p:txBody>
      </p:sp>
      <p:sp>
        <p:nvSpPr>
          <p:cNvPr id="13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个性化教学设计</a:t>
            </a:r>
            <a:endParaRPr lang="en-US" sz="3600" b="0" strike="noStrike" spc="-1">
              <a:solidFill>
                <a:schemeClr val="dk1"/>
              </a:solidFill>
              <a:latin typeface="Arial"/>
            </a:endParaRPr>
          </a:p>
        </p:txBody>
      </p:sp>
      <p:sp>
        <p:nvSpPr>
          <p:cNvPr id="13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根据学生不同特点定制学习路径</a:t>
            </a:r>
            <a:endParaRPr lang="en-US" sz="1500" b="0" strike="noStrike" spc="-1">
              <a:solidFill>
                <a:srgbClr val="000000"/>
              </a:solidFill>
              <a:latin typeface="Arial"/>
            </a:endParaRPr>
          </a:p>
        </p:txBody>
      </p:sp>
      <p:sp>
        <p:nvSpPr>
          <p:cNvPr id="13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智能化学习路径设计</a:t>
            </a:r>
            <a:endParaRPr lang="en-US" sz="2200" b="0" strike="noStrike" spc="-1">
              <a:solidFill>
                <a:srgbClr val="000000"/>
              </a:solidFill>
              <a:latin typeface="Arial"/>
            </a:endParaRPr>
          </a:p>
        </p:txBody>
      </p:sp>
      <p:sp>
        <p:nvSpPr>
          <p:cNvPr id="13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利用人工智能技术分析学生学习习惯并及时反馈</a:t>
            </a:r>
            <a:endParaRPr lang="en-US" sz="1500" b="0" strike="noStrike" spc="-1">
              <a:solidFill>
                <a:srgbClr val="000000"/>
              </a:solidFill>
              <a:latin typeface="Arial"/>
            </a:endParaRPr>
          </a:p>
        </p:txBody>
      </p:sp>
      <p:sp>
        <p:nvSpPr>
          <p:cNvPr id="13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学习习惯分析与反馈</a:t>
            </a:r>
            <a:endParaRPr lang="en-US" sz="2200" b="0" strike="noStrike" spc="-1">
              <a:solidFill>
                <a:srgbClr val="000000"/>
              </a:solidFill>
              <a:latin typeface="Arial"/>
            </a:endParaRPr>
          </a:p>
        </p:txBody>
      </p:sp>
      <p:sp>
        <p:nvSpPr>
          <p:cNvPr id="13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4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互动性设计原则</a:t>
            </a:r>
            <a:endParaRPr lang="en-US" sz="3600" b="0" strike="noStrike" spc="-1">
              <a:solidFill>
                <a:schemeClr val="dk1"/>
              </a:solidFill>
              <a:latin typeface="Arial"/>
            </a:endParaRPr>
          </a:p>
        </p:txBody>
      </p:sp>
      <p:sp>
        <p:nvSpPr>
          <p:cNvPr id="14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创造情感共鸣的教学环境</a:t>
            </a:r>
            <a:endParaRPr lang="en-US" sz="2000" b="0" strike="noStrike" spc="-1">
              <a:solidFill>
                <a:srgbClr val="000000"/>
              </a:solidFill>
              <a:latin typeface="Arial"/>
            </a:endParaRPr>
          </a:p>
        </p:txBody>
      </p:sp>
      <p:sp>
        <p:nvSpPr>
          <p:cNvPr id="14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情感互动设计</a:t>
            </a:r>
            <a:endParaRPr lang="en-US" sz="3000" b="0" strike="noStrike" spc="-1">
              <a:solidFill>
                <a:srgbClr val="000000"/>
              </a:solidFill>
              <a:latin typeface="Arial"/>
            </a:endParaRPr>
          </a:p>
        </p:txBody>
      </p:sp>
      <p:sp>
        <p:nvSpPr>
          <p:cNvPr id="14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4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4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促进学生参与和合作</a:t>
            </a:r>
            <a:endParaRPr lang="en-US" sz="2000" b="0" strike="noStrike" spc="-1">
              <a:solidFill>
                <a:srgbClr val="000000"/>
              </a:solidFill>
              <a:latin typeface="Arial"/>
            </a:endParaRPr>
          </a:p>
        </p:txBody>
      </p:sp>
      <p:sp>
        <p:nvSpPr>
          <p:cNvPr id="14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任务型互动设计</a:t>
            </a:r>
            <a:endParaRPr lang="en-US" sz="3000" b="0" strike="noStrike" spc="-1">
              <a:solidFill>
                <a:srgbClr val="000000"/>
              </a:solidFill>
              <a:latin typeface="Arial"/>
            </a:endParaRPr>
          </a:p>
        </p:txBody>
      </p:sp>
      <p:sp>
        <p:nvSpPr>
          <p:cNvPr id="15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5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融合跨学科知识</a:t>
            </a:r>
            <a:endParaRPr lang="en-US" sz="2200" b="0" strike="noStrike" spc="-1">
              <a:solidFill>
                <a:srgbClr val="000000"/>
              </a:solidFill>
              <a:latin typeface="Arial"/>
            </a:endParaRPr>
          </a:p>
        </p:txBody>
      </p:sp>
      <p:sp>
        <p:nvSpPr>
          <p:cNvPr id="15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整合不同学科知识，培养学生跨学科思维能力</a:t>
            </a:r>
            <a:endParaRPr lang="en-US" sz="1500" b="0" strike="noStrike" spc="-1">
              <a:solidFill>
                <a:srgbClr val="000000"/>
              </a:solidFill>
              <a:latin typeface="Arial"/>
            </a:endParaRPr>
          </a:p>
        </p:txBody>
      </p:sp>
      <p:sp>
        <p:nvSpPr>
          <p:cNvPr id="15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跨学科整合设计</a:t>
            </a:r>
            <a:endParaRPr lang="en-US" sz="3600" b="0" strike="noStrike" spc="-1">
              <a:solidFill>
                <a:schemeClr val="dk1"/>
              </a:solidFill>
              <a:latin typeface="Arial"/>
            </a:endParaRPr>
          </a:p>
        </p:txBody>
      </p:sp>
      <p:sp>
        <p:nvSpPr>
          <p:cNvPr id="16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紧密结合学科内容</a:t>
            </a:r>
            <a:endParaRPr lang="en-US" sz="2200" b="0" strike="noStrike" spc="-1">
              <a:solidFill>
                <a:srgbClr val="000000"/>
              </a:solidFill>
              <a:latin typeface="Arial"/>
            </a:endParaRPr>
          </a:p>
        </p:txBody>
      </p:sp>
      <p:sp>
        <p:nvSpPr>
          <p:cNvPr id="16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将不同学科内容有机结合，促进知识综合应用</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实践导向设计</a:t>
            </a:r>
            <a:endParaRPr lang="en-US" sz="3600" b="0" strike="noStrike" spc="-1">
              <a:solidFill>
                <a:schemeClr val="dk1"/>
              </a:solidFill>
              <a:latin typeface="Arial"/>
            </a:endParaRPr>
          </a:p>
        </p:txBody>
      </p:sp>
      <p:sp>
        <p:nvSpPr>
          <p:cNvPr id="16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引导学生将学习知识运用于实际问题解决</a:t>
            </a:r>
            <a:endParaRPr lang="en-US" sz="1500" b="0" strike="noStrike" spc="-1">
              <a:solidFill>
                <a:srgbClr val="000000"/>
              </a:solidFill>
              <a:latin typeface="Arial"/>
            </a:endParaRPr>
          </a:p>
        </p:txBody>
      </p:sp>
      <p:sp>
        <p:nvSpPr>
          <p:cNvPr id="16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提倡实践与应用</a:t>
            </a:r>
            <a:endParaRPr lang="en-US" sz="2200" b="0" strike="noStrike" spc="-1">
              <a:solidFill>
                <a:srgbClr val="000000"/>
              </a:solidFill>
              <a:latin typeface="Arial"/>
            </a:endParaRPr>
          </a:p>
        </p:txBody>
      </p:sp>
      <p:sp>
        <p:nvSpPr>
          <p:cNvPr id="16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推动不同领域之间的跨界合作与交流</a:t>
            </a:r>
            <a:endParaRPr lang="en-US" sz="1500" b="0" strike="noStrike" spc="-1">
              <a:solidFill>
                <a:srgbClr val="000000"/>
              </a:solidFill>
              <a:latin typeface="Arial"/>
            </a:endParaRPr>
          </a:p>
        </p:txBody>
      </p:sp>
      <p:sp>
        <p:nvSpPr>
          <p:cNvPr id="16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鼓励跨界融合创新</a:t>
            </a:r>
            <a:endParaRPr lang="en-US" sz="2200" b="0" strike="noStrike" spc="-1">
              <a:solidFill>
                <a:srgbClr val="000000"/>
              </a:solidFill>
              <a:latin typeface="Arial"/>
            </a:endParaRPr>
          </a:p>
        </p:txBody>
      </p:sp>
      <p:sp>
        <p:nvSpPr>
          <p:cNvPr id="16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7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人工智能教学评估与优化</a:t>
            </a:r>
            <a:endParaRPr lang="en-US" sz="3600" b="0" strike="noStrike" spc="-1">
              <a:solidFill>
                <a:schemeClr val="dk1"/>
              </a:solidFill>
              <a:latin typeface="Arial"/>
            </a:endParaRPr>
          </a:p>
        </p:txBody>
      </p:sp>
      <p:sp>
        <p:nvSpPr>
          <p:cNvPr id="17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7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智能化评估工具</a:t>
            </a:r>
            <a:endParaRPr lang="en-US" sz="3500" b="0" strike="noStrike" spc="-1">
              <a:solidFill>
                <a:srgbClr val="000000"/>
              </a:solidFill>
              <a:latin typeface="Arial"/>
            </a:endParaRPr>
          </a:p>
        </p:txBody>
      </p:sp>
      <p:sp>
        <p:nvSpPr>
          <p:cNvPr id="17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智能化评估工具是指通过人工智能技术，对学生的学习情况进行全面评估和分析，为教师提供更精准的教学参考。个性化学习评价则是根据学生的个性化需求和学习风格来评估学习进度和成果。</a:t>
            </a:r>
            <a:endParaRPr lang="en-US" sz="2500" b="0" strike="noStrike" spc="-1">
              <a:solidFill>
                <a:srgbClr val="000000"/>
              </a:solidFill>
              <a:latin typeface="Arial"/>
            </a:endParaRPr>
          </a:p>
        </p:txBody>
      </p:sp>
      <p:sp>
        <p:nvSpPr>
          <p:cNvPr id="17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8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数据驱动决策</a:t>
            </a:r>
            <a:endParaRPr lang="en-US" sz="3600" b="0" strike="noStrike" spc="-1">
              <a:solidFill>
                <a:schemeClr val="dk1"/>
              </a:solidFill>
              <a:latin typeface="Arial"/>
            </a:endParaRPr>
          </a:p>
        </p:txBody>
      </p:sp>
      <p:sp>
        <p:nvSpPr>
          <p:cNvPr id="18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利用大数据分析学生学习情况</a:t>
            </a:r>
            <a:endParaRPr lang="en-US" sz="1500" b="0" strike="noStrike" spc="-1">
              <a:solidFill>
                <a:srgbClr val="000000"/>
              </a:solidFill>
              <a:latin typeface="Arial"/>
            </a:endParaRPr>
          </a:p>
        </p:txBody>
      </p:sp>
      <p:sp>
        <p:nvSpPr>
          <p:cNvPr id="18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大数据分析在教学中的应用</a:t>
            </a:r>
            <a:endParaRPr lang="en-US" sz="2200" b="0" strike="noStrike" spc="-1">
              <a:solidFill>
                <a:srgbClr val="000000"/>
              </a:solidFill>
              <a:latin typeface="Arial"/>
            </a:endParaRPr>
          </a:p>
        </p:txBody>
      </p:sp>
      <p:sp>
        <p:nvSpPr>
          <p:cNvPr id="18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通过数据可视化工具直观呈现学生学习数据</a:t>
            </a:r>
            <a:endParaRPr lang="en-US" sz="1500" b="0" strike="noStrike" spc="-1">
              <a:solidFill>
                <a:srgbClr val="000000"/>
              </a:solidFill>
              <a:latin typeface="Arial"/>
            </a:endParaRPr>
          </a:p>
        </p:txBody>
      </p:sp>
      <p:sp>
        <p:nvSpPr>
          <p:cNvPr id="18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学习数据可视化与分析</a:t>
            </a:r>
            <a:endParaRPr lang="en-US" sz="2200" b="0" strike="noStrike" spc="-1">
              <a:solidFill>
                <a:srgbClr val="000000"/>
              </a:solidFill>
              <a:latin typeface="Arial"/>
            </a:endParaRPr>
          </a:p>
        </p:txBody>
      </p:sp>
      <p:sp>
        <p:nvSpPr>
          <p:cNvPr id="18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8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迭代优化与个性化反馈</a:t>
            </a:r>
            <a:endParaRPr lang="en-US" sz="3600" b="0" strike="noStrike" spc="-1">
              <a:solidFill>
                <a:schemeClr val="dk1"/>
              </a:solidFill>
              <a:latin typeface="Arial"/>
            </a:endParaRPr>
          </a:p>
        </p:txBody>
      </p:sp>
      <p:sp>
        <p:nvSpPr>
          <p:cNvPr id="19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利用智能化技术对学习过程进行诊断和调整</a:t>
            </a:r>
            <a:endParaRPr lang="en-US" sz="2000" b="0" strike="noStrike" spc="-1">
              <a:solidFill>
                <a:srgbClr val="000000"/>
              </a:solidFill>
              <a:latin typeface="Arial"/>
            </a:endParaRPr>
          </a:p>
        </p:txBody>
      </p:sp>
      <p:sp>
        <p:nvSpPr>
          <p:cNvPr id="19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智能化诊断与调整</a:t>
            </a:r>
            <a:endParaRPr lang="en-US" sz="3000" b="0" strike="noStrike" spc="-1">
              <a:solidFill>
                <a:srgbClr val="000000"/>
              </a:solidFill>
              <a:latin typeface="Arial"/>
            </a:endParaRPr>
          </a:p>
        </p:txBody>
      </p:sp>
      <p:sp>
        <p:nvSpPr>
          <p:cNvPr id="19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9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9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为每位学生提供个性化的学习反馈与建议</a:t>
            </a:r>
            <a:endParaRPr lang="en-US" sz="2000" b="0" strike="noStrike" spc="-1">
              <a:solidFill>
                <a:srgbClr val="000000"/>
              </a:solidFill>
              <a:latin typeface="Arial"/>
            </a:endParaRPr>
          </a:p>
        </p:txBody>
      </p:sp>
      <p:sp>
        <p:nvSpPr>
          <p:cNvPr id="19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个性化学习反馈机制</a:t>
            </a:r>
            <a:endParaRPr lang="en-US" sz="3000" b="0" strike="noStrike" spc="-1">
              <a:solidFill>
                <a:srgbClr val="000000"/>
              </a:solidFill>
              <a:latin typeface="Arial"/>
            </a:endParaRPr>
          </a:p>
        </p:txBody>
      </p:sp>
      <p:sp>
        <p:nvSpPr>
          <p:cNvPr id="198"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9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教学资源优化</a:t>
            </a:r>
            <a:endParaRPr lang="en-US" sz="2200" b="0" strike="noStrike" spc="-1">
              <a:solidFill>
                <a:srgbClr val="000000"/>
              </a:solidFill>
              <a:latin typeface="Arial"/>
            </a:endParaRPr>
          </a:p>
        </p:txBody>
      </p:sp>
      <p:sp>
        <p:nvSpPr>
          <p:cNvPr id="20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通过智能化工具优化教学资源的分配与利用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提高教学效率</a:t>
            </a:r>
            <a:endParaRPr lang="en-US" sz="1500" b="0" strike="noStrike" spc="-1">
              <a:solidFill>
                <a:srgbClr val="000000"/>
              </a:solidFill>
              <a:latin typeface="Arial"/>
            </a:endParaRPr>
          </a:p>
        </p:txBody>
      </p:sp>
      <p:sp>
        <p:nvSpPr>
          <p:cNvPr id="20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教学模式创新与实践</a:t>
            </a:r>
            <a:endParaRPr lang="en-US" sz="3600" b="0" strike="noStrike" spc="-1">
              <a:solidFill>
                <a:schemeClr val="dk1"/>
              </a:solidFill>
              <a:latin typeface="Arial"/>
            </a:endParaRPr>
          </a:p>
        </p:txBody>
      </p:sp>
      <p:sp>
        <p:nvSpPr>
          <p:cNvPr id="20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智能化授课方式</a:t>
            </a:r>
            <a:endParaRPr lang="en-US" sz="2200" b="0" strike="noStrike" spc="-1">
              <a:solidFill>
                <a:srgbClr val="000000"/>
              </a:solidFill>
              <a:latin typeface="Arial"/>
            </a:endParaRPr>
          </a:p>
        </p:txBody>
      </p:sp>
      <p:sp>
        <p:nvSpPr>
          <p:cNvPr id="21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利用人工智能技术改变传统教学方式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提升学习效率与效果</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21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未来发展方向</a:t>
            </a:r>
            <a:endParaRPr lang="en-US" sz="3600" b="0" strike="noStrike" spc="-1">
              <a:solidFill>
                <a:schemeClr val="dk1"/>
              </a:solidFill>
              <a:latin typeface="Arial"/>
            </a:endParaRPr>
          </a:p>
        </p:txBody>
      </p:sp>
      <p:sp>
        <p:nvSpPr>
          <p:cNvPr id="21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人工智能将成为未来教学的重要辅助工具</a:t>
            </a:r>
            <a:endParaRPr lang="en-US" sz="1500" b="0" strike="noStrike" spc="-1">
              <a:solidFill>
                <a:srgbClr val="000000"/>
              </a:solidFill>
              <a:latin typeface="Arial"/>
            </a:endParaRPr>
          </a:p>
        </p:txBody>
      </p:sp>
      <p:sp>
        <p:nvSpPr>
          <p:cNvPr id="21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AI</a:t>
            </a:r>
            <a:r>
              <a:rPr lang="zh-CN" sz="2200" b="1" strike="noStrike" spc="-1">
                <a:solidFill>
                  <a:schemeClr val="dk1"/>
                </a:solidFill>
                <a:latin typeface="微软雅黑"/>
                <a:ea typeface="微软雅黑"/>
              </a:rPr>
              <a:t>辅助教学</a:t>
            </a:r>
            <a:endParaRPr lang="en-US" sz="2200" b="0" strike="noStrike" spc="-1">
              <a:solidFill>
                <a:srgbClr val="000000"/>
              </a:solidFill>
              <a:latin typeface="Arial"/>
            </a:endParaRPr>
          </a:p>
        </p:txBody>
      </p:sp>
      <p:sp>
        <p:nvSpPr>
          <p:cNvPr id="21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利用人工智能技术设计更符合学生需求的课程</a:t>
            </a:r>
            <a:endParaRPr lang="en-US" sz="1500" b="0" strike="noStrike" spc="-1">
              <a:solidFill>
                <a:srgbClr val="000000"/>
              </a:solidFill>
              <a:latin typeface="Arial"/>
            </a:endParaRPr>
          </a:p>
        </p:txBody>
      </p:sp>
      <p:sp>
        <p:nvSpPr>
          <p:cNvPr id="21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智能化课程设计</a:t>
            </a:r>
            <a:endParaRPr lang="en-US" sz="2200" b="0" strike="noStrike" spc="-1">
              <a:solidFill>
                <a:srgbClr val="000000"/>
              </a:solidFill>
              <a:latin typeface="Arial"/>
            </a:endParaRPr>
          </a:p>
        </p:txBody>
      </p:sp>
      <p:sp>
        <p:nvSpPr>
          <p:cNvPr id="21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为每位学生提供个性化的学习辅导与支持</a:t>
            </a:r>
            <a:endParaRPr lang="en-US" sz="1500" b="0" strike="noStrike" spc="-1">
              <a:solidFill>
                <a:srgbClr val="000000"/>
              </a:solidFill>
              <a:latin typeface="Arial"/>
            </a:endParaRPr>
          </a:p>
        </p:txBody>
      </p:sp>
      <p:sp>
        <p:nvSpPr>
          <p:cNvPr id="21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个性化辅导服务</a:t>
            </a:r>
            <a:endParaRPr lang="en-US" sz="2200" b="0" strike="noStrike" spc="-1">
              <a:solidFill>
                <a:srgbClr val="000000"/>
              </a:solidFill>
              <a:latin typeface="Arial"/>
            </a:endParaRPr>
          </a:p>
        </p:txBody>
      </p:sp>
      <p:sp>
        <p:nvSpPr>
          <p:cNvPr id="21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2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https://d.book118.com/288035114010006050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146</Paragraphs>
  <Slides>21</Slides>
  <Notes>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人工智能与教学培训的融合实践</vt:lpstr>
      <vt:lpstr>目录</vt:lpstr>
      <vt:lpstr>第1章 人工智能与教学培训的融合实践</vt:lpstr>
      <vt:lpstr> </vt:lpstr>
      <vt:lpstr>人工智能在教学中的应用</vt:lpstr>
      <vt:lpstr>人工智能在培训中的应用</vt:lpstr>
      <vt:lpstr>人工智能在教学培训中的挑战</vt:lpstr>
      <vt:lpstr>人工智能在教育领域的未来发展方向</vt:lpstr>
      <vt:lpstr>第二章 人工智能教学设计原则</vt:lpstr>
      <vt:lpstr> </vt:lpstr>
      <vt:lpstr>个性化教学设计</vt:lpstr>
      <vt:lpstr>互动性设计原则</vt:lpstr>
      <vt:lpstr>跨学科整合设计</vt:lpstr>
      <vt:lpstr>实践导向设计</vt:lpstr>
      <vt:lpstr>第三章 人工智能教学评估与优化</vt:lpstr>
      <vt:lpstr> </vt:lpstr>
      <vt:lpstr>数据驱动决策</vt:lpstr>
      <vt:lpstr>迭代优化与个性化反馈</vt:lpstr>
      <vt:lpstr>教学模式创新与实践</vt:lpstr>
      <vt:lpstr>未来发展方向</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2024-09-29T14:07:28.323</cp:lastPrinted>
  <dcterms:created xsi:type="dcterms:W3CDTF">2024-09-29T06:07:28Z</dcterms:created>
  <dcterms:modified xsi:type="dcterms:W3CDTF">2024-09-29T06:07:30Z</dcterms:modified>
</cp:coreProperties>
</file>