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embeddedFontLst>
    <p:embeddedFont>
      <p:font typeface="Calibri" panose="020F0502020204030204" pitchFamily="2" charset="0"/>
      <p:regular r:id="rId18"/>
      <p:bold r:id="rId19"/>
      <p:italic r:id="rId20"/>
      <p:boldItalic r:id="rId21"/>
    </p:embeddedFont>
    <p:embeddedFont>
      <p:font typeface="Calibri Light" panose="020F0302020204030204" pitchFamily="2" charset="0"/>
      <p:regular r:id="rId22"/>
      <p:italic r:id="rId23"/>
    </p:embeddedFont>
    <p:embeddedFont>
      <p:font typeface="楷体" panose="02010609060101010101" pitchFamily="1" charset="-122"/>
      <p:regular r:id="rId24"/>
    </p:embeddedFont>
    <p:embeddedFont>
      <p:font typeface="幼圆" panose="02010509060101010101" pitchFamily="1" charset="-122"/>
      <p:regular r:id="rId25"/>
    </p:embeddedFont>
    <p:embeddedFont>
      <p:font typeface="微软雅黑" panose="020B0503020204020204" pitchFamily="2" charset="-122"/>
      <p:regular r:id="rId26"/>
      <p:bold r:id="rId27"/>
    </p:embeddedFont>
    <p:embeddedFont>
      <p:font typeface="等线" panose="02010600030101010101" pitchFamily="2" charset="-122"/>
      <p:regular r:id="rId28"/>
      <p:bold r:id="rId29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font" Target="fonts/font8.fntdata" /><Relationship Id="rId26" Type="http://schemas.openxmlformats.org/officeDocument/2006/relationships/font" Target="fonts/font9.fntdata" /><Relationship Id="rId27" Type="http://schemas.openxmlformats.org/officeDocument/2006/relationships/font" Target="fonts/font10.fntdata" /><Relationship Id="rId28" Type="http://schemas.openxmlformats.org/officeDocument/2006/relationships/font" Target="fonts/font11.fntdata" /><Relationship Id="rId29" Type="http://schemas.openxmlformats.org/officeDocument/2006/relationships/font" Target="fonts/font12.fntdata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51367-24F0-415A-8283-957983FACA3B}" type="datetimeFigureOut">
              <a:rPr lang="zh-CN" altLang="en-US" smtClean="0"/>
              <a:t>2023/12/15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3DEE0-04D6-4FDC-A604-41922715AA6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0746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1</a:t>
            </a:fld>
            <a:endParaRPr lang="zh-CN" altLang="en-US">
              <a:solidFill>
                <a:prstClr val="black"/>
              </a:solidFill>
              <a:latin typeface="Calibri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0775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3733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938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719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3464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53919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88215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100763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F6BD-DA01-4A67-9BA3-BC2C6A57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F11B-F280-46E9-BB1D-94F7BF38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A3CD9-E044-4A9B-B9D8-7BD9F1DAF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2B608-1FB7-4CEE-9997-0B06CE44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CAF1C-A3C4-424B-80FA-86F801B8A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AF2FC-8CA5-41A3-AC02-8F92AD8F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96773-1BA3-487B-B9B6-E27FCE25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13AB4-6C60-4231-AAC4-E6C63A7E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57238-C758-48D2-8CFB-31214983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1F855-A45D-4035-8CC8-7420A75F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A3563-CD8B-4C9C-BA5E-D32324E0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5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5136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6680176" y="2157213"/>
            <a:ext cx="2005677" cy="20774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5400" spc="60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老 王</a:t>
            </a:r>
            <a:endParaRPr lang="en-US" altLang="zh-CN" sz="5400" spc="600" smtClea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spc="60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3200" spc="600" smtClean="0">
                <a:solidFill>
                  <a:prstClr val="whit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zh-CN" altLang="en-US" sz="3200" spc="60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课时</a:t>
            </a:r>
            <a:endParaRPr lang="zh-CN" altLang="en-US" sz="3200" spc="6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895350" y="1460835"/>
            <a:ext cx="10398726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入则孝，出则悌，谨而信，泛爱众而亲仁。</a:t>
            </a:r>
          </a:p>
          <a:p>
            <a:pPr algn="r" hangingPunct="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en-US" altLang="zh-CN" sz="2800">
                <a:latin typeface="+mn-ea"/>
              </a:rPr>
              <a:t>《</a:t>
            </a:r>
            <a:r>
              <a:rPr lang="zh-CN" altLang="zh-CN" sz="2800"/>
              <a:t>论语</a:t>
            </a:r>
            <a:r>
              <a:rPr lang="en-US" altLang="zh-CN" sz="2800">
                <a:latin typeface="+mn-ea"/>
              </a:rPr>
              <a:t>·</a:t>
            </a:r>
            <a:r>
              <a:rPr lang="zh-CN" altLang="zh-CN" sz="2800"/>
              <a:t>学而</a:t>
            </a:r>
            <a:r>
              <a:rPr lang="en-US" altLang="zh-CN" sz="2800">
                <a:latin typeface="+mn-ea"/>
              </a:rPr>
              <a:t>》</a:t>
            </a:r>
            <a:endParaRPr lang="zh-CN" altLang="en-US" sz="2800">
              <a:latin typeface="+mn-ea"/>
            </a:endParaRPr>
          </a:p>
          <a:p>
            <a:pPr algn="just" hangingPunct="0"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老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吾老，以及人之老；幼吾幼，以及人之幼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en-US" altLang="zh-CN" sz="2800">
                <a:latin typeface="+mn-ea"/>
              </a:rPr>
              <a:t>《</a:t>
            </a:r>
            <a:r>
              <a:rPr lang="zh-CN" altLang="en-US" sz="2800" smtClean="0">
                <a:latin typeface="+mn-ea"/>
              </a:rPr>
              <a:t>孟子</a:t>
            </a:r>
            <a:r>
              <a:rPr lang="en-US" altLang="zh-CN" sz="2800" smtClean="0">
                <a:latin typeface="+mn-ea"/>
              </a:rPr>
              <a:t>·</a:t>
            </a:r>
            <a:r>
              <a:rPr lang="zh-CN" altLang="en-US" sz="2800" smtClean="0">
                <a:latin typeface="+mn-ea"/>
              </a:rPr>
              <a:t>梁惠王</a:t>
            </a:r>
            <a:r>
              <a:rPr lang="zh-CN" altLang="en-US" sz="2800">
                <a:latin typeface="+mn-ea"/>
              </a:rPr>
              <a:t>上</a:t>
            </a:r>
            <a:r>
              <a:rPr lang="en-US" altLang="zh-CN" sz="2800" smtClean="0">
                <a:latin typeface="+mn-ea"/>
              </a:rPr>
              <a:t>》</a:t>
            </a:r>
            <a:endParaRPr lang="zh-CN" altLang="en-US" sz="2800">
              <a:latin typeface="+mn-ea"/>
            </a:endParaRPr>
          </a:p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得广厦千万间，大庇天下寒士俱欢颜！风雨不动安如山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50000"/>
              </a:lnSpc>
            </a:pPr>
            <a:r>
              <a:rPr lang="en-US" altLang="zh-CN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en-US" sz="2800" smtClean="0">
                <a:latin typeface="+mn-ea"/>
              </a:rPr>
              <a:t>杜甫</a:t>
            </a:r>
            <a:r>
              <a:rPr lang="en-US" altLang="zh-CN" sz="2800">
                <a:latin typeface="+mn-ea"/>
              </a:rPr>
              <a:t>《</a:t>
            </a:r>
            <a:r>
              <a:rPr lang="zh-CN" altLang="en-US" sz="2800">
                <a:latin typeface="+mn-ea"/>
              </a:rPr>
              <a:t>茅屋为秋风所破歌</a:t>
            </a:r>
            <a:r>
              <a:rPr lang="en-US" altLang="zh-CN" sz="2800">
                <a:latin typeface="+mn-ea"/>
              </a:rPr>
              <a:t>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8" name="组合 7" title=""/>
          <p:cNvGrpSpPr/>
          <p:nvPr/>
        </p:nvGrpSpPr>
        <p:grpSpPr>
          <a:xfrm>
            <a:off x="695722" y="1065115"/>
            <a:ext cx="2008048" cy="584775"/>
            <a:chOff x="695722" y="1065115"/>
            <a:chExt cx="2008048" cy="584775"/>
          </a:xfrm>
        </p:grpSpPr>
        <p:sp>
          <p:nvSpPr>
            <p:cNvPr id="5" name="矩形: 圆角 3"/>
            <p:cNvSpPr/>
            <p:nvPr/>
          </p:nvSpPr>
          <p:spPr>
            <a:xfrm>
              <a:off x="695722" y="1152983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77629" y="1065115"/>
              <a:ext cx="182614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解读人物</a:t>
              </a:r>
              <a:endParaRPr lang="zh-CN" altLang="en-US" sz="3200" b="1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" name="矩形 6" title=""/>
          <p:cNvSpPr/>
          <p:nvPr/>
        </p:nvSpPr>
        <p:spPr>
          <a:xfrm>
            <a:off x="1085829" y="2106368"/>
            <a:ext cx="10020342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．有人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说，课文对老王的</a:t>
            </a: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描写围绕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着两个字，一方面写出了他的“苦”，另一方面写出了他的“善”。请你找出文中描写老王“苦”与“善”的句子，并说说这样写的</a:t>
            </a: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好处。</a:t>
            </a:r>
            <a:endParaRPr lang="zh-CN" altLang="en-US" sz="320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039586" y="4116762"/>
            <a:ext cx="9951357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老王虽然生活困苦，却不忘关心“我们”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。通过老王问话的</a:t>
            </a:r>
            <a:r>
              <a:rPr lang="zh-CN" altLang="en-US" sz="2800" spc="-1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细节描写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，表现了老王的纯朴、善良。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039585" y="1428406"/>
            <a:ext cx="9951357" cy="2160591"/>
          </a:xfrm>
          <a:prstGeom prst="rect">
            <a:avLst/>
          </a:prstGeom>
          <a:solidFill>
            <a:srgbClr val="E5695D"/>
          </a:solidFill>
          <a:ln>
            <a:solidFill>
              <a:srgbClr val="E5695D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1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老王帮我把默存扶下车，却坚决不肯拿钱。他说：“我送钱先生看病，不要钱。”我一定要给他钱，他哑着嗓子悄悄问我：“你还有钱吗？”我笑着说有钱，他拿了钱却还不大放心。</a:t>
            </a:r>
          </a:p>
        </p:txBody>
      </p:sp>
      <p:sp>
        <p:nvSpPr>
          <p:cNvPr id="7" name="圆角矩形 6" title=""/>
          <p:cNvSpPr/>
          <p:nvPr/>
        </p:nvSpPr>
        <p:spPr>
          <a:xfrm>
            <a:off x="9182100" y="5837030"/>
            <a:ext cx="1701800" cy="736600"/>
          </a:xfrm>
          <a:prstGeom prst="roundRect">
            <a:avLst>
              <a:gd name="adj" fmla="val 50000"/>
            </a:avLst>
          </a:prstGeom>
          <a:solidFill>
            <a:srgbClr val="E5695D"/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善</a:t>
            </a:r>
            <a:endParaRPr lang="zh-CN" altLang="en-US" sz="3200" b="1">
              <a:solidFill>
                <a:schemeClr val="tx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039586" y="4079691"/>
            <a:ext cx="9951357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外貌描写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。“直僵僵”“面色死灰”“僵尸”“干皮”等词语，具体形象地表现了老王的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病情已极其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严重，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身体已极度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虚弱，为下文写老王的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去世做铺垫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039585" y="1107124"/>
            <a:ext cx="9951357" cy="2608984"/>
          </a:xfrm>
          <a:prstGeom prst="rect">
            <a:avLst/>
          </a:prstGeom>
          <a:solidFill>
            <a:srgbClr val="E5695D"/>
          </a:solidFill>
          <a:ln>
            <a:solidFill>
              <a:srgbClr val="E5695D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有一天，我在家听到打门，开门看见老王直僵僵地镶嵌在门框里</a:t>
            </a:r>
            <a:r>
              <a:rPr lang="zh-CN" altLang="en-US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也许</a:t>
            </a:r>
            <a:r>
              <a:rPr lang="zh-CN" altLang="en-US" sz="2800" spc="-1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平时不那么瘦，也不那么直僵僵的。他面色死灰，两只眼上都结着一层翳，分不清哪一只瞎，哪一只不瞎。说得可笑些，他简直像棺材里倒出来的，就像我想象里的僵尸，骷髅上绷着一层枯黄的干皮，打上一棍就会散成一堆白骨。</a:t>
            </a:r>
          </a:p>
        </p:txBody>
      </p:sp>
      <p:sp>
        <p:nvSpPr>
          <p:cNvPr id="6" name="圆角矩形 5" title=""/>
          <p:cNvSpPr/>
          <p:nvPr/>
        </p:nvSpPr>
        <p:spPr>
          <a:xfrm>
            <a:off x="9182100" y="5837030"/>
            <a:ext cx="1701800" cy="736600"/>
          </a:xfrm>
          <a:prstGeom prst="roundRect">
            <a:avLst>
              <a:gd name="adj" fmla="val 50000"/>
            </a:avLst>
          </a:prstGeom>
          <a:solidFill>
            <a:srgbClr val="E5695D"/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苦</a:t>
            </a:r>
            <a:endParaRPr lang="zh-CN" altLang="en-US" sz="3200" b="1">
              <a:solidFill>
                <a:schemeClr val="tx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039586" y="3350628"/>
            <a:ext cx="9951357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语言</a:t>
            </a:r>
            <a:r>
              <a:rPr lang="zh-CN" altLang="en-US" sz="2800" spc="-1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描写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。从“我不是要钱”一句，可见老王在临死之前，也不忘感谢曾经帮助过他的人。足见一个孤苦伶仃的老人内心闪耀的知恩图报、纯朴善良的人性光辉。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039585" y="1564333"/>
            <a:ext cx="9951357" cy="1126462"/>
          </a:xfrm>
          <a:prstGeom prst="rect">
            <a:avLst/>
          </a:prstGeom>
          <a:solidFill>
            <a:srgbClr val="E5695D"/>
          </a:solidFill>
          <a:ln>
            <a:solidFill>
              <a:srgbClr val="E5695D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我谢了他的好香油，谢了他的大鸡蛋，然后转身进屋去。他赶忙止住我说：“我不是要钱。”</a:t>
            </a:r>
          </a:p>
        </p:txBody>
      </p:sp>
      <p:sp>
        <p:nvSpPr>
          <p:cNvPr id="6" name="圆角矩形 5" title=""/>
          <p:cNvSpPr/>
          <p:nvPr/>
        </p:nvSpPr>
        <p:spPr>
          <a:xfrm>
            <a:off x="9182100" y="5837030"/>
            <a:ext cx="1701800" cy="736600"/>
          </a:xfrm>
          <a:prstGeom prst="roundRect">
            <a:avLst>
              <a:gd name="adj" fmla="val 50000"/>
            </a:avLst>
          </a:prstGeom>
          <a:solidFill>
            <a:srgbClr val="E5695D"/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善</a:t>
            </a:r>
            <a:endParaRPr lang="zh-CN" altLang="en-US" sz="3200" b="1">
              <a:solidFill>
                <a:schemeClr val="tx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039586" y="3820194"/>
            <a:ext cx="9951357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动作</a:t>
            </a:r>
            <a:r>
              <a:rPr lang="zh-CN" altLang="en-US" sz="2800" spc="-1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描写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。“拿”“攥”“滞笨地转过身子”“直着脚一级一级下楼去”，这些词句生动地描写了老王离开时的情形，说明老王的病情很严重，为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下文写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“我”的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担心做铺垫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039585" y="1477834"/>
            <a:ext cx="9951357" cy="1643527"/>
          </a:xfrm>
          <a:prstGeom prst="rect">
            <a:avLst/>
          </a:prstGeom>
          <a:solidFill>
            <a:srgbClr val="E5695D"/>
          </a:solidFill>
          <a:ln>
            <a:solidFill>
              <a:srgbClr val="E5695D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pc="-1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他一手拿着布，一手攥着钱，滞笨地转过身子。我忙去给他开了门，站在楼梯口，看他直着脚一级一级下楼去，直担心他半楼梯摔倒。</a:t>
            </a:r>
          </a:p>
        </p:txBody>
      </p:sp>
      <p:sp>
        <p:nvSpPr>
          <p:cNvPr id="6" name="圆角矩形 5" title=""/>
          <p:cNvSpPr/>
          <p:nvPr/>
        </p:nvSpPr>
        <p:spPr>
          <a:xfrm>
            <a:off x="9182100" y="5837030"/>
            <a:ext cx="1701800" cy="736600"/>
          </a:xfrm>
          <a:prstGeom prst="roundRect">
            <a:avLst>
              <a:gd name="adj" fmla="val 50000"/>
            </a:avLst>
          </a:prstGeom>
          <a:solidFill>
            <a:srgbClr val="E5695D"/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苦</a:t>
            </a:r>
            <a:endParaRPr lang="zh-CN" altLang="en-US" sz="3200" b="1">
              <a:solidFill>
                <a:schemeClr val="tx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8" name="组合 7" title=""/>
          <p:cNvGrpSpPr/>
          <p:nvPr/>
        </p:nvGrpSpPr>
        <p:grpSpPr>
          <a:xfrm>
            <a:off x="695722" y="1065115"/>
            <a:ext cx="2008048" cy="584775"/>
            <a:chOff x="695722" y="1065115"/>
            <a:chExt cx="2008048" cy="584775"/>
          </a:xfrm>
        </p:grpSpPr>
        <p:sp>
          <p:nvSpPr>
            <p:cNvPr id="5" name="矩形: 圆角 3"/>
            <p:cNvSpPr/>
            <p:nvPr/>
          </p:nvSpPr>
          <p:spPr>
            <a:xfrm>
              <a:off x="695722" y="1152983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77629" y="1065115"/>
              <a:ext cx="182614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解读人物</a:t>
              </a:r>
              <a:endParaRPr lang="zh-CN" altLang="en-US" sz="3200" b="1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" name="矩形 6" title=""/>
          <p:cNvSpPr/>
          <p:nvPr/>
        </p:nvSpPr>
        <p:spPr>
          <a:xfrm>
            <a:off x="1085829" y="1859228"/>
            <a:ext cx="10418816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．文中除了正面描写老王的外貌，在表现他将不久于人世时，作者还从什么角度描写了老王的身体状况？</a:t>
            </a:r>
          </a:p>
        </p:txBody>
      </p:sp>
      <p:sp>
        <p:nvSpPr>
          <p:cNvPr id="9" name="矩形 8" title=""/>
          <p:cNvSpPr/>
          <p:nvPr/>
        </p:nvSpPr>
        <p:spPr>
          <a:xfrm>
            <a:off x="1039586" y="3647196"/>
            <a:ext cx="9951357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1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侧面</a:t>
            </a:r>
            <a:r>
              <a:rPr lang="zh-CN" altLang="en-US" sz="2800" spc="-1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描写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“我”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的心理活动，“看他直着脚一级一级下楼去</a:t>
            </a:r>
            <a:r>
              <a:rPr lang="en-US" altLang="zh-CN" sz="2800" spc="-10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我不能想象他是怎么回家</a:t>
            </a:r>
            <a:r>
              <a:rPr lang="zh-CN" altLang="en-US" sz="2800" spc="-100" smtClean="0">
                <a:latin typeface="楷体" panose="02010609060101010101" pitchFamily="49" charset="-122"/>
                <a:ea typeface="楷体" panose="02010609060101010101" pitchFamily="49" charset="-122"/>
              </a:rPr>
              <a:t>的”，用</a:t>
            </a:r>
            <a:r>
              <a:rPr lang="zh-CN" altLang="en-US" sz="2800" spc="-100">
                <a:latin typeface="楷体" panose="02010609060101010101" pitchFamily="49" charset="-122"/>
                <a:ea typeface="楷体" panose="02010609060101010101" pitchFamily="49" charset="-122"/>
              </a:rPr>
              <a:t>“我害怕得糊涂了”侧面说明老王外形的恐怖，已病入膏肓。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2" name="组合 1" title=""/>
          <p:cNvGrpSpPr/>
          <p:nvPr/>
        </p:nvGrpSpPr>
        <p:grpSpPr>
          <a:xfrm>
            <a:off x="695722" y="1065115"/>
            <a:ext cx="2008048" cy="584775"/>
            <a:chOff x="695722" y="1065115"/>
            <a:chExt cx="2008048" cy="584775"/>
          </a:xfrm>
        </p:grpSpPr>
        <p:sp>
          <p:nvSpPr>
            <p:cNvPr id="5" name="矩形: 圆角 3"/>
            <p:cNvSpPr/>
            <p:nvPr/>
          </p:nvSpPr>
          <p:spPr>
            <a:xfrm>
              <a:off x="695722" y="1152983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77629" y="1065115"/>
              <a:ext cx="182614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探究主旨</a:t>
              </a:r>
              <a:endParaRPr lang="zh-CN" altLang="en-US" sz="3200" b="1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" name="矩形 6" title=""/>
          <p:cNvSpPr/>
          <p:nvPr/>
        </p:nvSpPr>
        <p:spPr>
          <a:xfrm>
            <a:off x="1363363" y="2192912"/>
            <a:ext cx="9465274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．杨绛与钱锺书先生都是知识分子中备受尊崇的人，为什么作者会对老王这样一个普通人产生感激之情呢？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7" name="矩形 6" title=""/>
          <p:cNvSpPr/>
          <p:nvPr/>
        </p:nvSpPr>
        <p:spPr>
          <a:xfrm>
            <a:off x="1149179" y="1859273"/>
            <a:ext cx="9893642" cy="26752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  <a:spcAft>
                <a:spcPts val="1000"/>
              </a:spcAft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　在特殊时期，身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为学术权威的作者夫妇被认作“反动学术权威”，杨绛连车也不敢坐，很多亲朋旧友唯恐避之不及。但是，这对老王没有丝毫影响。他照样尊重作者夫妇，认准他们是好人，知恩必报，临去世前也要去谢谢好心人。这也让杨绛看见了生命长河中的人性美，从而抱有一份感激之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7" name="矩形 6" title=""/>
          <p:cNvSpPr/>
          <p:nvPr/>
        </p:nvSpPr>
        <p:spPr>
          <a:xfrm>
            <a:off x="1284051" y="2031335"/>
            <a:ext cx="9856699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．老王临终前赠送香油和鸡蛋的目的是什么？作者给钱的目的是什么？鸡蛋和</a:t>
            </a: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香油具有</a:t>
            </a:r>
            <a:r>
              <a:rPr lang="zh-CN" altLang="en-US" sz="32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怎样的价值</a:t>
            </a:r>
            <a:r>
              <a:rPr lang="zh-CN" altLang="en-US" sz="32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？（可结合时代背景思考）</a:t>
            </a:r>
            <a:endParaRPr lang="zh-CN" altLang="en-US" sz="320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8" name="组合 7" title=""/>
          <p:cNvGrpSpPr/>
          <p:nvPr/>
        </p:nvGrpSpPr>
        <p:grpSpPr>
          <a:xfrm>
            <a:off x="695722" y="1065115"/>
            <a:ext cx="2008048" cy="584775"/>
            <a:chOff x="695722" y="1065115"/>
            <a:chExt cx="2008048" cy="584775"/>
          </a:xfrm>
        </p:grpSpPr>
        <p:sp>
          <p:nvSpPr>
            <p:cNvPr id="9" name="矩形: 圆角 3"/>
            <p:cNvSpPr/>
            <p:nvPr/>
          </p:nvSpPr>
          <p:spPr>
            <a:xfrm>
              <a:off x="695722" y="1152983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TextBox 5"/>
            <p:cNvSpPr txBox="1"/>
            <p:nvPr/>
          </p:nvSpPr>
          <p:spPr>
            <a:xfrm>
              <a:off x="877629" y="1065115"/>
              <a:ext cx="182614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探究主旨</a:t>
              </a:r>
              <a:endParaRPr lang="zh-CN" altLang="en-US" sz="3200" b="1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8" name="矩形 7" title=""/>
          <p:cNvSpPr/>
          <p:nvPr/>
        </p:nvSpPr>
        <p:spPr>
          <a:xfrm>
            <a:off x="1149179" y="1426786"/>
            <a:ext cx="9893642" cy="4485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  <a:spcAft>
                <a:spcPts val="1000"/>
              </a:spcAft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　老王的目的：报答作者，表达感激之情，因为老王知道作者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夫妇是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好人，所以送些鸡蛋和香油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给他们。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  <a:spcAft>
                <a:spcPts val="1000"/>
              </a:spcAft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作者的目的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：不愿白拿老王的东西，所以给他钱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  <a:spcAft>
                <a:spcPts val="1000"/>
              </a:spcAft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　计划经济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时代，物资匮乏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，当时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香油和鸡蛋都是市场上短缺的食品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，需要凭“副食本”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限量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购买。因此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这一份礼物，在当时算是相当昂贵的。而能拿出这些东西来，更是因为看重了与作者一家的情谊，所以，我们可以合理假设老王是想临终前给作者送一份厚礼，以表达对这家人的谢意。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https://d.book118.com/288045136010006040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Times New Roman</vt:lpstr>
      <vt:lpstr>等线 Light</vt:lpstr>
      <vt:lpstr>等线</vt:lpstr>
      <vt:lpstr>楷体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2024-09-18T03:36:31.701</cp:lastPrinted>
  <dcterms:created xsi:type="dcterms:W3CDTF">2024-09-17T19:36:31Z</dcterms:created>
  <dcterms:modified xsi:type="dcterms:W3CDTF">2024-09-17T19:36:34Z</dcterms:modified>
</cp:coreProperties>
</file>