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F1E4A45-30B1-4021-9EBC-02874107C3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9B310E-3111-497F-B166-FC0F2D105F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1A292A5-F61E-4D33-A7F8-8BCE590774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97577B1-ED16-4BAB-A8B2-8AC05A9F92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F50030C-7872-42E7-81F2-D170082820B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DBB43D6-B730-4119-AA92-5B937EBB592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68773E8-C60E-4370-9472-B548EDF3C26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58A2F7-ADCA-423E-B9BC-7C80CF4696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B28D2E-218B-4470-90DE-516BCFA7D4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5AEB15-882D-4B6E-9027-C3D4E6D172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3DCA03-1D48-49B4-9C4D-86C4CDBBF4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19.jpeg" /><Relationship Id="rId6"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8053121064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solidFill>
                <a:latin typeface="Microsoft Yahei"/>
                <a:ea typeface="Microsoft Yahei"/>
                <a:cs typeface="Microsoft Yahei"/>
              </a:rPr>
              <a:t>职工心理健康知识讲座总结报告</a:t>
            </a:r>
          </a:p>
        </p:txBody>
      </p:sp>
      <p:sp>
        <p:nvSpPr>
          <p:cNvPr id="3" name="AutoShape 3"/>
          <p:cNvSpPr/>
          <p:nvPr/>
        </p:nvSpPr>
        <p:spPr>
          <a:xfrm>
            <a:off x="1172676" y="4354068"/>
            <a:ext cx="2056587"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solidFill>
                <a:latin typeface="Microsoft Yahei"/>
                <a:ea typeface="Microsoft Yahei"/>
                <a:cs typeface="Microsoft Yahei"/>
              </a:rPr>
              <a:t>汇报人：XXX</a:t>
            </a:r>
            <a:endParaRPr lang="en-US" sz="1100"/>
          </a:p>
        </p:txBody>
      </p:sp>
      <p:sp>
        <p:nvSpPr>
          <p:cNvPr id="4" name="AutoShape 4"/>
          <p:cNvSpPr/>
          <p:nvPr/>
        </p:nvSpPr>
        <p:spPr>
          <a:xfrm>
            <a:off x="3773128" y="4354068"/>
            <a:ext cx="2077143"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solidFill>
                <a:latin typeface="Microsoft Yahei"/>
                <a:ea typeface="Microsoft Yahei"/>
                <a:cs typeface="Microsoft Yahei"/>
              </a:rPr>
              <a:t>2024-01-10</a:t>
            </a: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a:noFill/>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
        <p:nvSpPr>
          <p:cNvPr id="7" name="AutoShape 7"/>
          <p:cNvSpPr/>
          <p:nvPr/>
        </p:nvSpPr>
        <p:spPr>
          <a:xfrm>
            <a:off x="9364826" y="334670"/>
            <a:ext cx="2473866" cy="508573"/>
          </a:xfrm>
          <a:prstGeom prst="rect">
            <a:avLst/>
          </a:prstGeom>
          <a:noFill/>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solidFill>
                <a:latin typeface="Microsoft Yahei"/>
                <a:ea typeface="Microsoft Yahei"/>
                <a:cs typeface="Microsoft Yahei"/>
              </a:rPr>
              <a:t>引言</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职工心理健康现状</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心理健康知识讲解</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讲座反馈与效果评估</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结论与展望</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solidFill>
                <a:latin typeface="Microsoft Yahei"/>
                <a:ea typeface="Microsoft Yahei"/>
                <a:cs typeface="Microsoft Yahei"/>
              </a:rPr>
              <a:t>引言</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110" r="3211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4021" r="34021"/>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讲座背景</a:t>
            </a:r>
          </a:p>
        </p:txBody>
      </p:sp>
      <p:sp>
        <p:nvSpPr>
          <p:cNvPr id="30" name="AutoShape 30"/>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讲座旨在提高职工对心理健康的重视，促进职工的身心健康，提高工作效率和生活质量。</a:t>
            </a:r>
            <a:endParaRPr lang="en-US" sz="1100"/>
          </a:p>
        </p:txBody>
      </p:sp>
      <p:sp>
        <p:nvSpPr>
          <p:cNvPr id="31" name="AutoShape 31"/>
          <p:cNvSpPr/>
          <p:nvPr/>
        </p:nvSpPr>
        <p:spPr>
          <a:xfrm>
            <a:off x="8406414" y="2594489"/>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随着社会压力的增大和工作节奏的加快，职工心理健康问题日益突出，成为企业和个人关注的焦点。</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625" r="16625"/>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667" r="16667"/>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6667" r="16667"/>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提高职工对心理健康的认识，了解心理健康对个人和组织的重要性。</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传授职工一些实用的心理调适技巧和方法，帮助他们应对工作和生活中的压力和挑战。</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建立职工心理支持系统，为企业和职工提供心理咨询服务和资源支持。</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讲座目的</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solidFill>
                <a:latin typeface="Microsoft Yahei"/>
                <a:ea typeface="Microsoft Yahei"/>
                <a:cs typeface="Microsoft Yahei"/>
              </a:rPr>
              <a:t>职工心理健康现状</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7740" b="2774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3673" b="13673"/>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3107" b="3107"/>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职工心理健康问题概述</a:t>
            </a:r>
          </a:p>
        </p:txBody>
      </p:sp>
      <p:sp>
        <p:nvSpPr>
          <p:cNvPr id="29" name="TextBox 29"/>
          <p:cNvSpPr txBox="1"/>
          <p:nvPr/>
        </p:nvSpPr>
        <p:spPr>
          <a:xfrm>
            <a:off x="1057922" y="182224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职工心理健康问题是指在工作场所中，员工所面临的情绪、心理和行为上的困扰和挑战，这些问题可能影响他们的职业表现和个人生活。</a:t>
            </a:r>
          </a:p>
        </p:txBody>
      </p:sp>
      <p:sp>
        <p:nvSpPr>
          <p:cNvPr id="30" name="TextBox 30"/>
          <p:cNvSpPr txBox="1"/>
          <p:nvPr/>
        </p:nvSpPr>
        <p:spPr>
          <a:xfrm>
            <a:off x="4452917" y="3966127"/>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这些问题可能包括工作压力、职业倦怠、人际关系问题、焦虑和抑郁等。</a:t>
            </a:r>
          </a:p>
        </p:txBody>
      </p:sp>
      <p:sp>
        <p:nvSpPr>
          <p:cNvPr id="31" name="TextBox 31"/>
          <p:cNvSpPr txBox="1"/>
          <p:nvPr/>
        </p:nvSpPr>
        <p:spPr>
          <a:xfrm>
            <a:off x="7847818" y="182224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这些问题可能由于工作要求过高、工作与家庭平衡问题、组织文化、人际关系等多种因素引起。</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9364" r="9364"/>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6943" r="16943"/>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由于工作任务繁重、时间紧迫、工作要求高等因素，员工可能感受到持续的压力和紧张感。</a:t>
            </a:r>
            <a:endParaRPr lang="en-US" sz="1100"/>
          </a:p>
        </p:txBody>
      </p:sp>
      <p:sp>
        <p:nvSpPr>
          <p:cNvPr id="15" name="AutoShape 15"/>
          <p:cNvSpPr/>
          <p:nvPr/>
        </p:nvSpPr>
        <p:spPr>
          <a:xfrm>
            <a:off x="747336" y="2037683"/>
            <a:ext cx="2553871" cy="42262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工作压力</a:t>
            </a:r>
            <a:endParaRPr lang="en-US" sz="1100"/>
          </a:p>
        </p:txBody>
      </p:sp>
      <p:sp>
        <p:nvSpPr>
          <p:cNvPr id="16" name="AutoShape 16"/>
          <p:cNvSpPr/>
          <p:nvPr/>
        </p:nvSpPr>
        <p:spPr>
          <a:xfrm>
            <a:off x="1940528" y="5092530"/>
            <a:ext cx="2552700" cy="891876"/>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长时间的工作和过高的工作要求可能导致员工感到疲惫、无助和失落，进而出现职业倦怠的情况。</a:t>
            </a:r>
            <a:endParaRPr lang="en-US" sz="1100"/>
          </a:p>
        </p:txBody>
      </p:sp>
      <p:sp>
        <p:nvSpPr>
          <p:cNvPr id="17" name="AutoShape 17"/>
          <p:cNvSpPr/>
          <p:nvPr/>
        </p:nvSpPr>
        <p:spPr>
          <a:xfrm>
            <a:off x="1940528" y="4661950"/>
            <a:ext cx="2084356" cy="403578"/>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职业倦怠</a:t>
            </a:r>
            <a:endParaRPr lang="en-US" sz="1100"/>
          </a:p>
        </p:txBody>
      </p:sp>
      <p:sp>
        <p:nvSpPr>
          <p:cNvPr id="18" name="AutoShape 18"/>
          <p:cNvSpPr/>
          <p:nvPr/>
        </p:nvSpPr>
        <p:spPr>
          <a:xfrm>
            <a:off x="8872233" y="2402205"/>
            <a:ext cx="2552700" cy="108278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工作中的人际关系问题，如与同事、上级或下属之间的冲突，可能导致员工的心理困扰。</a:t>
            </a:r>
            <a:endParaRPr lang="en-US" sz="1100"/>
          </a:p>
        </p:txBody>
      </p:sp>
      <p:sp>
        <p:nvSpPr>
          <p:cNvPr id="19" name="AutoShape 19"/>
          <p:cNvSpPr/>
          <p:nvPr/>
        </p:nvSpPr>
        <p:spPr>
          <a:xfrm>
            <a:off x="8872233" y="2037683"/>
            <a:ext cx="2569478" cy="44168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人际关系问题</a:t>
            </a:r>
            <a:endParaRPr lang="en-US" sz="1100"/>
          </a:p>
        </p:txBody>
      </p:sp>
      <p:sp>
        <p:nvSpPr>
          <p:cNvPr id="20" name="AutoShape 20"/>
          <p:cNvSpPr/>
          <p:nvPr/>
        </p:nvSpPr>
        <p:spPr>
          <a:xfrm>
            <a:off x="7814024" y="5112856"/>
            <a:ext cx="2552700" cy="933977"/>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长期的工作压力和生活压力可能导致员工出现焦虑和抑郁的情绪问题。</a:t>
            </a:r>
            <a:endParaRPr lang="en-US" sz="1100"/>
          </a:p>
        </p:txBody>
      </p:sp>
      <p:sp>
        <p:nvSpPr>
          <p:cNvPr id="21" name="AutoShape 21"/>
          <p:cNvSpPr/>
          <p:nvPr/>
        </p:nvSpPr>
        <p:spPr>
          <a:xfrm>
            <a:off x="8314658" y="4661950"/>
            <a:ext cx="2084356" cy="42262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焦虑和抑郁</a:t>
            </a:r>
            <a:endParaRPr lang="en-US" sz="1100"/>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常见职工心理健康问题</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5518" r="5518"/>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4815" r="14815"/>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23660" r="23660"/>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职工心理健康问题的影响</a:t>
            </a:r>
          </a:p>
        </p:txBody>
      </p:sp>
      <p:sp>
        <p:nvSpPr>
          <p:cNvPr id="35" name="TextBox 35"/>
          <p:cNvSpPr txBox="1"/>
          <p:nvPr/>
        </p:nvSpPr>
        <p:spPr>
          <a:xfrm>
            <a:off x="756455"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心理健康问题可能导致员工的工作效率和质量下降，影响其职业表现。</a:t>
            </a:r>
          </a:p>
        </p:txBody>
      </p:sp>
      <p:sp>
        <p:nvSpPr>
          <p:cNvPr id="36" name="TextBox 36"/>
          <p:cNvSpPr txBox="1"/>
          <p:nvPr/>
        </p:nvSpPr>
        <p:spPr>
          <a:xfrm>
            <a:off x="3628568"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心理健康问题可能导致员工在人际交往中出现障碍，影响其人际关系。</a:t>
            </a:r>
          </a:p>
        </p:txBody>
      </p:sp>
      <p:sp>
        <p:nvSpPr>
          <p:cNvPr id="37" name="TextBox 37"/>
          <p:cNvSpPr txBox="1"/>
          <p:nvPr/>
        </p:nvSpPr>
        <p:spPr>
          <a:xfrm>
            <a:off x="6466794"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心理健康问题可能影响员工的家庭生活和社会生活，导致其生活质量下降。</a:t>
            </a:r>
          </a:p>
        </p:txBody>
      </p:sp>
      <p:sp>
        <p:nvSpPr>
          <p:cNvPr id="38" name="TextBox 38"/>
          <p:cNvSpPr txBox="1"/>
          <p:nvPr/>
        </p:nvSpPr>
        <p:spPr>
          <a:xfrm>
            <a:off x="9318371"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长期的心理压力和情绪问题可能对员工的身体健康产生负面影响，增加患病风险。</a:t>
            </a:r>
          </a:p>
        </p:txBody>
      </p:sp>
      <p:sp>
        <p:nvSpPr>
          <p:cNvPr id="39" name="TextBox 39"/>
          <p:cNvSpPr txBox="1"/>
          <p:nvPr/>
        </p:nvSpPr>
        <p:spPr>
          <a:xfrm>
            <a:off x="7054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职业表现下降</a:t>
            </a:r>
          </a:p>
        </p:txBody>
      </p:sp>
      <p:sp>
        <p:nvSpPr>
          <p:cNvPr id="40" name="TextBox 40"/>
          <p:cNvSpPr txBox="1"/>
          <p:nvPr/>
        </p:nvSpPr>
        <p:spPr>
          <a:xfrm>
            <a:off x="362856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人际关系紧张</a:t>
            </a:r>
          </a:p>
        </p:txBody>
      </p:sp>
      <p:sp>
        <p:nvSpPr>
          <p:cNvPr id="41" name="TextBox 41"/>
          <p:cNvSpPr txBox="1"/>
          <p:nvPr/>
        </p:nvSpPr>
        <p:spPr>
          <a:xfrm>
            <a:off x="643359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生活质量下降</a:t>
            </a:r>
          </a:p>
        </p:txBody>
      </p:sp>
      <p:sp>
        <p:nvSpPr>
          <p:cNvPr id="42" name="TextBox 42"/>
          <p:cNvSpPr txBox="1"/>
          <p:nvPr/>
        </p:nvSpPr>
        <p:spPr>
          <a:xfrm>
            <a:off x="92652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长期健康问题</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solidFill>
                <a:latin typeface="Microsoft Yahei"/>
                <a:ea typeface="Microsoft Yahei"/>
                <a:cs typeface="Microsoft Yahei"/>
              </a:rPr>
              <a:t>心理健康知识讲解</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心理健康是指个体心理在自身内部和外部环境作用下，保持平衡、协调和持续发展的状态。</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心理健康不仅包括心理状态的积极方面，也包括心理状态的消极方面，即心理问题的预防和解决。</a:t>
            </a:r>
          </a:p>
        </p:txBody>
      </p:sp>
      <p:pic>
        <p:nvPicPr>
          <p:cNvPr id="6" name="Picture 6"/>
          <p:cNvPicPr>
            <a:picLocks noChangeAspect="1"/>
          </p:cNvPicPr>
          <p:nvPr/>
        </p:nvPicPr>
        <p:blipFill>
          <a:blip r:embed="rId2"/>
          <a:srcRect t="9125" b="9125"/>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4316" b="14316"/>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心理健康与个体的生活质量和幸福感密切相关，对个人和社会都具有重要意义。</a:t>
            </a:r>
          </a:p>
        </p:txBody>
      </p:sp>
      <p:pic>
        <p:nvPicPr>
          <p:cNvPr id="10" name="Picture 10"/>
          <p:cNvPicPr>
            <a:picLocks noChangeAspect="1"/>
          </p:cNvPicPr>
          <p:nvPr/>
        </p:nvPicPr>
        <p:blipFill>
          <a:blip r:embed="rId4"/>
          <a:srcRect t="3164" b="3164"/>
          <a:stretch>
            <a:fillRect/>
          </a:stretch>
        </p:blipFill>
        <p:spPr>
          <a:xfrm>
            <a:off x="544772" y="4664094"/>
            <a:ext cx="2256056" cy="1267968"/>
          </a:xfrm>
          <a:prstGeom prst="rect">
            <a:avLst/>
          </a:prstGeom>
        </p:spPr>
      </p:pic>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心理健康的基本概念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https://d.book118.com/288053121064006037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2024-09-17T08:11:41.013</cp:lastPrinted>
  <dcterms:created xsi:type="dcterms:W3CDTF">2024-09-17T00:11:41Z</dcterms:created>
  <dcterms:modified xsi:type="dcterms:W3CDTF">2024-09-17T00:11:43Z</dcterms:modified>
</cp:coreProperties>
</file>