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3DBBB66-002A-48D2-8719-7FFC7DAC7C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22D170-00F0-42D7-B599-E60B9134A6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2822826-06D7-4A0F-A361-BAE793BB1E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6F2C48E-958A-4AAF-811D-7A136ACB99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7462E9-3DC7-4FAF-ABEB-9EA629EB560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4DF13DA-4990-4ECA-9F52-E9517FC7649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CA872B1-5C6C-43CB-A2EA-7D60AC461F3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4DBDBE-4B24-4E61-BEDD-9DCD5DA086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A0CAC5-DD0F-4703-A8F6-244B4F0B3D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FCC520-E527-4B5A-A50F-D0D174B0AA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B09932-B370-4403-A746-5349CB20A1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8056031007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大学政府经济学经典课件第一篇3章</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政府经济学的基本概念</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市场失灵与政府干预</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公共产品理论</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外部性理论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研究政府经济行为和公共部门经济活动的学科。</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政府经济学</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对于理解国家经济政策、政府财政管理、公共资源分配等方面具有重要意义。</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政府经济学的重要性</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包括政府支出、税收、公共财政、社会保障等方面的内容。</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政府经济学的研究范围</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4" name="Connector 4"/>
          <p:cNvCxnSpPr/>
          <p:nvPr/>
        </p:nvCxnSpPr>
        <p:spPr>
          <a:xfrm>
            <a:off x="3728313" y="2422931"/>
            <a:ext cx="1246133"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342361" y="1913983"/>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掌握政府经济学的基本概念和理论。</a:t>
            </a:r>
            <a:endParaRPr lang="en-US" sz="1100"/>
          </a:p>
        </p:txBody>
      </p:sp>
      <p:sp>
        <p:nvSpPr>
          <p:cNvPr id="35" name="AutoShape 35"/>
          <p:cNvSpPr/>
          <p:nvPr/>
        </p:nvSpPr>
        <p:spPr>
          <a:xfrm>
            <a:off x="6329284" y="3234910"/>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了解政府经济学的历史和发展。</a:t>
            </a:r>
            <a:endParaRPr lang="en-US" sz="1100"/>
          </a:p>
        </p:txBody>
      </p:sp>
      <p:sp>
        <p:nvSpPr>
          <p:cNvPr id="36" name="AutoShape 36"/>
          <p:cNvSpPr/>
          <p:nvPr/>
        </p:nvSpPr>
        <p:spPr>
          <a:xfrm>
            <a:off x="6329284" y="4521452"/>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能够运用政府经济学的知识分析现实经济问题。</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1916222" y="4004786"/>
            <a:ext cx="1975009" cy="1972913"/>
          </a:xfrm>
          <a:prstGeom prst="ellipse">
            <a:avLst/>
          </a:prstGeom>
          <a:solidFill>
            <a:srgbClr val="FFFEFE">
              <a:alpha val="0"/>
            </a:srgbClr>
          </a:solidFill>
          <a:ln w="21431">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章节结构</a:t>
              </a:r>
            </a:p>
          </p:txBody>
        </p:sp>
      </p:grpSp>
      <p:sp>
        <p:nvSpPr>
          <p:cNvPr id="25" name="AutoShape 25"/>
          <p:cNvSpPr/>
          <p:nvPr/>
        </p:nvSpPr>
        <p:spPr>
          <a:xfrm>
            <a:off x="653186" y="3037951"/>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1406232" y="3836623"/>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1736178" y="4137422"/>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8" name="Connector 28"/>
          <p:cNvCxnSpPr/>
          <p:nvPr/>
        </p:nvCxnSpPr>
        <p:spPr>
          <a:xfrm>
            <a:off x="1765528" y="3629025"/>
            <a:ext cx="8375194" cy="0"/>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9" name="AutoShape 29"/>
          <p:cNvSpPr/>
          <p:nvPr/>
        </p:nvSpPr>
        <p:spPr>
          <a:xfrm>
            <a:off x="2339362"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2976490"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613712"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250839"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888062"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525189" y="3540109"/>
            <a:ext cx="175736"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434666"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8071793"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162412" y="3540109"/>
            <a:ext cx="175736"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799634" y="3540109"/>
            <a:ext cx="175736"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8709016"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346238"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144125" y="3028426"/>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897172" y="3827098"/>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11227117" y="4127897"/>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3510796" y="1383030"/>
            <a:ext cx="5170408" cy="1981390"/>
            <a:chOff x="3510796" y="1383030"/>
            <a:chExt cx="5170408" cy="1981390"/>
          </a:xfrm>
        </p:grpSpPr>
        <p:sp>
          <p:nvSpPr>
            <p:cNvPr id="45" name="AutoShape 45"/>
            <p:cNvSpPr/>
            <p:nvPr/>
          </p:nvSpPr>
          <p:spPr>
            <a:xfrm>
              <a:off x="6706195" y="1383030"/>
              <a:ext cx="1975009" cy="1975009"/>
            </a:xfrm>
            <a:prstGeom prst="ellipse">
              <a:avLst/>
            </a:prstGeom>
            <a:solidFill>
              <a:srgbClr val="FFFEFE">
                <a:alpha val="0"/>
              </a:srgbClr>
            </a:solidFill>
            <a:ln w="2143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6" name="AutoShape 46"/>
            <p:cNvSpPr/>
            <p:nvPr/>
          </p:nvSpPr>
          <p:spPr>
            <a:xfrm>
              <a:off x="3510796" y="1391507"/>
              <a:ext cx="1972913" cy="1972913"/>
            </a:xfrm>
            <a:prstGeom prst="ellipse">
              <a:avLst/>
            </a:prstGeom>
            <a:solidFill>
              <a:srgbClr val="FFFEFE">
                <a:alpha val="0"/>
              </a:srgbClr>
            </a:solidFill>
            <a:ln w="2143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7" name="TextBox 47"/>
            <p:cNvSpPr txBox="1"/>
            <p:nvPr/>
          </p:nvSpPr>
          <p:spPr>
            <a:xfrm>
              <a:off x="3620861"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第二章</a:t>
              </a:r>
            </a:p>
          </p:txBody>
        </p:sp>
        <p:sp>
          <p:nvSpPr>
            <p:cNvPr id="48" name="TextBox 48"/>
            <p:cNvSpPr txBox="1"/>
            <p:nvPr/>
          </p:nvSpPr>
          <p:spPr>
            <a:xfrm>
              <a:off x="6762276"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第四章</a:t>
              </a:r>
            </a:p>
          </p:txBody>
        </p:sp>
        <p:sp>
          <p:nvSpPr>
            <p:cNvPr id="49" name="TextBox 49"/>
            <p:cNvSpPr txBox="1"/>
            <p:nvPr/>
          </p:nvSpPr>
          <p:spPr>
            <a:xfrm>
              <a:off x="3755288" y="2044732"/>
              <a:ext cx="1483930" cy="1058052"/>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政府支出与经济效应</a:t>
              </a:r>
            </a:p>
          </p:txBody>
        </p:sp>
        <p:sp>
          <p:nvSpPr>
            <p:cNvPr id="50" name="TextBox 50"/>
            <p:cNvSpPr txBox="1"/>
            <p:nvPr/>
          </p:nvSpPr>
          <p:spPr>
            <a:xfrm>
              <a:off x="6951735" y="2122338"/>
              <a:ext cx="1483930" cy="902839"/>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社会保障与经济效应</a:t>
              </a:r>
            </a:p>
          </p:txBody>
        </p:sp>
        <p:sp>
          <p:nvSpPr>
            <p:cNvPr id="51" name="Freeform 51"/>
            <p:cNvSpPr/>
            <p:nvPr/>
          </p:nvSpPr>
          <p:spPr>
            <a:xfrm>
              <a:off x="4303236" y="1457395"/>
              <a:ext cx="388033" cy="3880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7482437" y="1457395"/>
              <a:ext cx="422525" cy="422525"/>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3" name="AutoShape 53"/>
          <p:cNvSpPr/>
          <p:nvPr/>
        </p:nvSpPr>
        <p:spPr>
          <a:xfrm>
            <a:off x="5116990" y="4002691"/>
            <a:ext cx="1975009" cy="1975009"/>
          </a:xfrm>
          <a:prstGeom prst="ellipse">
            <a:avLst/>
          </a:prstGeom>
          <a:solidFill>
            <a:srgbClr val="FFFEFE">
              <a:alpha val="0"/>
            </a:srgbClr>
          </a:solidFill>
          <a:ln w="21431">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4" name="AutoShape 54"/>
          <p:cNvSpPr/>
          <p:nvPr/>
        </p:nvSpPr>
        <p:spPr>
          <a:xfrm>
            <a:off x="8300769" y="4023836"/>
            <a:ext cx="1975009" cy="1972913"/>
          </a:xfrm>
          <a:prstGeom prst="ellipse">
            <a:avLst/>
          </a:prstGeom>
          <a:solidFill>
            <a:srgbClr val="FFFFFF">
              <a:alpha val="0"/>
            </a:srgbClr>
          </a:solidFill>
          <a:ln w="19050">
            <a:solidFill>
              <a:schemeClr val="accent6">
                <a:alpha val="100000"/>
              </a:schemeClr>
            </a:solidFill>
            <a:prstDash val="solid"/>
          </a:ln>
        </p:spPr>
        <p:style>
          <a:lnRef idx="0">
            <a:schemeClr val="accent6"/>
          </a:lnRef>
          <a:fillRef idx="1">
            <a:schemeClr val="accent6"/>
          </a:fillRef>
          <a:effectRef idx="0">
            <a:schemeClr val="accent6"/>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5" name="TextBox 55"/>
          <p:cNvSpPr txBox="1"/>
          <p:nvPr/>
        </p:nvSpPr>
        <p:spPr>
          <a:xfrm>
            <a:off x="2060171" y="4450985"/>
            <a:ext cx="1862848"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第一章</a:t>
            </a:r>
          </a:p>
        </p:txBody>
      </p:sp>
      <p:sp>
        <p:nvSpPr>
          <p:cNvPr id="56" name="TextBox 56"/>
          <p:cNvSpPr txBox="1"/>
          <p:nvPr/>
        </p:nvSpPr>
        <p:spPr>
          <a:xfrm>
            <a:off x="5200576"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第三章</a:t>
            </a:r>
          </a:p>
        </p:txBody>
      </p:sp>
      <p:sp>
        <p:nvSpPr>
          <p:cNvPr id="57" name="TextBox 57"/>
          <p:cNvSpPr txBox="1"/>
          <p:nvPr/>
        </p:nvSpPr>
        <p:spPr>
          <a:xfrm>
            <a:off x="8356850"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第五章</a:t>
            </a:r>
          </a:p>
        </p:txBody>
      </p:sp>
      <p:sp>
        <p:nvSpPr>
          <p:cNvPr id="58" name="AutoShape 58"/>
          <p:cNvSpPr/>
          <p:nvPr/>
        </p:nvSpPr>
        <p:spPr>
          <a:xfrm>
            <a:off x="8615094" y="4850347"/>
            <a:ext cx="1346359" cy="708660"/>
          </a:xfrm>
          <a:prstGeom prst="rect">
            <a:avLst/>
          </a:prstGeom>
          <a:solidFill>
            <a:srgbClr val="FFFFFF">
              <a:alpha val="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TextBox 59"/>
          <p:cNvSpPr txBox="1"/>
          <p:nvPr/>
        </p:nvSpPr>
        <p:spPr>
          <a:xfrm>
            <a:off x="2202233"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政府经济学概述</a:t>
            </a:r>
          </a:p>
        </p:txBody>
      </p:sp>
      <p:sp>
        <p:nvSpPr>
          <p:cNvPr id="60" name="TextBox 60"/>
          <p:cNvSpPr txBox="1"/>
          <p:nvPr/>
        </p:nvSpPr>
        <p:spPr>
          <a:xfrm>
            <a:off x="5362530" y="4850347"/>
            <a:ext cx="1483930" cy="929437"/>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税收与经济效应</a:t>
            </a:r>
          </a:p>
        </p:txBody>
      </p:sp>
      <p:sp>
        <p:nvSpPr>
          <p:cNvPr id="61" name="TextBox 61"/>
          <p:cNvSpPr txBox="1"/>
          <p:nvPr/>
        </p:nvSpPr>
        <p:spPr>
          <a:xfrm>
            <a:off x="8546309"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公共财政管理</a:t>
            </a:r>
          </a:p>
        </p:txBody>
      </p:sp>
      <p:sp>
        <p:nvSpPr>
          <p:cNvPr id="62" name="Freeform 62"/>
          <p:cNvSpPr/>
          <p:nvPr/>
        </p:nvSpPr>
        <p:spPr>
          <a:xfrm>
            <a:off x="2710345" y="4111847"/>
            <a:ext cx="386763" cy="386763"/>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5932036" y="4134410"/>
            <a:ext cx="344918" cy="344918"/>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9085634" y="4181761"/>
            <a:ext cx="405279" cy="405279"/>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政府经济学的基本概念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政府经济学</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研究政府经济行为、经济政策和经济影响的一门学科。</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政府经济学是一门研究政府经济行为、经济政策和经济影响的学科，旨在探讨政府如何通过经济手段实现公共利益的最大化。</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政府经济学主要研究政府的经济行为、经济政策和经济影响，包括政府支出、税收、公共产品、外部性、垄断等。</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政府经济学对于理解政府如何干预经济、制定经济政策以及评估政策效果具有重要意义，有助于提高公共资源的使用效率和社会福利水平。</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政府经济学作为一门学科，经历了从传统财政学、公共经济学到现代政府经济学的演变，不断发展和完善。</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政府经济学的定义</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政府经济学的重要性</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政府经济学的发展历程</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政府经济学的研究对象</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政府经济学定义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政府经济学研究政府支出的规模、结构和效益，包括公共工程、教育、卫生、福利等方面的支出。</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政府支出</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政府经济学研究垄断的市场结构和行为，如何通过反垄断政策维护市场竞争秩序和消费者利益。</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垄断</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政府经济学研究税收的制度、政策和效应，如何通过税收实现公平和效率的平衡。</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税收</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政府经济学研究公共产品的提供和生产，探讨如何解决公共产品的供需矛盾和效率问题。</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公共产品</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政府经济学研究外部性的产生和影响，探讨如何通过政策手段解决外部性问题，实现社会福利最大化。</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外部性</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政府经济学的研究对象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458" r="14458"/>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政府经济学为政府决策提供理论支持和实践指导，有助于提高公共资源的使用效率，避免浪费和滥用。</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提高公共资源使用效率</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促进社会公平和福利</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维护市场秩序和稳定</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推动国际合作和发展</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政府经济学强调政府应该通过经济手段实现社会公平和福利的最大化，推动经济发展和社会进步。</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政府经济学为政府制定市场干预政策提供依据，有助于维护市场秩序和稳定，避免市场失灵和危机。</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政府经济学对于国际经济合作和发展也具有重要意义，有助于推动全球经济的稳定和发展。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政府经济学的重要性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125" r="11125"/>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政府经济学最初作为财政学的一个分支学科出现，主要研究国家财政收支、税收制度等。</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传统财政学时期</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随着社会经济的发展和公共事务的增多，政府经济学逐渐发展成为一门独立的学科，研究领域不断扩大，涉及到公共产品、外部性、垄断等问题。</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公共经济学时期</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现代政府经济学在理论和实践方面都取得了重大进展，研究领域更加广泛和深入，涉及到全球化和国际经济合作等方面。</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现代政府经济学时期</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政府经济学的发展历程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市场失灵与政府干预</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545" b="17545"/>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市场失灵的定义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市场失灵是指市场在资源配置、收入分配、信息提供等方面无法达到帕累托最优状态的情况。</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市场失灵是由于市场机制本身的局限性和缺陷所导致的，如外部性、公共品、不完全竞争等。</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https://d.book118.com/288056031007006034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2024-09-12T05:47:37.681</cp:lastPrinted>
  <dcterms:created xsi:type="dcterms:W3CDTF">2024-09-11T21:47:37Z</dcterms:created>
  <dcterms:modified xsi:type="dcterms:W3CDTF">2024-09-11T21:47:39Z</dcterms:modified>
</cp:coreProperties>
</file>