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BD8A1-504C-44FC-9662-46FCF670A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3A4B4-F6B3-44BD-A274-FE7E38AC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B9E92-E5C3-4D47-AC27-711EC27F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4DD2B-6802-412E-94F3-D06BAAFA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9FEC5-FD6F-441B-B9CA-4565FA4C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B20A7-B3BF-4A9B-BD19-6D43D3C1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D3564-CEEC-4958-B32F-1D45ADAE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4023-F48B-4D5E-B6EB-7FE75167C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58B6D-55D4-4732-9A4E-7E966408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04C51-11E5-4D1F-B407-AEA04C68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A2290-FFF2-4CC6-96B8-74FEB2AD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50" r:id="rId2"/>
    <p:sldLayoutId id="2147489051" r:id="rId3"/>
    <p:sldLayoutId id="2147489052" r:id="rId4"/>
    <p:sldLayoutId id="2147489053" r:id="rId5"/>
    <p:sldLayoutId id="2147489054" r:id="rId6"/>
    <p:sldLayoutId id="2147489055" r:id="rId7"/>
    <p:sldLayoutId id="2147489056" r:id="rId8"/>
    <p:sldLayoutId id="2147489057" r:id="rId9"/>
    <p:sldLayoutId id="2147489058" r:id="rId10"/>
    <p:sldLayoutId id="21474890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6054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口腔医院国家口腔区域医疗中心设置标准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医院基本要求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医疗技术水平要求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医疗服务质量要求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医院管理要求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人才队伍建设要求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医院基本要求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医院资质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医院应具备相应的医疗技术实力和医疗质量保障能力。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医院应取得《医疗机构执业许可证》，并具备相应的诊疗科目。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医院应具备相应的医疗设备和设施，能够满足诊疗需要。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医院应具备相应的医疗管理和服务能力，能够提供优质的医疗服务。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医院规模</a:t>
            </a:r>
            <a:endParaRPr lang="zh-CN" altLang="en-US"/>
          </a:p>
        </p:txBody>
      </p:sp>
      <p:sp>
        <p:nvSpPr>
          <p:cNvPr id="10491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医院床位数要求：根据区域医疗需求确定，一般不少于300张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医院建筑面积要求：根据医院功能布局和科室设置确定，一般不少于50000平方米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医院员工人数要求：根据医院规模和业务量确定，一般不少于500人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医疗设备配置要求：根据医院专业设置和诊疗需求确定，按照国家相关规定执行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诊疗科目设置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口腔医院必须具备口腔内科、口腔颌面外科、口腔修复科、口腔预防保健科等诊疗科目。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根据医院规模和实际需要，可设置口腔正畸科、口腔种植科、口腔病理科等诊疗科目。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口腔医院应具备常见病、多发病、急重病症的诊疗能力，能开展口腔颌面部肿瘤、畸形等手术治疗。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口腔医院应具备对下级口腔医疗机构的技术指导能力。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医疗设备配置</a:t>
            </a:r>
            <a:endParaRPr lang="zh-CN" altLang="en-US"/>
          </a:p>
        </p:txBody>
      </p:sp>
      <p:sp>
        <p:nvSpPr>
          <p:cNvPr id="10492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口腔医院国家口腔区域医疗中心必须配备先进的医疗设备，包括数字化影像设备、口腔治疗设备等。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医疗设备配置应满足临床需求，确保诊疗质量和安全。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医疗设备应定期维护和更新，确保设备的可靠性和稳定性。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医疗设备配置应根据患者的需求进行合理布局，提高诊疗效率和患者满意度。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医疗技术水平要求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医疗技术分类</a:t>
            </a:r>
            <a:endParaRPr lang="zh-CN" altLang="en-US"/>
          </a:p>
        </p:txBody>
      </p:sp>
      <p:sp>
        <p:nvSpPr>
          <p:cNvPr id="1049330" name="矩形: 圆角 1"/>
          <p:cNvSpPr/>
          <p:nvPr>
            <p:custDataLst>
              <p:tags r:id="rId2"/>
            </p:custDataLst>
          </p:nvPr>
        </p:nvSpPr>
        <p:spPr>
          <a:xfrm>
            <a:off x="838200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32" name="Freeform 7"/>
          <p:cNvSpPr/>
          <p:nvPr>
            <p:custDataLst>
              <p:tags r:id="rId3"/>
            </p:custDataLst>
          </p:nvPr>
        </p:nvSpPr>
        <p:spPr bwMode="auto">
          <a:xfrm flipV="1">
            <a:off x="958055" y="2446816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4" name="标题"/>
          <p:cNvSpPr txBox="1"/>
          <p:nvPr>
            <p:custDataLst>
              <p:tags r:id="rId4"/>
            </p:custDataLst>
          </p:nvPr>
        </p:nvSpPr>
        <p:spPr>
          <a:xfrm>
            <a:off x="958055" y="2406661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6" name="正文"/>
          <p:cNvSpPr txBox="1"/>
          <p:nvPr>
            <p:custDataLst>
              <p:tags r:id="rId5"/>
            </p:custDataLst>
          </p:nvPr>
        </p:nvSpPr>
        <p:spPr>
          <a:xfrm>
            <a:off x="2334866" y="231540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医疗技术水平要求：口腔医院应具备相应的医疗技术水平，包括但不限于口腔内科、口腔外科、口腔修复科、口腔正畸科等领域的技术能力。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38" name="矩形: 圆角 19"/>
          <p:cNvSpPr/>
          <p:nvPr>
            <p:custDataLst>
              <p:tags r:id="rId6"/>
            </p:custDataLst>
          </p:nvPr>
        </p:nvSpPr>
        <p:spPr>
          <a:xfrm>
            <a:off x="6159274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40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3045" y="2445599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2" name="标题"/>
          <p:cNvSpPr txBox="1"/>
          <p:nvPr>
            <p:custDataLst>
              <p:tags r:id="rId8"/>
            </p:custDataLst>
          </p:nvPr>
        </p:nvSpPr>
        <p:spPr>
          <a:xfrm>
            <a:off x="6273045" y="2406053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4" name="正文"/>
          <p:cNvSpPr txBox="1"/>
          <p:nvPr>
            <p:custDataLst>
              <p:tags r:id="rId9"/>
            </p:custDataLst>
          </p:nvPr>
        </p:nvSpPr>
        <p:spPr>
          <a:xfrm>
            <a:off x="7650464" y="2316618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医疗技术人才要求：口腔医院应具备一定数量的高素质医疗技术人才，包括口腔医生、口腔技师、口腔护士等，以满足患者的诊疗需求。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46" name="矩形: 圆角 28"/>
          <p:cNvSpPr/>
          <p:nvPr>
            <p:custDataLst>
              <p:tags r:id="rId10"/>
            </p:custDataLst>
          </p:nvPr>
        </p:nvSpPr>
        <p:spPr>
          <a:xfrm>
            <a:off x="838200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48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958055" y="4021357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0" name="标题"/>
          <p:cNvSpPr txBox="1"/>
          <p:nvPr>
            <p:custDataLst>
              <p:tags r:id="rId12"/>
            </p:custDataLst>
          </p:nvPr>
        </p:nvSpPr>
        <p:spPr>
          <a:xfrm>
            <a:off x="958055" y="3981202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2" name="正文"/>
          <p:cNvSpPr txBox="1"/>
          <p:nvPr>
            <p:custDataLst>
              <p:tags r:id="rId13"/>
            </p:custDataLst>
          </p:nvPr>
        </p:nvSpPr>
        <p:spPr>
          <a:xfrm>
            <a:off x="2334866" y="3889942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医疗设备要求：口腔医院应具备先进的医疗设备，如数字化口腔CT、数字化口腔全景X光机、数字化口腔内窥镜等，以提高诊疗的准确性和效率。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54" name="矩形: 圆角 24"/>
          <p:cNvSpPr/>
          <p:nvPr>
            <p:custDataLst>
              <p:tags r:id="rId14"/>
            </p:custDataLst>
          </p:nvPr>
        </p:nvSpPr>
        <p:spPr>
          <a:xfrm>
            <a:off x="6159274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56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3045" y="4020140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8" name="标题"/>
          <p:cNvSpPr txBox="1"/>
          <p:nvPr>
            <p:custDataLst>
              <p:tags r:id="rId16"/>
            </p:custDataLst>
          </p:nvPr>
        </p:nvSpPr>
        <p:spPr>
          <a:xfrm>
            <a:off x="6273045" y="3979986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17"/>
            </p:custDataLst>
          </p:nvPr>
        </p:nvSpPr>
        <p:spPr>
          <a:xfrm>
            <a:off x="7650464" y="389055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医疗技术管理要求：口腔医院应建立完善的医疗技术管理体系，包括医疗技术的评估、审核、培训和质量控制等方面，以确保医疗技术的安全性和有效性。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医疗技术水平评估</a:t>
            </a:r>
            <a:endParaRPr lang="zh-CN" altLang="en-US"/>
          </a:p>
        </p:txBody>
      </p:sp>
      <p:sp>
        <p:nvSpPr>
          <p:cNvPr id="104940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医疗技术水平评估标准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医疗技术水平评估流程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医疗技术水平评估指标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医疗技术水平评估方法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医疗技术创新与推广</a:t>
            </a:r>
            <a:endParaRPr lang="zh-CN" altLang="en-US"/>
          </a:p>
        </p:txBody>
      </p:sp>
      <p:sp>
        <p:nvSpPr>
          <p:cNvPr id="10494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医疗技术水平要求：具备国际先进水平的口腔医疗技术和设备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创新成果：鼓励口腔医院开展技术创新和临床研究，提高诊疗水平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推广应用：加强口腔医疗技术的交流与合作，推动先进技术的普及和应用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人才培养：加强口腔医学人才队伍建设，培养具备创新能力的专业人才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重点学科与特色专科建设</a:t>
            </a:r>
            <a:endParaRPr lang="zh-CN" altLang="en-US"/>
          </a:p>
        </p:txBody>
      </p:sp>
      <p:sp>
        <p:nvSpPr>
          <p:cNvPr id="10495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重点学科：口腔内科、口腔外科、口腔修复科等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医疗设备配置：配备先进的医疗设备，保障诊疗效果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医疗技术水平要求：具备较高的诊疗水平和丰富的临床经验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特色专科：正畸科、儿童牙病科、口腔种植科等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医疗服务质量要求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医疗服务流程</a:t>
            </a:r>
            <a:endParaRPr lang="zh-CN" altLang="en-US"/>
          </a:p>
        </p:txBody>
      </p:sp>
      <p:sp>
        <p:nvSpPr>
          <p:cNvPr id="10496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患者预约挂号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就诊医生接诊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诊疗过程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患者回访与满意度调查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医疗服务质量评估</a:t>
            </a:r>
            <a:endParaRPr lang="zh-CN" altLang="en-US"/>
          </a:p>
        </p:txBody>
      </p:sp>
      <p:sp>
        <p:nvSpPr>
          <p:cNvPr id="10497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医疗服务质量：注重医疗服务质量，建立完善的医疗质量控制体系，确保患者诊疗过程的安全、舒适和有效。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医疗团队建设：具备专业化的口腔医疗团队，医护人员具备丰富的临床经验和专业知识，能够提供专业、高效的医疗服务。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医疗技术水平：具备较高水平的医疗技术和诊疗能力，能够提供全方位的口腔医疗服务。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医疗设施设备：具备先进的医疗设施和设备，能够满足患者诊疗需求，提高诊疗效率和准确性。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患者满意度调查</a:t>
            </a:r>
            <a:endParaRPr lang="zh-CN" altLang="en-US"/>
          </a:p>
        </p:txBody>
      </p:sp>
      <p:sp>
        <p:nvSpPr>
          <p:cNvPr id="10497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患者对医生诊疗水平的满意度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患者对护士护理服务的满意度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患者对医疗设施和环境的满意度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患者对医疗费用合理性的满意度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https://d.book118.com/288056054113006046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口腔医院国家口腔区域医疗中心设置标准</vt:lpstr>
      <vt:lpstr>目录</vt:lpstr>
      <vt:lpstr>单击此处添加章节标题</vt:lpstr>
      <vt:lpstr>医院基本要求</vt:lpstr>
      <vt:lpstr>医院资质</vt:lpstr>
      <vt:lpstr>医院规模</vt:lpstr>
      <vt:lpstr>诊疗科目设置</vt:lpstr>
      <vt:lpstr>医疗设备配置</vt:lpstr>
      <vt:lpstr>医疗技术水平要求</vt:lpstr>
      <vt:lpstr>医疗技术分类</vt:lpstr>
      <vt:lpstr>医疗技术水平评估</vt:lpstr>
      <vt:lpstr>医疗技术创新与推广</vt:lpstr>
      <vt:lpstr>重点学科与特色专科建设</vt:lpstr>
      <vt:lpstr>医疗服务质量要求</vt:lpstr>
      <vt:lpstr>医疗服务流程</vt:lpstr>
      <vt:lpstr>医疗服务质量评估</vt:lpstr>
      <vt:lpstr>患者满意度调查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2024-09-27T17:01:01.965</cp:lastPrinted>
  <dcterms:created xsi:type="dcterms:W3CDTF">2024-09-27T09:01:01Z</dcterms:created>
  <dcterms:modified xsi:type="dcterms:W3CDTF">2024-09-27T09:01:04Z</dcterms:modified>
</cp:coreProperties>
</file>