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635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E244A-373C-4325-8585-DE4B71FC4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31EDD-5C38-4E8E-8B77-C3EB441AF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67D05-81D3-4639-88A7-398398498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B4630-71B8-4659-97AE-B37339CE6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4DEEA-85DE-4F8A-B097-CD5924304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6A2F1D-24D8-40F9-AAF5-3352113A3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176C9D-9359-42EC-9B87-D834A11B7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F425F-4266-4E2B-A358-53CEC3789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CF998-D059-4DE3-83F8-C26534DC6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EFB93-C495-4DE7-A30A-E3DB59B0C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DC6A4-ABE5-4535-85C9-4B32EBBB5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6344" r:id="rId2"/>
    <p:sldLayoutId id="2147516345" r:id="rId3"/>
    <p:sldLayoutId id="2147516346" r:id="rId4"/>
    <p:sldLayoutId id="2147516347" r:id="rId5"/>
    <p:sldLayoutId id="2147516348" r:id="rId6"/>
    <p:sldLayoutId id="2147516349" r:id="rId7"/>
    <p:sldLayoutId id="2147516350" r:id="rId8"/>
    <p:sldLayoutId id="2147516351" r:id="rId9"/>
    <p:sldLayoutId id="2147516352" r:id="rId10"/>
    <p:sldLayoutId id="214751635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701204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解决中学小学生社交焦虑的管理方法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了解社交焦虑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定义社交焦虑</a:t>
            </a:r>
            <a:endParaRPr lang="zh-CN" altLang="en-US"/>
          </a:p>
        </p:txBody>
      </p:sp>
      <p:sp>
        <p:nvSpPr>
          <p:cNvPr id="1048880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2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4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6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社交焦虑可能与遗传、家庭环境、个人经历等因素有关。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0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2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4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社交焦虑是一种常见的心理问题，表现为在社交场合中的紧张、焦虑和恐惧。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社交焦虑可能影响个体的社交能力、自信心和自尊心。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社交焦虑可能表现为对社交场合的恐惧、逃避、紧张、焦虑等症状。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识别社交焦虑的症状</a:t>
            </a:r>
            <a:endParaRPr lang="zh-CN" altLang="en-US"/>
          </a:p>
        </p:txBody>
      </p:sp>
      <p:sp>
        <p:nvSpPr>
          <p:cNvPr id="1048946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过度紧张：在社交场合感到紧张、焦虑、恐惧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回避行为：避免参加社交活动，避免与人接触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自我否定：对自己的社交能力产生怀疑，认为自己无法应对社交场合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身体反应：心跳加速、呼吸急促、出汗、颤抖等生理反应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分析社交焦虑产生的原因</a:t>
            </a:r>
            <a:endParaRPr lang="zh-CN" altLang="en-US"/>
          </a:p>
        </p:txBody>
      </p:sp>
      <p:sp>
        <p:nvSpPr>
          <p:cNvPr id="1048988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学校因素：学习压力、同学关系等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家庭因素：父母过度保护、家庭关系紧张等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个人因素：性格内向、自卑等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社会因素：网络暴力、社会竞争等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社交焦虑对学习和生活的影响</a:t>
            </a:r>
            <a:endParaRPr lang="zh-CN" altLang="en-US"/>
          </a:p>
        </p:txBody>
      </p:sp>
      <p:sp>
        <p:nvSpPr>
          <p:cNvPr id="1049038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0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42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影响学习成绩：社交焦虑可能导致学生无法集中注意力，影响学习效率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6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8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影响人际关系：社交焦虑可能导致学生无法建立良好的人际关系，影响社交互动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4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影响心理健康：社交焦虑可能导致学生产生自卑、焦虑等负面情绪，影响心理健康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0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影响未来发展：社交焦虑可能导致学生无法适应社会，影响未来的职业发展和生活品质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制定管理计划</a:t>
            </a:r>
            <a:endParaRPr lang="zh-CN" altLang="en-US"/>
          </a:p>
        </p:txBody>
      </p:sp>
      <p:sp>
        <p:nvSpPr>
          <p:cNvPr id="10490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设定目标：增强自信、提高社交技巧、改善环境</a:t>
            </a:r>
            <a:endParaRPr lang="zh-CN" altLang="en-US"/>
          </a:p>
        </p:txBody>
      </p:sp>
      <p:sp>
        <p:nvSpPr>
          <p:cNvPr id="104912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8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6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改善环境：通过改善校园环境、营造和谐氛围等方式，为学生提供良好的社交环境。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2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制定计划：根据学生的实际情况，制定具体的管理计划，并定期评估和调整。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增强自信：通过自我肯定、自我激励等方式，提高学生的自信心。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6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提高社交技巧：通过角色扮演、模拟社交场景等方式，提高学生的社交技巧。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设计策略：积极的自我对话、适当的身体语言、有效的沟通技巧</a:t>
            </a:r>
            <a:endParaRPr lang="zh-CN" altLang="en-US"/>
          </a:p>
        </p:txBody>
      </p:sp>
      <p:sp>
        <p:nvSpPr>
          <p:cNvPr id="1049182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0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积极的自我对话：通过积极的自我对话，增强自信心，提高自我认同感。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制定管理计划：根据以上策略，制定具体的管理计划，并定期评估和调整。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有效的沟通技巧：通过有效的沟通技巧，提高沟通效率，增进人际关系。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适当的身体语言：通过适当的身体语言，传达积极的情绪和态度，增强沟通效果。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3125"/>
          </a:bodyPr>
          <a:lstStyle/>
          <a:p>
            <a:r>
              <a:rPr lang="zh-CN" altLang="en-US"/>
              <a:t>制定时间表：定期进行社交活动，逐渐增加难度和持续时间</a:t>
            </a:r>
            <a:endParaRPr lang="zh-CN" altLang="en-US"/>
          </a:p>
        </p:txBody>
      </p:sp>
      <p:sp>
        <p:nvSpPr>
          <p:cNvPr id="104926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3266436" y="3892777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4"/>
          <p:cNvSpPr/>
          <p:nvPr>
            <p:custDataLst>
              <p:tags r:id="rId3"/>
            </p:custDataLst>
          </p:nvPr>
        </p:nvSpPr>
        <p:spPr>
          <a:xfrm>
            <a:off x="3186200" y="4215429"/>
            <a:ext cx="160286" cy="16151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5"/>
          <p:cNvSpPr txBox="1"/>
          <p:nvPr>
            <p:custDataLst>
              <p:tags r:id="rId4"/>
            </p:custDataLst>
          </p:nvPr>
        </p:nvSpPr>
        <p:spPr>
          <a:xfrm>
            <a:off x="3453654" y="4176165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持续时间：每次社交活动的持续时间应逐渐增加，让学生逐渐适应长时间的社交活动。</a:t>
            </a:r>
            <a:endParaRPr lang="zh-CN" altLang="en-US" sz="11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591975" y="3892777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矩形 57"/>
          <p:cNvSpPr/>
          <p:nvPr>
            <p:custDataLst>
              <p:tags r:id="rId6"/>
            </p:custDataLst>
          </p:nvPr>
        </p:nvSpPr>
        <p:spPr>
          <a:xfrm>
            <a:off x="6511739" y="4215429"/>
            <a:ext cx="160286" cy="1615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58"/>
          <p:cNvSpPr txBox="1"/>
          <p:nvPr>
            <p:custDataLst>
              <p:tags r:id="rId7"/>
            </p:custDataLst>
          </p:nvPr>
        </p:nvSpPr>
        <p:spPr>
          <a:xfrm>
            <a:off x="6779193" y="4176165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反馈与调整：定期对学生的社交表现进行评估，根据反馈结果调整时间表和社交活动难度。</a:t>
            </a:r>
            <a:endParaRPr lang="zh-CN" altLang="en-US" sz="11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2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1603667" y="1649575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4" name="矩形 65"/>
          <p:cNvSpPr/>
          <p:nvPr>
            <p:custDataLst>
              <p:tags r:id="rId9"/>
            </p:custDataLst>
          </p:nvPr>
        </p:nvSpPr>
        <p:spPr>
          <a:xfrm>
            <a:off x="1524000" y="1971658"/>
            <a:ext cx="160286" cy="1615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66"/>
          <p:cNvSpPr txBox="1"/>
          <p:nvPr>
            <p:custDataLst>
              <p:tags r:id="rId10"/>
            </p:custDataLst>
          </p:nvPr>
        </p:nvSpPr>
        <p:spPr>
          <a:xfrm>
            <a:off x="1791454" y="1932394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制定时间表：根据学生的实际情况，制定合理的时间表，确保学生有足够的时间进行社交活动。</a:t>
            </a:r>
            <a:endParaRPr lang="zh-CN" altLang="en-US" sz="11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8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929206" y="1649575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69"/>
          <p:cNvSpPr/>
          <p:nvPr>
            <p:custDataLst>
              <p:tags r:id="rId12"/>
            </p:custDataLst>
          </p:nvPr>
        </p:nvSpPr>
        <p:spPr>
          <a:xfrm>
            <a:off x="4848969" y="1971658"/>
            <a:ext cx="160286" cy="16151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70"/>
          <p:cNvSpPr txBox="1"/>
          <p:nvPr>
            <p:custDataLst>
              <p:tags r:id="rId13"/>
            </p:custDataLst>
          </p:nvPr>
        </p:nvSpPr>
        <p:spPr>
          <a:xfrm>
            <a:off x="5116424" y="1932394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定期进行社交活动：每周至少安排一次社交活动，如小组讨论、班级活动等，让学生逐渐适应社交环境。</a:t>
            </a:r>
            <a:endParaRPr lang="zh-CN" altLang="en-US" sz="11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4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254744" y="1649575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6" name="文本框 74"/>
          <p:cNvSpPr txBox="1"/>
          <p:nvPr>
            <p:custDataLst>
              <p:tags r:id="rId15"/>
            </p:custDataLst>
          </p:nvPr>
        </p:nvSpPr>
        <p:spPr>
          <a:xfrm>
            <a:off x="8441962" y="1932394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逐渐增加难度：从简单的社交活动开始，逐渐增加难度，如从一对一的交流到小组讨论，再到班级活动等。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8" name="矩形 73"/>
          <p:cNvSpPr/>
          <p:nvPr>
            <p:custDataLst>
              <p:tags r:id="rId16"/>
            </p:custDataLst>
          </p:nvPr>
        </p:nvSpPr>
        <p:spPr>
          <a:xfrm>
            <a:off x="8174508" y="1971658"/>
            <a:ext cx="160286" cy="1615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3125"/>
          </a:bodyPr>
          <a:lstStyle/>
          <a:p>
            <a:r>
              <a:rPr lang="zh-CN" altLang="en-US"/>
              <a:t>寻求支持：与家长、老师或专业人士交流，寻求帮助和指导</a:t>
            </a:r>
            <a:endParaRPr lang="zh-CN" altLang="en-US"/>
          </a:p>
        </p:txBody>
      </p:sp>
      <p:sp>
        <p:nvSpPr>
          <p:cNvPr id="104932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家长：了解孩子的社交焦虑情况，共同制定管理计划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老师：了解孩子在学校的社交情况，提供指导和建议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专业人士：寻求心理咨询师、教育专家等专业人士的帮助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交流方式：面对面交流、电话、邮件等方式进行沟通和交流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实施管理计划</a:t>
            </a:r>
            <a:endParaRPr lang="zh-CN" altLang="en-US"/>
          </a:p>
        </p:txBody>
      </p:sp>
      <p:sp>
        <p:nvSpPr>
          <p:cNvPr id="10493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https://d.book118.com/288057012046006026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Wingdings</vt:lpstr>
      <vt:lpstr>Office Theme</vt:lpstr>
      <vt:lpstr>解决中学小学生社交焦虑的管理方法</vt:lpstr>
      <vt:lpstr>目录</vt:lpstr>
      <vt:lpstr>添加章节标题</vt:lpstr>
      <vt:lpstr>了解社交焦虑</vt:lpstr>
      <vt:lpstr>定义社交焦虑</vt:lpstr>
      <vt:lpstr>识别社交焦虑的症状</vt:lpstr>
      <vt:lpstr>分析社交焦虑产生的原因</vt:lpstr>
      <vt:lpstr>社交焦虑对学习和生活的影响</vt:lpstr>
      <vt:lpstr>制定管理计划</vt:lpstr>
      <vt:lpstr>设定目标：增强自信、提高社交技巧、改善环境</vt:lpstr>
      <vt:lpstr>设计策略：积极的自我对话、适当的身体语言、有效的沟通技巧</vt:lpstr>
      <vt:lpstr>制定时间表：定期进行社交活动，逐渐增加难度和持续时间</vt:lpstr>
      <vt:lpstr>寻求支持：与家长、老师或专业人士交流，寻求帮助和指导</vt:lpstr>
      <vt:lpstr>实施管理计划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2024-09-03T12:31:50.522</cp:lastPrinted>
  <dcterms:created xsi:type="dcterms:W3CDTF">2024-09-03T04:31:50Z</dcterms:created>
  <dcterms:modified xsi:type="dcterms:W3CDTF">2024-09-03T04:31:52Z</dcterms:modified>
</cp:coreProperties>
</file>