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B9097A3-5378-43C8-82A8-FF38A0646C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098447A-DFC6-44DA-9932-F405ABD786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612950B-67C5-4366-B0E7-DA8B441770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B6A6861-EBE4-4BE6-91D3-F9B3554066B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C37E6C6-76F7-4F9E-82CA-307F66C7A63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496FAA0-D854-4E80-9259-A4E611116BC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FCED51E-862E-4943-B800-F31717E100E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6ED4E4F-FDB8-4266-AFF6-CEC47DBB781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30934E2-E50D-4E2E-A895-F9EECC0AE1A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A7CF19C-50A8-47E8-BF15-7FA3C4B1C0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042A7C9-EF9D-4B83-B1F4-3FD9374137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88063135035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57400" y="2041982"/>
            <a:ext cx="8077200" cy="20002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603200">
                    <a:alpha val="100000"/>
                  </a:srgbClr>
                </a:solidFill>
                <a:latin typeface="Microsoft Yahei"/>
                <a:ea typeface="Microsoft Yahei"/>
                <a:cs typeface="Microsoft Yahei"/>
              </a:rPr>
              <a:t>物流系统网络结构规划设计对城市土地利用的影响研究</a:t>
            </a:r>
          </a:p>
        </p:txBody>
      </p:sp>
      <p:sp>
        <p:nvSpPr>
          <p:cNvPr id="3" name="TextBox 3"/>
          <p:cNvSpPr txBox="1"/>
          <p:nvPr/>
        </p:nvSpPr>
        <p:spPr>
          <a:xfrm>
            <a:off x="3526541" y="6029318"/>
            <a:ext cx="234315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603200">
                    <a:alpha val="100000"/>
                  </a:srgbClr>
                </a:solidFill>
                <a:latin typeface="Microsoft Yahei"/>
                <a:ea typeface="Microsoft Yahei"/>
                <a:cs typeface="Microsoft Yahei"/>
              </a:rPr>
              <a:t>汇报人：XX</a:t>
            </a:r>
          </a:p>
        </p:txBody>
      </p:sp>
      <p:sp>
        <p:nvSpPr>
          <p:cNvPr id="4" name="TextBox 4"/>
          <p:cNvSpPr txBox="1"/>
          <p:nvPr/>
        </p:nvSpPr>
        <p:spPr>
          <a:xfrm>
            <a:off x="5869779" y="6029318"/>
            <a:ext cx="27908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603200">
                    <a:alpha val="100000"/>
                  </a:srgbClr>
                </a:solidFill>
                <a:latin typeface="Microsoft Yahei"/>
                <a:ea typeface="Microsoft Yahei"/>
                <a:cs typeface="Microsoft Yahei"/>
              </a:rPr>
              <a:t>2024-01-06</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61950" y="115331"/>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649067" y="1768211"/>
            <a:ext cx="4792980"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物流系统网络结构规划设计概述</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城市土地利用现状及问题分析</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物流系统网络结构规划设计对城市土地利用影响机制探讨</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实证研究与案例分析</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政策建议与未来展望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01</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1875" r="21875"/>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随着城市化进程的加快，城市土地利用面临严峻挑战，物流系统网络结构规划设计对城市土地利用的影响日益凸显。</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城市化进程加速</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物流业作为现代服务业的重要组成部分，其快速发展对城市经济、社会和环境产生了深远影响，也对城市土地利用提出了新的要求。</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物流业的快速发展</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通过深入研究物流系统网络结构规划设计对城市土地利用的影响，可以为城市可持续发展提供理论支持和实践指导。</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促进城市可持续发展</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研究背景和意义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3708" r="13708"/>
          <a:stretch>
            <a:fillRect/>
          </a:stretch>
        </p:blipFill>
        <p:spPr>
          <a:xfrm>
            <a:off x="161995" y="1165346"/>
            <a:ext cx="4300143"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国外研究现状</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国外学者在物流系统网络结构规划设计对城市土地利用的影响方面开展了大量研究，主要集中在物流设施布局、交通网络优化、土地利用效率等方面。</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国内研究现状</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国内学者在相关领域的研究起步较晚，但近年来取得了显著进展，主要关注物流系统网络结构规划设计的理论与方法、实践应用等方面。</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发展趋势</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未来研究将更加注重物流系统网络结构规划设计与城市土地利用的协同优化，实现城市经济、社会和环境的协调发展。</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国内外研究现状及趋势</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本研究旨在揭示物流系统网络结构规划设计对城市土地利用的影响机制，提出优化物流系统网络结构规划设计的策略和方法，促进城市土地利用的集约化、高效化和可持续化。</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研究目的</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本研究将从物流设施布局、交通网络优化、土地利用效率等方面入手，深入分析物流系统网络结构规划设计对城市土地利用的影响，并结合实证案例进行验证。同时，将探讨如何优化物流系统网络结构规划设计，以适应城市可持续发展的需求。</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研究内容</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研究目的和内容</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02</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物流系统网络结构规划设计概述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物流系统网络结构定义与特点</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物流系统网络结构是由物流节点（如仓库、配送中心、交通枢纽等）和物流线路（如道路、铁路、水路等）组成的复杂网络，用于实现物品从供应地向接收地的实体流动。</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具有复杂性、动态性、开放性、地域性等特点。其中，复杂性表现在网络节点和线路的多样性以及相互关系的复杂性；动态性体现在网络结构和功能随时间变化而变化；开放性表现在网络与外界环境不断进行物质、能量和信息的交换；地域性则体现在不同地区的物流网络结构和功能具有差异性。</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特点</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69242" y="1732467"/>
            <a:ext cx="0" cy="4116499"/>
          </a:xfrm>
          <a:prstGeom prst="line">
            <a:avLst/>
          </a:prstGeom>
          <a:ln w="9525">
            <a:solidFill>
              <a:schemeClr val="accent2">
                <a:lumMod val="20000"/>
                <a:lumOff val="80000"/>
              </a:schemeClr>
            </a:solidFill>
            <a:prstDash val="solid"/>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62336"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包括系统性原则、适应性原则、协调性原则和可持续性原则。系统性原则要求从全局出发，综合考虑各种因素，实现整体最优；适应性原则要求物流网络能够适应外部环境的变化，具有一定的弹性和灵活性；协调性原则要求物流网络内部各要素之间以及物流网络与外部环境之间保持协调一致；可持续性原则要求物流网络的发展符合可持续发展的要求，注重环境保护和资源节约。</a:t>
            </a:r>
          </a:p>
        </p:txBody>
      </p:sp>
      <p:sp>
        <p:nvSpPr>
          <p:cNvPr id="5" name="TextBox 5"/>
          <p:cNvSpPr txBox="1"/>
          <p:nvPr/>
        </p:nvSpPr>
        <p:spPr>
          <a:xfrm>
            <a:off x="1262336" y="1733458"/>
            <a:ext cx="428012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规划设计原则</a:t>
            </a:r>
          </a:p>
        </p:txBody>
      </p:sp>
      <p:sp>
        <p:nvSpPr>
          <p:cNvPr id="6" name="TextBox 6"/>
          <p:cNvSpPr txBox="1"/>
          <p:nvPr/>
        </p:nvSpPr>
        <p:spPr>
          <a:xfrm>
            <a:off x="6708503"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包括数学建模法、仿真模拟法、专家咨询法和综合分析法等。数学建模法通过建立数学模型对物流网络进行定量分析和优化；仿真模拟法通过计算机仿真技术对物流网络进行模拟和优化；专家咨询法通过邀请专家对物流网络进行评估和优化；综合分析法则综合运用上述方法，对物流网络进行全面深入的分析和研究。</a:t>
            </a:r>
          </a:p>
        </p:txBody>
      </p:sp>
      <p:sp>
        <p:nvSpPr>
          <p:cNvPr id="7" name="TextBox 7"/>
          <p:cNvSpPr txBox="1"/>
          <p:nvPr/>
        </p:nvSpPr>
        <p:spPr>
          <a:xfrm>
            <a:off x="6671927" y="1733458"/>
            <a:ext cx="4312633"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规划设计方法</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规划设计原则与方法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成功案例</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如某大型电商企业通过合理规划物流网络结构，实现了快速响应市场需求、降低物流成本和提高客户满意度的目标。其成功之处在于综合考虑了市场需求、交通状况、土地价格等多种因素，对物流节点和线路进行了合理布局和优化。</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失败案例</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如某城市在规划物流园区时，未充分考虑市场需求和交通状况等因素，导致园区建成后无法吸引足够的物流企业入驻，造成土地资源的浪费。其失败之处在于缺乏系统性的规划和设计，忽视了物流网络的复杂性和动态性等特点。</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案例分析：成功与失败案例对比</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03</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城市土地利用现状及问题分析</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土地利用强度大</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城市土地开发强度大，建筑密度和容积率普遍较高，土地利用率高。</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土地利用空间布局不合理</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部分城市存在土地利用空间布局不合理的问题，如工业用地占比过高、商业用地过于集中等。</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土地利用类型多样化</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城市土地利用类型包括工业用地、商业用地、住宅用地、交通用地、公共绿地等，呈现多样化特点。</a:t>
            </a:r>
          </a:p>
        </p:txBody>
      </p:sp>
      <p:pic>
        <p:nvPicPr>
          <p:cNvPr id="10" name="Picture 10"/>
          <p:cNvPicPr>
            <a:picLocks noChangeAspect="1"/>
          </p:cNvPicPr>
          <p:nvPr/>
        </p:nvPicPr>
        <p:blipFill>
          <a:blip r:embed="rId2"/>
          <a:srcRect l="34583" r="34583"/>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城市土地利用现状描述</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土地利用效率低下</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部分城市土地利用效率低下，存在土地闲置、低效利用等问题。</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生态环境破坏</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城市扩张过程中大量占用生态用地，导致生态环境破坏，影响城市可持续发展。</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交通拥堵问题</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城市交通用地布局不合理，容易导致交通拥堵问题，影响城市运行效率。</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存在问题与挑战</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https://d.book118.com/288063135035006025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633301"/>
      </a:dk1>
      <a:lt1>
        <a:srgbClr val="FBF9F7"/>
      </a:lt1>
      <a:dk2>
        <a:srgbClr val="333333"/>
      </a:dk2>
      <a:lt2>
        <a:srgbClr val="F1EFEE"/>
      </a:lt2>
      <a:accent1>
        <a:srgbClr val="9A6930"/>
      </a:accent1>
      <a:accent2>
        <a:srgbClr val="B3954D"/>
      </a:accent2>
      <a:accent3>
        <a:srgbClr val="D3A67C"/>
      </a:accent3>
      <a:accent4>
        <a:srgbClr val="DC9C51"/>
      </a:accent4>
      <a:accent5>
        <a:srgbClr val="D17A6E"/>
      </a:accent5>
      <a:accent6>
        <a:srgbClr val="8C857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68</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2024-09-01T19:33:05.396</cp:lastPrinted>
  <dcterms:created xsi:type="dcterms:W3CDTF">2024-09-01T11:33:05Z</dcterms:created>
  <dcterms:modified xsi:type="dcterms:W3CDTF">2024-09-01T11:33:07Z</dcterms:modified>
</cp:coreProperties>
</file>