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34C0E29-CDE1-48CA-97AF-FAA0BDD008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5FDE17-D8E7-49C3-B2DC-FEAE673762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F857FE-F1AD-45CC-9793-31E58E48F2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C72B08-72A1-4DC5-80C1-EB0F1EE462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56FFD00-0E72-4E25-9855-0581B75E553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8DD1F78-9633-4917-B0D4-789DBE0A9E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1811612-5968-46D9-A535-34017B1B9C0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F7EC77-2585-4260-A407-CA31E0691F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D75403-8C5B-4EA7-B9C0-567835F68F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74B16E-21E2-404C-99EA-7FB6E25B4C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C2EA57-956F-410E-8AF9-B4B0031CD9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bg>
      <p:bgPr>
        <a:solidFill>
          <a:schemeClr val="bg1"/>
        </a:solidFill>
        <a:effectLst/>
      </p:bgPr>
    </p:bg>
    <p:spTree>
      <p:nvGrpSpPr>
        <p:cNvPr id="1" name=""/>
        <p:cNvGrpSpPr/>
        <p:nvPr/>
      </p:nvGrpSpPr>
      <p:grpSpPr>
        <a:xfrm>
          <a:off x="0" y="0"/>
          <a:ext cx="0" cy="0"/>
        </a:xfrm>
      </p:grpSpPr>
      <p:pic>
        <p:nvPicPr>
          <p:cNvPr id="2" name="图片 22"/>
          <p:cNvPicPr>
            <a:picLocks noChangeAspect="1"/>
          </p:cNvPicPr>
          <p:nvPr userDrawn="1"/>
        </p:nvPicPr>
        <p:blipFill>
          <a:blip r:embed="rId1"/>
          <a:srcRect t="-22023" b="22023"/>
          <a:stretch>
            <a:fillRect/>
          </a:stretch>
        </p:blipFill>
        <p:spPr>
          <a:xfrm>
            <a:off x="0" y="0"/>
            <a:ext cx="12192000" cy="6858000"/>
          </a:xfrm>
          <a:prstGeom prst="rect">
            <a:avLst/>
          </a:prstGeom>
        </p:spPr>
      </p:pic>
      <p:sp>
        <p:nvSpPr>
          <p:cNvPr id="3" name="标题 1"/>
          <p:cNvSpPr>
            <a:spLocks noGrp="1"/>
          </p:cNvSpPr>
          <p:nvPr>
            <p:ph type="ctrTitle" idx="4294967295" hasCustomPrompt="1"/>
          </p:nvPr>
        </p:nvSpPr>
        <p:spPr>
          <a:xfrm>
            <a:off x="3342682" y="1846430"/>
            <a:ext cx="5506636" cy="1200329"/>
          </a:xfrm>
        </p:spPr>
        <p:txBody>
          <a:bodyPr wrap="none" anchor="t">
            <a:spAutoFit/>
          </a:bodyPr>
          <a:lstStyle>
            <a:lvl1pPr algn="ctr">
              <a:defRPr sz="8000" b="1" i="0" spc="300">
                <a:solidFill>
                  <a:schemeClr val="tx1"/>
                </a:solidFill>
                <a:latin typeface="+mj-ea"/>
                <a:ea typeface="+mj-ea"/>
              </a:defRPr>
            </a:lvl1pPr>
          </a:lstStyle>
          <a:p>
            <a:r>
              <a:rPr kumimoji="1" lang="zh-CN" altLang="en-US"/>
              <a:t>主标题样式</a:t>
            </a:r>
            <a:endParaRPr/>
          </a:p>
        </p:txBody>
      </p:sp>
      <p:sp>
        <p:nvSpPr>
          <p:cNvPr id="4" name="副标题 2"/>
          <p:cNvSpPr>
            <a:spLocks noGrp="1"/>
          </p:cNvSpPr>
          <p:nvPr>
            <p:ph type="subTitle" idx="1" hasCustomPrompt="1"/>
          </p:nvPr>
        </p:nvSpPr>
        <p:spPr>
          <a:xfrm>
            <a:off x="5022629" y="3142768"/>
            <a:ext cx="2146742" cy="286232"/>
          </a:xfrm>
        </p:spPr>
        <p:txBody>
          <a:bodyPr wrap="none">
            <a:spAutoFit/>
          </a:bodyPr>
          <a:lstStyle>
            <a:lvl1pPr marL="0" indent="0" algn="ctr">
              <a:buNone/>
              <a:defRPr sz="1400" b="0" i="0" spc="300">
                <a:solidFill>
                  <a:schemeClr val="tx1"/>
                </a:solidFill>
                <a:latin typeface="Microsoft YaHei Light" panose="020b0503020204020204" pitchFamily="34" charset="-122"/>
                <a:ea typeface="Microsoft YaHei Light"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5009803" y="1270290"/>
            <a:ext cx="2172390" cy="480131"/>
          </a:xfrm>
        </p:spPr>
        <p:txBody>
          <a:bodyPr wrap="none" anchor="b">
            <a:spAutoFit/>
          </a:bodyPr>
          <a:lstStyle>
            <a:lvl1pPr marL="0" indent="0" algn="ctr">
              <a:buNone/>
              <a:defRPr sz="2800" b="1" i="0" spc="300">
                <a:solidFill>
                  <a:schemeClr val="accent1"/>
                </a:solidFill>
                <a:latin typeface="Microsoft YaHei" panose="020b0503020204020204" pitchFamily="34" charset="-122"/>
                <a:ea typeface="Microsoft YaHei"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solidFill>
          <a:schemeClr val="bg1"/>
        </a:solidFill>
        <a:effectLst/>
      </p:bgPr>
    </p:bg>
    <p:spTree>
      <p:nvGrpSpPr>
        <p:cNvPr id="1" name=""/>
        <p:cNvGrpSpPr/>
        <p:nvPr/>
      </p:nvGrpSpPr>
      <p:grpSpPr>
        <a:xfrm>
          <a:off x="0" y="0"/>
          <a:ext cx="0" cy="0"/>
        </a:xfrm>
      </p:grpSpPr>
      <p:sp>
        <p:nvSpPr>
          <p:cNvPr id="7"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bg>
      <p:bgPr>
        <a:solidFill>
          <a:schemeClr val="bg1"/>
        </a:solidFill>
        <a:effectLst/>
      </p:bgPr>
    </p:bg>
    <p:spTree>
      <p:nvGrpSpPr>
        <p:cNvPr id="1"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
          <p:cNvPicPr>
            <a:picLocks noChangeAspect="1"/>
          </p:cNvPicPr>
          <p:nvPr userDrawn="1"/>
        </p:nvPicPr>
        <p:blipFill>
          <a:blip r:embed="rId1"/>
          <a:srcRect t="-22023" b="22023"/>
          <a:stretch>
            <a:fillRect/>
          </a:stretch>
        </p:blipFill>
        <p:spPr>
          <a:xfrm>
            <a:off x="0" y="0"/>
            <a:ext cx="12192000" cy="685800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bg1">
                <a:alpha val="60000"/>
                <a:lumMod val="95000"/>
                <a:lumOff val="5000"/>
              </a:schemeClr>
            </a:gs>
          </a:gsLst>
          <a:lin ang="16200000" scaled="1"/>
        </a:gradFill>
        <a:effectLst/>
      </p:bgPr>
    </p:bg>
    <p:spTree>
      <p:nvGrpSpPr>
        <p:cNvPr id="1" name=""/>
        <p:cNvGrpSpPr/>
        <p:nvPr/>
      </p:nvGrpSpPr>
      <p:grpSpPr>
        <a:xfrm>
          <a:off x="0" y="0"/>
          <a:ext cx="0" cy="0"/>
        </a:xfrm>
      </p:grpSpPr>
      <p:pic>
        <p:nvPicPr>
          <p:cNvPr id="18" name="图片 7"/>
          <p:cNvPicPr>
            <a:picLocks noChangeAspect="1"/>
          </p:cNvPicPr>
          <p:nvPr userDrawn="1"/>
        </p:nvPicPr>
        <p:blipFill>
          <a:blip r:embed="rId1"/>
          <a:srcRect t="31862" b="18138"/>
          <a:stretch>
            <a:fillRect/>
          </a:stretch>
        </p:blipFill>
        <p:spPr>
          <a:xfrm flipH="1">
            <a:off x="0" y="-1"/>
            <a:ext cx="12192000" cy="3429001"/>
          </a:xfrm>
          <a:prstGeom prst="rect">
            <a:avLst/>
          </a:prstGeom>
        </p:spPr>
      </p:pic>
      <p:sp>
        <p:nvSpPr>
          <p:cNvPr id="19" name="矩形 6"/>
          <p:cNvSpPr/>
          <p:nvPr userDrawn="1"/>
        </p:nvSpPr>
        <p:spPr>
          <a:xfrm>
            <a:off x="0" y="1"/>
            <a:ext cx="12192000" cy="6857999"/>
          </a:xfrm>
          <a:prstGeom prst="rect">
            <a:avLst/>
          </a:prstGeom>
          <a:gradFill>
            <a:gsLst>
              <a:gs pos="85000">
                <a:schemeClr val="bg1">
                  <a:lumMod val="95000"/>
                  <a:lumOff val="5000"/>
                </a:schemeClr>
              </a:gs>
              <a:gs pos="100000">
                <a:schemeClr val="bg1">
                  <a:alpha val="60000"/>
                  <a:lumMod val="95000"/>
                  <a:lumOff val="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bg>
      <p:bgPr>
        <a:solidFill>
          <a:schemeClr val="bg1"/>
        </a:solidFill>
        <a:effectLst/>
      </p:bgPr>
    </p:bg>
    <p:spTree>
      <p:nvGrpSpPr>
        <p:cNvPr id="1" name=""/>
        <p:cNvGrpSpPr/>
        <p:nvPr/>
      </p:nvGrpSpPr>
      <p:grpSpPr>
        <a:xfrm>
          <a:off x="0" y="0"/>
          <a:ext cx="0" cy="0"/>
        </a:xfrm>
      </p:grpSpPr>
      <p:pic>
        <p:nvPicPr>
          <p:cNvPr id="24" name="图片 1"/>
          <p:cNvPicPr>
            <a:picLocks noChangeAspect="1"/>
          </p:cNvPicPr>
          <p:nvPr userDrawn="1"/>
        </p:nvPicPr>
        <p:blipFill>
          <a:blip r:embed="rId1"/>
          <a:srcRect t="-22023" b="22023"/>
          <a:stretch>
            <a:fillRect/>
          </a:stretch>
        </p:blipFill>
        <p:spPr>
          <a:xfrm>
            <a:off x="0" y="0"/>
            <a:ext cx="12192000" cy="6858000"/>
          </a:xfrm>
          <a:prstGeom prst="rect">
            <a:avLst/>
          </a:prstGeom>
        </p:spPr>
      </p:pic>
    </p:spTree>
  </p:cSld>
  <p:clrMapOvr>
    <a:masterClrMapping/>
  </p:clrMapOvr>
  <p:transition/>
  <p:timing/>
  <p:extLst>
    <p:ext uri="{DCECCB84-F9BA-43D5-87BE-67443E8EF086}">
      <p15:sldGuideLst xmlns:p15="http://schemas.microsoft.com/office/powerpoint/2012/main" xmlns="">
        <p15:guide id="3" orient="horz" pos="2160">
          <p15:clr>
            <a:srgbClr val="FBAE40"/>
          </p15:clr>
        </p15:guide>
        <p15:guide id="4" pos="3840">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 Id="rId3" Type="http://schemas.openxmlformats.org/officeDocument/2006/relationships/image" Target="../media/image5.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8074120022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中华人民共和国民法典》自然人的受法律保护人身自由人格尊严\n## 1.自然人的受法律保护人身自由概述\n### 1.1人身自由的定义及其重要性\n### 1.2《中华人民共和国民法典》中关于人身自由的规定\n### 1.3人身自由的法律保护及其实际应用\n## 2.自然人的受法律保护人格尊严概述\n### 2.1人格尊严的定义及其重要性\n### 2.2《中华人民共和国民法典》中关于人格尊严的规定\n### 2.3人格尊严的法律保护及其实际应用\n## 3.自然人的受法律保护人身自由与人格尊严的关系\n### 3.1人身自由与人格尊严的联系与区别\n### 3.2《中华人民共和国民法典》中关于人身自由与人格尊严的共同规定\n### 3.3人身自由与人格尊严在法律保护中的互动与影响\n## 4.案例分析：自然人的受法律保护人身自由与人格尊严的实际应用\n### 4.1案例分析一：涉及人身自由的案件\n### 4.2案例分析二：涉及人格尊严的案件\n### 4.3案例分析三：涉及人身自由与人格尊严共同保护的案件\n## 5.提高自然人受法律保护人身自由与人格尊严的建议与展望\n### 5.1加强法律法规的制定与完善\n### 5.2提高公众的法律意识与自我保护能力\n### 5.3展望自然人受法律保护人身自由与人格尊严的未来发展\n&quot;,&quot;templateId&quot;:&quot;gmkecq1xcbgpbesf4w4jrcmz4r&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346865" y="1846430"/>
            <a:ext cx="11518900" cy="914400"/>
          </a:xfrm>
        </p:spPr>
        <p:txBody>
          <a:bodyPr vert="horz" wrap="square" lIns="91440" tIns="45720" rIns="91440" bIns="45720" anchor="t">
            <a:normAutofit/>
          </a:bodyPr>
          <a:lstStyle/>
          <a:p>
            <a:pPr>
              <a:buNone/>
            </a:pPr>
            <a:r>
              <a:rPr lang="zh-CN" sz="3000"/>
              <a:t>《中华人民共和国民法典》自然人的受法律保护人身自由人格尊严</a:t>
            </a:r>
            <a:endParaRPr/>
          </a:p>
        </p:txBody>
      </p:sp>
      <p:sp>
        <p:nvSpPr>
          <p:cNvPr id="3" name="文本占位符 3" descr="{&quot;isTemplate&quot;:false,&quot;type&quot;:&quot;content&quot;,&quot;canOmit&quot;:true,&quot;range&quot;:0}"/>
          <p:cNvSpPr>
            <a:spLocks noGrp="1"/>
          </p:cNvSpPr>
          <p:nvPr>
            <p:ph type="body" sz="quarter" idx="10"/>
          </p:nvPr>
        </p:nvSpPr>
        <p:spPr>
          <a:xfrm>
            <a:off x="5930728" y="1272759"/>
            <a:ext cx="330539" cy="480131"/>
          </a:xfrm>
        </p:spPr>
        <p:txBody>
          <a:bodyPr/>
          <a:lstStyle/>
          <a:p>
            <a:r>
              <a:rPr lang="en-US" smtClean="0"/>
              <a:t> </a:t>
            </a:r>
            <a:endParaRPr lang="zh-CN" b="1"/>
          </a:p>
        </p:txBody>
      </p:sp>
      <p:sp>
        <p:nvSpPr>
          <p:cNvPr id="4" name="文本占位符 20"/>
          <p:cNvSpPr txBox="1"/>
          <p:nvPr/>
        </p:nvSpPr>
        <p:spPr>
          <a:xfrm>
            <a:off x="571499"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latin typeface="+mn-lt"/>
            </a:endParaRPr>
          </a:p>
        </p:txBody>
      </p:sp>
      <p:sp>
        <p:nvSpPr>
          <p:cNvPr id="5" name="文本占位符 20"/>
          <p:cNvSpPr txBox="1"/>
          <p:nvPr/>
        </p:nvSpPr>
        <p:spPr>
          <a:xfrm>
            <a:off x="11435770"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77" name="Tencent" descr="{&quot;isTemplate&quot;:false,&quot;type&quot;:&quot;content&quot;,&quot;canOmit&quot;:false,&quot;range&quot;:0}"/>
          <p:cNvSpPr txBox="1"/>
          <p:nvPr/>
        </p:nvSpPr>
        <p:spPr>
          <a:xfrm>
            <a:off x="5402541" y="1081147"/>
            <a:ext cx="1386918"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8000" b="0">
                <a:solidFill>
                  <a:schemeClr val="accent1"/>
                </a:solidFill>
                <a:latin typeface="Microsoft YaHei" panose="020b0503020204020204" pitchFamily="34" charset="-122"/>
                <a:ea typeface="Microsoft YaHei" panose="020b0503020204020204" pitchFamily="34" charset="-122"/>
              </a:rPr>
              <a:t>01</a:t>
            </a:r>
            <a:endParaRPr lang="zh-CN" altLang="en-US" sz="8000" b="0">
              <a:solidFill>
                <a:schemeClr val="accent1"/>
              </a:solidFill>
              <a:latin typeface="Microsoft YaHei" panose="020b0503020204020204" pitchFamily="34" charset="-122"/>
              <a:ea typeface="Microsoft YaHei" panose="020b0503020204020204" pitchFamily="34" charset="-122"/>
            </a:endParaRPr>
          </a:p>
        </p:txBody>
      </p:sp>
      <p:sp>
        <p:nvSpPr>
          <p:cNvPr id="78" name="Tencent" descr="{&quot;isTemplate&quot;:true,&quot;type&quot;:&quot;title&quot;,&quot;canOmit&quot;:false,&quot;range&quot;:0}"/>
          <p:cNvSpPr txBox="1"/>
          <p:nvPr/>
        </p:nvSpPr>
        <p:spPr>
          <a:xfrm>
            <a:off x="453229" y="2413972"/>
            <a:ext cx="11315700" cy="698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sz="4000" spc="300">
                <a:solidFill>
                  <a:srgbClr val="FEFFFF">
                    <a:alpha val="100000"/>
                  </a:srgbClr>
                </a:solidFill>
                <a:latin typeface="微软雅黑"/>
                <a:ea typeface="微软雅黑"/>
              </a:rPr>
              <a:t>自然人的受法律保护人身自由概述</a:t>
            </a:r>
            <a:endParaRPr lang="en-US" sz="4000" b="1" spc="300">
              <a:solidFill>
                <a:srgbClr val="FEFFFF">
                  <a:alpha val="100000"/>
                </a:srgbClr>
              </a:solidFill>
              <a:latin typeface="微软雅黑"/>
              <a:ea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07"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人身自由的定义及其重要性</a:t>
            </a:r>
            <a:endParaRPr lang="en-US" sz="3600" b="1">
              <a:latin typeface="微软雅黑"/>
              <a:ea typeface="微软雅黑"/>
            </a:endParaRPr>
          </a:p>
        </p:txBody>
      </p:sp>
      <p:sp>
        <p:nvSpPr>
          <p:cNvPr id="108"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人身自由是指自然人在法律允许的范围内，享有自主行动、不受非法限制的权利</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自主行动：包括言论、思想、信仰等方面的自由</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不受非法限制：指自然人的自由不受任意侵犯，只有在法律规定的范围内才能加以限制</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人身自由的重要性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体现个体尊严：人身自由是自然人人格尊严的体现，没有自由，尊严难以保障</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保障基本权利：人身自由是其他基本权利的基础，如言论自由、思想自由等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维护社会秩序：人身自由有助于维护社会秩序，使社会更加和谐稳定</a:t>
            </a:r>
            <a:endParaRPr/>
          </a:p>
        </p:txBody>
      </p:sp>
      <p:cxnSp>
        <p:nvCxnSpPr>
          <p:cNvPr id="109"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0"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12" name="组合 111"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13" name="组合 112"/>
            <p:cNvGrpSpPr/>
            <p:nvPr/>
          </p:nvGrpSpPr>
          <p:grpSpPr>
            <a:xfrm>
              <a:off x="685800" y="3146904"/>
              <a:ext cx="5760000" cy="3225487"/>
              <a:chOff x="685800" y="3146904"/>
              <a:chExt cx="5760000" cy="3225487"/>
            </a:xfrm>
          </p:grpSpPr>
          <p:sp>
            <p:nvSpPr>
              <p:cNvPr id="114"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《民法典》第一百零九条规定，自然人的人身自由不受侵犯</a:t>
                </a:r>
                <a:endParaRPr kumimoji="1" lang="en-US" altLang="zh-CN" sz="1800" b="1">
                  <a:solidFill>
                    <a:schemeClr val="bg1"/>
                  </a:solidFill>
                  <a:latin typeface="+mj-ea"/>
                  <a:ea typeface="+mj-ea"/>
                </a:endParaRPr>
              </a:p>
            </p:txBody>
          </p:sp>
          <p:sp>
            <p:nvSpPr>
              <p:cNvPr id="115"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强调自然人的自由权利，任何组织和个人不得侵犯</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为自然人的人身自由提供法律保障</a:t>
                </a:r>
                <a:endParaRPr/>
              </a:p>
            </p:txBody>
          </p:sp>
        </p:grpSp>
        <p:grpSp>
          <p:nvGrpSpPr>
            <p:cNvPr id="116" name="组合 115"/>
            <p:cNvGrpSpPr/>
            <p:nvPr/>
          </p:nvGrpSpPr>
          <p:grpSpPr>
            <a:xfrm>
              <a:off x="6016236" y="3146904"/>
              <a:ext cx="5400000" cy="3225487"/>
              <a:chOff x="6016236" y="3146904"/>
              <a:chExt cx="5400000" cy="3225487"/>
            </a:xfrm>
          </p:grpSpPr>
          <p:sp>
            <p:nvSpPr>
              <p:cNvPr id="117"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《民法典》第一百一十一条规定，禁止非法拘禁他人或者以其他方法非法剥夺或者限制他人的人身自由</a:t>
                </a:r>
                <a:endParaRPr kumimoji="1" lang="en-US" altLang="zh-CN" sz="1800" b="1">
                  <a:solidFill>
                    <a:schemeClr val="bg1"/>
                  </a:solidFill>
                  <a:latin typeface="+mj-ea"/>
                  <a:ea typeface="+mj-ea"/>
                </a:endParaRPr>
              </a:p>
            </p:txBody>
          </p:sp>
          <p:sp>
            <p:nvSpPr>
              <p:cNvPr id="118"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明确规定非法拘禁、非法剥夺或限制人身自由的行为违法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为保护自然人的人身自由提供法律依据</a:t>
                </a:r>
                <a:endParaRPr/>
              </a:p>
            </p:txBody>
          </p:sp>
        </p:grpSp>
      </p:grpSp>
      <p:sp>
        <p:nvSpPr>
          <p:cNvPr id="119"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《中华人民共和国民法典》中关于人身自由的规定</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2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2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23" name="Group 598"/>
            <p:cNvGrpSpPr/>
            <p:nvPr/>
          </p:nvGrpSpPr>
          <p:grpSpPr>
            <a:xfrm>
              <a:off x="763829" y="1414808"/>
              <a:ext cx="6972294" cy="2337649"/>
              <a:chOff x="763829" y="1414808"/>
              <a:chExt cx="6972294" cy="2337649"/>
            </a:xfrm>
          </p:grpSpPr>
          <p:sp>
            <p:nvSpPr>
              <p:cNvPr id="12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人身自由的法律保护</a:t>
                </a:r>
                <a:endParaRPr/>
              </a:p>
            </p:txBody>
          </p:sp>
          <p:sp>
            <p:nvSpPr>
              <p:cNvPr id="12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刑法：对侵犯人身自由的行为进行刑事处罚，如非法拘禁罪、绑架罪等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民法：通过《民法典》等相关法律，为自然人的人身自由提供法律保护</a:t>
                </a:r>
                <a:endParaRPr/>
              </a:p>
            </p:txBody>
          </p:sp>
          <p:sp>
            <p:nvSpPr>
              <p:cNvPr id="12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2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30" name="Group 591"/>
            <p:cNvGrpSpPr/>
            <p:nvPr/>
          </p:nvGrpSpPr>
          <p:grpSpPr>
            <a:xfrm>
              <a:off x="689593" y="3949139"/>
              <a:ext cx="7078256" cy="2128975"/>
              <a:chOff x="689593" y="3949139"/>
              <a:chExt cx="7078256" cy="2128975"/>
            </a:xfrm>
          </p:grpSpPr>
          <p:sp>
            <p:nvSpPr>
              <p:cNvPr id="13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人身自由的实际应用</a:t>
                </a:r>
                <a:endParaRPr/>
              </a:p>
            </p:txBody>
          </p:sp>
          <p:sp>
            <p:nvSpPr>
              <p:cNvPr id="13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司法实践：在涉及人身自由的案件中，法院依据《民法典》等相关法律规定进行审判</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社会监督：社会各界对侵犯人身自由的行为进行关注和谴责，维护自然人的人身自由</a:t>
                </a:r>
                <a:endParaRPr/>
              </a:p>
            </p:txBody>
          </p:sp>
          <p:sp>
            <p:nvSpPr>
              <p:cNvPr id="13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3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人身自由的法律保护及其实际应用</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39" name="Tencent" descr="{&quot;isTemplate&quot;:false,&quot;type&quot;:&quot;content&quot;,&quot;canOmit&quot;:false,&quot;range&quot;:0}"/>
          <p:cNvSpPr txBox="1"/>
          <p:nvPr/>
        </p:nvSpPr>
        <p:spPr>
          <a:xfrm>
            <a:off x="5402541" y="1081147"/>
            <a:ext cx="1386918"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8000" b="0">
                <a:solidFill>
                  <a:schemeClr val="accent1"/>
                </a:solidFill>
                <a:latin typeface="Microsoft YaHei" panose="020b0503020204020204" pitchFamily="34" charset="-122"/>
                <a:ea typeface="Microsoft YaHei" panose="020b0503020204020204" pitchFamily="34" charset="-122"/>
              </a:rPr>
              <a:t>02</a:t>
            </a:r>
            <a:endParaRPr lang="zh-CN" altLang="en-US" sz="8000" b="0">
              <a:solidFill>
                <a:schemeClr val="accent1"/>
              </a:solidFill>
              <a:latin typeface="Microsoft YaHei" panose="020b0503020204020204" pitchFamily="34" charset="-122"/>
              <a:ea typeface="Microsoft YaHei" panose="020b0503020204020204" pitchFamily="34" charset="-122"/>
            </a:endParaRPr>
          </a:p>
        </p:txBody>
      </p:sp>
      <p:sp>
        <p:nvSpPr>
          <p:cNvPr id="140" name="Tencent" descr="{&quot;isTemplate&quot;:true,&quot;type&quot;:&quot;title&quot;,&quot;canOmit&quot;:false,&quot;range&quot;:0}"/>
          <p:cNvSpPr txBox="1"/>
          <p:nvPr/>
        </p:nvSpPr>
        <p:spPr>
          <a:xfrm>
            <a:off x="453229" y="2413972"/>
            <a:ext cx="11315700" cy="698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sz="4000" spc="300">
                <a:solidFill>
                  <a:srgbClr val="FEFFFF">
                    <a:alpha val="100000"/>
                  </a:srgbClr>
                </a:solidFill>
                <a:latin typeface="微软雅黑"/>
                <a:ea typeface="微软雅黑"/>
              </a:rPr>
              <a:t>自然人的受法律保护人格尊严概述</a:t>
            </a:r>
            <a:endParaRPr lang="en-US" sz="4000" b="1" spc="300">
              <a:solidFill>
                <a:srgbClr val="FEFFFF">
                  <a:alpha val="100000"/>
                </a:srgbClr>
              </a:solidFill>
              <a:latin typeface="微软雅黑"/>
              <a:ea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42"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43" name="Group 628"/>
            <p:cNvGrpSpPr/>
            <p:nvPr/>
          </p:nvGrpSpPr>
          <p:grpSpPr>
            <a:xfrm>
              <a:off x="1197254" y="3971227"/>
              <a:ext cx="11008530" cy="2106887"/>
              <a:chOff x="1197254" y="3971227"/>
              <a:chExt cx="11008530" cy="2106887"/>
            </a:xfrm>
          </p:grpSpPr>
          <p:sp>
            <p:nvSpPr>
              <p:cNvPr id="144"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47"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8"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人格尊严是指自然人在法律和社会生活中，应受到尊重和保护的尊严</a:t>
                </a:r>
                <a:endParaRPr/>
              </a:p>
            </p:txBody>
          </p:sp>
          <p:sp>
            <p:nvSpPr>
              <p:cNvPr id="149"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尊重：包括尊重自然人的姓名、肖像、名誉等方面的权利</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保护：指保护自然人的名誉、荣誉、隐私等方面的权利</a:t>
                </a:r>
                <a:endParaRPr/>
              </a:p>
            </p:txBody>
          </p:sp>
        </p:grpSp>
        <p:grpSp>
          <p:nvGrpSpPr>
            <p:cNvPr id="150" name="Group 635"/>
            <p:cNvGrpSpPr/>
            <p:nvPr/>
          </p:nvGrpSpPr>
          <p:grpSpPr>
            <a:xfrm>
              <a:off x="3499345" y="1423099"/>
              <a:ext cx="11008530" cy="2005901"/>
              <a:chOff x="3499345" y="1423099"/>
              <a:chExt cx="11008530" cy="2005901"/>
            </a:xfrm>
          </p:grpSpPr>
          <p:sp>
            <p:nvSpPr>
              <p:cNvPr id="151"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人格尊严的重要性</a:t>
                </a:r>
                <a:endParaRPr/>
              </a:p>
            </p:txBody>
          </p:sp>
          <p:sp>
            <p:nvSpPr>
              <p:cNvPr id="152"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体现个体价值：人格尊严是自然人的核心价值，没有尊严，个体的价值难以体现</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保障基本权利：人格尊严是其他基本权利的基础，如名誉权、荣誉权等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维护社会秩序：人格尊严有助于维护社会秩序，使社会更加和谐稳定</a:t>
                </a:r>
                <a:endParaRPr/>
              </a:p>
            </p:txBody>
          </p:sp>
          <p:sp>
            <p:nvSpPr>
              <p:cNvPr id="153"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56"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5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人格尊严的定义及其重要性</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59" name="组合 158"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60" name="组合 159"/>
            <p:cNvGrpSpPr/>
            <p:nvPr/>
          </p:nvGrpSpPr>
          <p:grpSpPr>
            <a:xfrm>
              <a:off x="685800" y="3146904"/>
              <a:ext cx="5760000" cy="3225487"/>
              <a:chOff x="685800" y="3146904"/>
              <a:chExt cx="5760000" cy="3225487"/>
            </a:xfrm>
          </p:grpSpPr>
          <p:sp>
            <p:nvSpPr>
              <p:cNvPr id="16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《民法典》第一百一十条规定，自然人享有生命权、身体权、健康权、姓名权、肖像权、名誉权、荣誉权、隐私权、婚姻自主权等权利</a:t>
                </a:r>
                <a:endParaRPr kumimoji="1" lang="en-US" altLang="zh-CN" sz="1800" b="1">
                  <a:solidFill>
                    <a:schemeClr val="bg1"/>
                  </a:solidFill>
                  <a:latin typeface="+mj-ea"/>
                  <a:ea typeface="+mj-ea"/>
                </a:endParaRPr>
              </a:p>
            </p:txBody>
          </p:sp>
          <p:sp>
            <p:nvSpPr>
              <p:cNvPr id="16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列举了自然人人格尊严的主要方面，为人格尊严提供法律保障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强调自然人的尊严权利，任何组织和个人不得侵犯</a:t>
                </a:r>
                <a:endParaRPr/>
              </a:p>
            </p:txBody>
          </p:sp>
        </p:grpSp>
        <p:grpSp>
          <p:nvGrpSpPr>
            <p:cNvPr id="163" name="组合 162"/>
            <p:cNvGrpSpPr/>
            <p:nvPr/>
          </p:nvGrpSpPr>
          <p:grpSpPr>
            <a:xfrm>
              <a:off x="6016236" y="3146904"/>
              <a:ext cx="5400000" cy="3225487"/>
              <a:chOff x="6016236" y="3146904"/>
              <a:chExt cx="5400000" cy="3225487"/>
            </a:xfrm>
          </p:grpSpPr>
          <p:sp>
            <p:nvSpPr>
              <p:cNvPr id="16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r>
                  <a:rPr kumimoji="1" lang="zh-CN" altLang="en-US" sz="1800" b="1">
                    <a:solidFill>
                      <a:schemeClr val="bg1"/>
                    </a:solidFill>
                    <a:latin typeface="+mj-ea"/>
                    <a:ea typeface="+mj-ea"/>
                  </a:rPr>
                  <a:t>《民法典》第一百八十五条规定，侵害自然人人格权益的，应当承担民事责任</a:t>
                </a:r>
                <a:endParaRPr kumimoji="1" lang="en-US" altLang="zh-CN" sz="1800" b="1">
                  <a:solidFill>
                    <a:schemeClr val="bg1"/>
                  </a:solidFill>
                  <a:latin typeface="+mj-ea"/>
                  <a:ea typeface="+mj-ea"/>
                </a:endParaRPr>
              </a:p>
            </p:txBody>
          </p:sp>
          <p:sp>
            <p:nvSpPr>
              <p:cNvPr id="16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明确规定侵犯人格尊严的行为需要承担民事责任，为人格尊严提供法律依据</a:t>
                </a:r>
                <a:endParaRPr/>
              </a:p>
            </p:txBody>
          </p:sp>
        </p:grpSp>
      </p:grpSp>
      <p:sp>
        <p:nvSpPr>
          <p:cNvPr id="16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《中华人民共和国民法典》中关于人格尊严的规定</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68"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人格尊严的法律保护及其实际应用</a:t>
            </a:r>
            <a:endParaRPr lang="en-US" altLang="zh-CN" sz="2800" b="1">
              <a:latin typeface="+mj-ea"/>
              <a:ea typeface="+mj-ea"/>
            </a:endParaRPr>
          </a:p>
        </p:txBody>
      </p:sp>
      <p:grpSp>
        <p:nvGrpSpPr>
          <p:cNvPr id="169" name="组合 168"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70" name="组合 169"/>
            <p:cNvGrpSpPr/>
            <p:nvPr/>
          </p:nvGrpSpPr>
          <p:grpSpPr>
            <a:xfrm>
              <a:off x="660399" y="2074672"/>
              <a:ext cx="5100082" cy="4536540"/>
              <a:chOff x="660399" y="2074672"/>
              <a:chExt cx="5100082" cy="4536540"/>
            </a:xfrm>
          </p:grpSpPr>
          <p:sp>
            <p:nvSpPr>
              <p:cNvPr id="171"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72"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人格尊严的法律保护</a:t>
                </a:r>
                <a:endParaRPr lang="en-US" altLang="zh-CN" sz="2000" b="1">
                  <a:latin typeface="Microsoft YaHei" panose="020b0503020204020204" pitchFamily="34" charset="-122"/>
                  <a:ea typeface="Microsoft YaHei" panose="020b0503020204020204" pitchFamily="34" charset="-122"/>
                </a:endParaRPr>
              </a:p>
            </p:txBody>
          </p:sp>
          <p:sp>
            <p:nvSpPr>
              <p:cNvPr id="173"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刑法：对侵犯人格尊严的行为进行刑事处罚，如侮辱罪、诽谤罪等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民法：通过《民法典》等相关法律，为自然人的人格尊严提供法律保护</a:t>
                </a:r>
                <a:endParaRPr/>
              </a:p>
            </p:txBody>
          </p:sp>
          <p:pic>
            <p:nvPicPr>
              <p:cNvPr id="174"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75" name="组合 174"/>
            <p:cNvGrpSpPr/>
            <p:nvPr/>
          </p:nvGrpSpPr>
          <p:grpSpPr>
            <a:xfrm>
              <a:off x="6431519" y="2074672"/>
              <a:ext cx="5100082" cy="4536540"/>
              <a:chOff x="660399" y="2074672"/>
              <a:chExt cx="5100082" cy="4536540"/>
            </a:xfrm>
          </p:grpSpPr>
          <p:sp>
            <p:nvSpPr>
              <p:cNvPr id="176"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77"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人格尊严的实际应用</a:t>
                </a:r>
                <a:endParaRPr lang="en-US" altLang="zh-CN" sz="2000" b="1">
                  <a:latin typeface="Microsoft YaHei" panose="020b0503020204020204" pitchFamily="34" charset="-122"/>
                  <a:ea typeface="Microsoft YaHei" panose="020b0503020204020204" pitchFamily="34" charset="-122"/>
                </a:endParaRPr>
              </a:p>
            </p:txBody>
          </p:sp>
          <p:sp>
            <p:nvSpPr>
              <p:cNvPr id="178"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司法实践：在涉及人格尊严的案件中，法院依据《民法典》等相关法律规定进行审判</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社会监督：社会各界对侵犯人格尊严的行为进行关注和谴责，维护自然人的人格尊严</a:t>
                </a:r>
                <a:endParaRPr/>
              </a:p>
            </p:txBody>
          </p:sp>
          <p:pic>
            <p:nvPicPr>
              <p:cNvPr id="179"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7" name="Tencent" descr="{&quot;isTemplate&quot;:false,&quot;type&quot;:&quot;content&quot;,&quot;canOmit&quot;:false,&quot;range&quot;:0}"/>
          <p:cNvSpPr txBox="1"/>
          <p:nvPr/>
        </p:nvSpPr>
        <p:spPr>
          <a:xfrm>
            <a:off x="5402541" y="1081147"/>
            <a:ext cx="1386918"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8000" b="0">
                <a:solidFill>
                  <a:schemeClr val="accent1"/>
                </a:solidFill>
                <a:latin typeface="Microsoft YaHei" panose="020b0503020204020204" pitchFamily="34" charset="-122"/>
                <a:ea typeface="Microsoft YaHei" panose="020b0503020204020204" pitchFamily="34" charset="-122"/>
              </a:rPr>
              <a:t>03</a:t>
            </a:r>
            <a:endParaRPr lang="zh-CN" altLang="en-US" sz="8000" b="0">
              <a:solidFill>
                <a:schemeClr val="accent1"/>
              </a:solidFill>
              <a:latin typeface="Microsoft YaHei" panose="020b0503020204020204" pitchFamily="34" charset="-122"/>
              <a:ea typeface="Microsoft YaHei" panose="020b0503020204020204" pitchFamily="34" charset="-122"/>
            </a:endParaRPr>
          </a:p>
        </p:txBody>
      </p:sp>
      <p:sp>
        <p:nvSpPr>
          <p:cNvPr id="8" name="Tencent" descr="{&quot;isTemplate&quot;:true,&quot;type&quot;:&quot;title&quot;,&quot;canOmit&quot;:false,&quot;range&quot;:0}"/>
          <p:cNvSpPr txBox="1"/>
          <p:nvPr/>
        </p:nvSpPr>
        <p:spPr>
          <a:xfrm>
            <a:off x="453229" y="2413972"/>
            <a:ext cx="11315700" cy="698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defRPr sz="1400" b="1"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sz="4000" spc="300">
                <a:solidFill>
                  <a:srgbClr val="FEFFFF">
                    <a:alpha val="100000"/>
                  </a:srgbClr>
                </a:solidFill>
                <a:latin typeface="微软雅黑"/>
                <a:ea typeface="微软雅黑"/>
              </a:rPr>
              <a:t>自然人的受法律保护人身自由与人格尊严的关系</a:t>
            </a:r>
            <a:endParaRPr lang="en-US" sz="4000" b="1" spc="300">
              <a:solidFill>
                <a:srgbClr val="FEFFFF">
                  <a:alpha val="100000"/>
                </a:srgbClr>
              </a:solidFill>
              <a:latin typeface="微软雅黑"/>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0"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1" name="Group 686"/>
            <p:cNvGrpSpPr/>
            <p:nvPr/>
          </p:nvGrpSpPr>
          <p:grpSpPr>
            <a:xfrm>
              <a:off x="1075314" y="1520189"/>
              <a:ext cx="9868911" cy="2072418"/>
              <a:chOff x="1075314" y="1520189"/>
              <a:chExt cx="9868911" cy="2072418"/>
            </a:xfrm>
          </p:grpSpPr>
          <p:sp>
            <p:nvSpPr>
              <p:cNvPr id="12"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二者都是自然人的基本权利，相互关联，共同构成自然人的基本权益</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二者在法律保护方面存在交叉和补充，如名誉权、荣誉权等与人身自由的关系</a:t>
                </a:r>
                <a:endParaRPr/>
              </a:p>
            </p:txBody>
          </p:sp>
          <p:sp>
            <p:nvSpPr>
              <p:cNvPr id="13"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人身自由与人格尊严的联系</a:t>
                </a:r>
                <a:endParaRPr/>
              </a:p>
            </p:txBody>
          </p:sp>
          <p:sp>
            <p:nvSpPr>
              <p:cNvPr id="14"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Group 691"/>
            <p:cNvGrpSpPr/>
            <p:nvPr/>
          </p:nvGrpSpPr>
          <p:grpSpPr>
            <a:xfrm>
              <a:off x="1075314" y="3881882"/>
              <a:ext cx="9868911" cy="2072418"/>
              <a:chOff x="1075314" y="3881882"/>
              <a:chExt cx="9868911" cy="2072418"/>
            </a:xfrm>
          </p:grpSpPr>
          <p:sp>
            <p:nvSpPr>
              <p:cNvPr id="17"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人身自由强调的是自然人在法律允许范围内的自主行动权利，而人格尊严强调的是自然人在法律和社会生活中应受到尊重和保护的地位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人身自由的法律保护主要体现在《民法典》第一百零九条和第一百一十一条的规定，而人格尊严的法律保护主要体现在《民法典》第一百一十条和第一百八十五条的规定</a:t>
                </a:r>
                <a:endParaRPr/>
              </a:p>
            </p:txBody>
          </p:sp>
          <p:sp>
            <p:nvSpPr>
              <p:cNvPr id="18"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人身自由与人格尊严的区别</a:t>
                </a:r>
                <a:endParaRPr/>
              </a:p>
            </p:txBody>
          </p:sp>
          <p:sp>
            <p:nvSpPr>
              <p:cNvPr id="19"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2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人身自由与人格尊严的联系与区别</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https://d.book118.com/288074120022006037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darkgold">
      <a:dk1>
        <a:srgbClr val="FEFFFF"/>
      </a:dk1>
      <a:lt1>
        <a:srgbClr val="000000"/>
      </a:lt1>
      <a:dk2>
        <a:srgbClr val="FDF5E1"/>
      </a:dk2>
      <a:lt2>
        <a:srgbClr val="160908"/>
      </a:lt2>
      <a:accent1>
        <a:srgbClr val="FEB74E"/>
      </a:accent1>
      <a:accent2>
        <a:srgbClr val="FB7F3D"/>
      </a:accent2>
      <a:accent3>
        <a:srgbClr val="E15C3D"/>
      </a:accent3>
      <a:accent4>
        <a:srgbClr val="9F463B"/>
      </a:accent4>
      <a:accent5>
        <a:srgbClr val="515865"/>
      </a:accent5>
      <a:accent6>
        <a:srgbClr val="333A46"/>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《中华人民共和国民法典》自然人的受法律保护人身自由人格尊严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2024-09-16T20:44:51.492</cp:lastPrinted>
  <dcterms:created xsi:type="dcterms:W3CDTF">2024-09-16T12:44:51Z</dcterms:created>
  <dcterms:modified xsi:type="dcterms:W3CDTF">2024-09-16T12:44:53Z</dcterms:modified>
</cp:coreProperties>
</file>