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7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57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3ECE1-58DC-455C-9E12-ACB71021F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7B555-96FB-4D53-A32E-780638788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6380A-8AD4-4A0C-8025-AF020B0B7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7114E-8AD6-4D5C-9245-3DADD52A4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242C7C-419D-48AD-A809-BB1B248BC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28555B-7AA3-4542-B953-37D0CACC4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BC415F-8F89-49E0-A322-D0F2CB199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75260-9C59-446A-AE0C-D9B0ECD2D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0866C-F1C0-43FD-9BC4-D09282BDB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903E0-B377-4457-A718-D3C0143A0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F6A19-F14A-43A9-B498-EAC1E8089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752" r:id="rId2"/>
    <p:sldLayoutId id="2147494753" r:id="rId3"/>
    <p:sldLayoutId id="2147494754" r:id="rId4"/>
    <p:sldLayoutId id="2147494755" r:id="rId5"/>
    <p:sldLayoutId id="2147494756" r:id="rId6"/>
    <p:sldLayoutId id="2147494757" r:id="rId7"/>
    <p:sldLayoutId id="2147494758" r:id="rId8"/>
    <p:sldLayoutId id="2147494759" r:id="rId9"/>
    <p:sldLayoutId id="2147494760" r:id="rId10"/>
    <p:sldLayoutId id="214749476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01024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小学识字阅读教学设计分析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小学识字阅读的教学目标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小学识字阅读教学设计原则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小学识字阅读教学设计方法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小学识字阅读教学的实施步骤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小学识字阅读教学的评价与反馈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小学识字阅读的教学目标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提高学生识字量</a:t>
            </a:r>
            <a:endParaRPr lang="zh-CN" altLang="en-US"/>
          </a:p>
        </p:txBody>
      </p:sp>
      <p:sp>
        <p:nvSpPr>
          <p:cNvPr id="1048898" name="文本框 10"/>
          <p:cNvSpPr txBox="1"/>
          <p:nvPr>
            <p:custDataLst>
              <p:tags r:id="rId2"/>
            </p:custDataLst>
          </p:nvPr>
        </p:nvSpPr>
        <p:spPr>
          <a:xfrm>
            <a:off x="1026223" y="4745471"/>
            <a:ext cx="3189054" cy="133908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小学识字阅读的教学目标之一是提高学生的识字量，通过阅读实践和课堂识字教学，使学生掌握常用汉字的音、形、义。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00" name="矩形 11"/>
          <p:cNvSpPr/>
          <p:nvPr>
            <p:custDataLst>
              <p:tags r:id="rId3"/>
            </p:custDataLst>
          </p:nvPr>
        </p:nvSpPr>
        <p:spPr>
          <a:xfrm>
            <a:off x="1026223" y="4576678"/>
            <a:ext cx="3189054" cy="1670671"/>
          </a:xfrm>
          <a:prstGeom prst="rect">
            <a:avLst/>
          </a:prstGeom>
          <a:noFill/>
          <a:ln w="190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02" name="文本框 17"/>
          <p:cNvSpPr txBox="1"/>
          <p:nvPr>
            <p:custDataLst>
              <p:tags r:id="rId4"/>
            </p:custDataLst>
          </p:nvPr>
        </p:nvSpPr>
        <p:spPr>
          <a:xfrm>
            <a:off x="3317300" y="1659193"/>
            <a:ext cx="3189054" cy="133908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识字量是阅读的基础，提高学生的识字量能够增强学生的阅读能力和阅读兴趣，为以后的语文学习打下坚实的基础。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04" name="矩形 18"/>
          <p:cNvSpPr/>
          <p:nvPr>
            <p:custDataLst>
              <p:tags r:id="rId5"/>
            </p:custDataLst>
          </p:nvPr>
        </p:nvSpPr>
        <p:spPr>
          <a:xfrm>
            <a:off x="3317300" y="1490400"/>
            <a:ext cx="3189054" cy="1670671"/>
          </a:xfrm>
          <a:prstGeom prst="rect">
            <a:avLst/>
          </a:prstGeom>
          <a:noFill/>
          <a:ln w="19050" cmpd="sng">
            <a:solidFill>
              <a:schemeClr val="accent2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06" name="燕尾形 3"/>
          <p:cNvSpPr/>
          <p:nvPr>
            <p:custDataLst>
              <p:tags r:id="rId6"/>
            </p:custDataLst>
          </p:nvPr>
        </p:nvSpPr>
        <p:spPr>
          <a:xfrm>
            <a:off x="1366058" y="3513660"/>
            <a:ext cx="2437364" cy="708929"/>
          </a:xfrm>
          <a:prstGeom prst="chevron">
            <a:avLst>
              <a:gd name="adj" fmla="val 32014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08" name="文本框 13"/>
          <p:cNvSpPr txBox="1"/>
          <p:nvPr>
            <p:custDataLst>
              <p:tags r:id="rId7"/>
            </p:custDataLst>
          </p:nvPr>
        </p:nvSpPr>
        <p:spPr>
          <a:xfrm>
            <a:off x="1622623" y="3632190"/>
            <a:ext cx="1995503" cy="471119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10" name="燕尾形 25"/>
          <p:cNvSpPr/>
          <p:nvPr>
            <p:custDataLst>
              <p:tags r:id="rId8"/>
            </p:custDataLst>
          </p:nvPr>
        </p:nvSpPr>
        <p:spPr>
          <a:xfrm>
            <a:off x="1429824" y="3557171"/>
            <a:ext cx="2326336" cy="621907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1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12" name="燕尾形 29"/>
          <p:cNvSpPr/>
          <p:nvPr>
            <p:custDataLst>
              <p:tags r:id="rId9"/>
            </p:custDataLst>
          </p:nvPr>
        </p:nvSpPr>
        <p:spPr>
          <a:xfrm>
            <a:off x="3693145" y="3515160"/>
            <a:ext cx="2437364" cy="708929"/>
          </a:xfrm>
          <a:prstGeom prst="chevron">
            <a:avLst>
              <a:gd name="adj" fmla="val 32014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14" name="文本框 30"/>
          <p:cNvSpPr txBox="1"/>
          <p:nvPr>
            <p:custDataLst>
              <p:tags r:id="rId10"/>
            </p:custDataLst>
          </p:nvPr>
        </p:nvSpPr>
        <p:spPr>
          <a:xfrm>
            <a:off x="3949710" y="3633690"/>
            <a:ext cx="1995503" cy="471119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16" name="燕尾形 31"/>
          <p:cNvSpPr/>
          <p:nvPr>
            <p:custDataLst>
              <p:tags r:id="rId11"/>
            </p:custDataLst>
          </p:nvPr>
        </p:nvSpPr>
        <p:spPr>
          <a:xfrm>
            <a:off x="3756911" y="3558671"/>
            <a:ext cx="2326336" cy="621907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2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18" name="燕尾形 33"/>
          <p:cNvSpPr/>
          <p:nvPr>
            <p:custDataLst>
              <p:tags r:id="rId12"/>
            </p:custDataLst>
          </p:nvPr>
        </p:nvSpPr>
        <p:spPr>
          <a:xfrm>
            <a:off x="6020232" y="3516661"/>
            <a:ext cx="2437364" cy="708929"/>
          </a:xfrm>
          <a:prstGeom prst="chevron">
            <a:avLst>
              <a:gd name="adj" fmla="val 32014"/>
            </a:avLst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20" name="文本框 34"/>
          <p:cNvSpPr txBox="1"/>
          <p:nvPr>
            <p:custDataLst>
              <p:tags r:id="rId13"/>
            </p:custDataLst>
          </p:nvPr>
        </p:nvSpPr>
        <p:spPr>
          <a:xfrm>
            <a:off x="6276796" y="3635191"/>
            <a:ext cx="1995503" cy="471119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22" name="燕尾形 35"/>
          <p:cNvSpPr/>
          <p:nvPr>
            <p:custDataLst>
              <p:tags r:id="rId14"/>
            </p:custDataLst>
          </p:nvPr>
        </p:nvSpPr>
        <p:spPr>
          <a:xfrm>
            <a:off x="6083998" y="3560172"/>
            <a:ext cx="2326336" cy="621907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3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24" name="燕尾形 37"/>
          <p:cNvSpPr/>
          <p:nvPr>
            <p:custDataLst>
              <p:tags r:id="rId15"/>
            </p:custDataLst>
          </p:nvPr>
        </p:nvSpPr>
        <p:spPr>
          <a:xfrm>
            <a:off x="8347318" y="3518161"/>
            <a:ext cx="2437364" cy="708929"/>
          </a:xfrm>
          <a:prstGeom prst="chevron">
            <a:avLst>
              <a:gd name="adj" fmla="val 32014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26" name="文本框 38"/>
          <p:cNvSpPr txBox="1"/>
          <p:nvPr>
            <p:custDataLst>
              <p:tags r:id="rId16"/>
            </p:custDataLst>
          </p:nvPr>
        </p:nvSpPr>
        <p:spPr>
          <a:xfrm>
            <a:off x="8603883" y="3625438"/>
            <a:ext cx="1995503" cy="471119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28" name="燕尾形 39"/>
          <p:cNvSpPr/>
          <p:nvPr>
            <p:custDataLst>
              <p:tags r:id="rId17"/>
            </p:custDataLst>
          </p:nvPr>
        </p:nvSpPr>
        <p:spPr>
          <a:xfrm>
            <a:off x="8411084" y="3561672"/>
            <a:ext cx="2326336" cy="621907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3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n>
                <a:solidFill>
                  <a:schemeClr val="accent1"/>
                </a:solidFill>
              </a:ln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30" name="文本框 53"/>
          <p:cNvSpPr txBox="1"/>
          <p:nvPr>
            <p:custDataLst>
              <p:tags r:id="rId18"/>
            </p:custDataLst>
          </p:nvPr>
        </p:nvSpPr>
        <p:spPr>
          <a:xfrm>
            <a:off x="7971474" y="1661443"/>
            <a:ext cx="3189054" cy="133908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除了课堂教学外，家长也可以通过亲子阅读、故事会等方式，帮助孩子提高识字量，培养孩子的阅读兴趣和习惯。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32" name="矩形 54"/>
          <p:cNvSpPr/>
          <p:nvPr>
            <p:custDataLst>
              <p:tags r:id="rId19"/>
            </p:custDataLst>
          </p:nvPr>
        </p:nvSpPr>
        <p:spPr>
          <a:xfrm>
            <a:off x="7971474" y="1492651"/>
            <a:ext cx="3189054" cy="1670671"/>
          </a:xfrm>
          <a:prstGeom prst="rect">
            <a:avLst/>
          </a:prstGeom>
          <a:noFill/>
          <a:ln w="19050" cmpd="sng">
            <a:solidFill>
              <a:schemeClr val="accent6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34" name="文本框 63"/>
          <p:cNvSpPr txBox="1"/>
          <p:nvPr>
            <p:custDataLst>
              <p:tags r:id="rId20"/>
            </p:custDataLst>
          </p:nvPr>
        </p:nvSpPr>
        <p:spPr>
          <a:xfrm>
            <a:off x="5644387" y="4748471"/>
            <a:ext cx="3189054" cy="133908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在小学识字阅读教学中，应注重学生的个体差异，针对不同学生的实际情况，采用多种教学方法和手段，提高识字教学的效果。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36" name="矩形 64"/>
          <p:cNvSpPr/>
          <p:nvPr>
            <p:custDataLst>
              <p:tags r:id="rId21"/>
            </p:custDataLst>
          </p:nvPr>
        </p:nvSpPr>
        <p:spPr>
          <a:xfrm>
            <a:off x="5644387" y="4579679"/>
            <a:ext cx="3189054" cy="1670671"/>
          </a:xfrm>
          <a:prstGeom prst="rect">
            <a:avLst/>
          </a:prstGeom>
          <a:noFill/>
          <a:ln w="1905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培养学生阅读兴趣</a:t>
            </a:r>
            <a:endParaRPr lang="zh-CN" altLang="en-US"/>
          </a:p>
        </p:txBody>
      </p:sp>
      <p:sp>
        <p:nvSpPr>
          <p:cNvPr id="10489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引导学生逐步深入阅读，从简单的故事、儿歌到文学作品，提高学生的阅读水平和文化素养。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小学识字阅读的教学目标之一是培养学生的阅读兴趣，激发学生对文字的好奇心和探索欲望。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通过丰富多彩的识字阅读活动，让学生感受到阅读的乐趣，培养学生对文学的热爱和欣赏能力。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培养学生的阅读习惯和自主阅读能力，让他们在未来的学习和生活中受益匪浅。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增强学生阅读理解能力</a:t>
            </a:r>
            <a:endParaRPr lang="zh-CN" altLang="en-US"/>
          </a:p>
        </p:txBody>
      </p:sp>
      <p:sp>
        <p:nvSpPr>
          <p:cNvPr id="104905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小学识字阅读的教学目标之一是提高学生的阅读理解能力，使学生能够更好地理解文本内容。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通过识字阅读的学习，学生可以掌握更多的词汇和语法知识，从而更好地理解文本的深层含义。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增强学生的阅读理解能力有助于培养学生的思维能力和表达能力，对学生未来的学习和工作具有重要意义。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教师可以通过多种教学方法和手段，如阅读指导、文本解读、课堂讨论等，来提高学生的阅读理解能力。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https://d.book118.com/288101024004006041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2_1"/>
  <p:tag name="KSO_WM_UNIT_INDEX" val="1_2_1"/>
  <p:tag name="KSO_WM_UNIT_LAYERLEVEL" val="1_1_1"/>
  <p:tag name="KSO_WM_UNIT_LINE_FILL_TYPE" val="2"/>
  <p:tag name="KSO_WM_UNIT_LINE_FORE_SCHEMECOLOR_INDEX" val="6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87_4*l_h_i*1_1_2"/>
  <p:tag name="KSO_WM_UNIT_INDEX" val="1_1_2"/>
  <p:tag name="KSO_WM_UNIT_LAYERLEVEL" val="1_1_1"/>
  <p:tag name="KSO_WM_UNIT_TEXT_FILL_FORE_SCHEMECOLOR_INDEX_BRIGHTNESS" val="0"/>
  <p:tag name="KSO_WM_UNIT_TEXT_FILL_TYPE" val="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7_4*l_h_i*1_2_2"/>
  <p:tag name="KSO_WM_UNIT_INDEX" val="1_2_2"/>
  <p:tag name="KSO_WM_UNIT_LAYERLEVEL" val="1_1_1"/>
  <p:tag name="KSO_WM_UNIT_LINE_FILL_TYPE" val="2"/>
  <p:tag name="KSO_WM_UNIT_LINE_FORE_SCHEMECOLOR_INDEX_BRIGHTNESS" val="0"/>
  <p:tag name="KSO_WM_UNIT_TEXT_FILL_FORE_SCHEMECOLOR_INDEX_BRIGHTNESS" val="0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2_3"/>
  <p:tag name="KSO_WM_UNIT_INDEX" val="1_2_3"/>
  <p:tag name="KSO_WM_UNIT_LAYERLEVEL" val="1_1_1"/>
  <p:tag name="KSO_WM_UNIT_LINE_FILL_TYPE" val="2"/>
  <p:tag name="KSO_WM_UNIT_LINE_FORE_SCHEMECOLOR_INDEX" val="6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31487_4*l_h_i*1_3_2"/>
  <p:tag name="KSO_WM_UNIT_INDEX" val="1_3_2"/>
  <p:tag name="KSO_WM_UNIT_LAYERLEVEL" val="1_1_1"/>
  <p:tag name="KSO_WM_UNIT_TEXT_FILL_FORE_SCHEMECOLOR_INDEX_BRIGHTNESS" val="0"/>
  <p:tag name="KSO_WM_UNIT_TEXT_FILL_TYPE" val="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3_3"/>
  <p:tag name="KSO_WM_UNIT_INDEX" val="1_3_3"/>
  <p:tag name="KSO_WM_UNIT_LAYERLEVEL" val="1_1_1"/>
  <p:tag name="KSO_WM_UNIT_LINE_FILL_TYPE" val="2"/>
  <p:tag name="KSO_WM_UNIT_LINE_FORE_SCHEMECOLOR_INDEX" val="7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487_4*l_h_i*1_4_2"/>
  <p:tag name="KSO_WM_UNIT_INDEX" val="1_4_2"/>
  <p:tag name="KSO_WM_UNIT_LAYERLEVEL" val="1_1_1"/>
  <p:tag name="KSO_WM_UNIT_LINE_FILL_TYPE" val="2"/>
  <p:tag name="KSO_WM_UNIT_LINE_FORE_SCHEMECOLOR_INDEX_BRIGHTNESS" val="0"/>
  <p:tag name="KSO_WM_UNIT_TEXT_FILL_FORE_SCHEMECOLOR_INDEX_BRIGHTNESS" val="0"/>
  <p:tag name="KSO_WM_UNIT_TEXT_FILL_TYPE" val="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4_3"/>
  <p:tag name="KSO_WM_UNIT_INDEX" val="1_4_3"/>
  <p:tag name="KSO_WM_UNIT_LAYERLEVEL" val="1_1_1"/>
  <p:tag name="KSO_WM_UNIT_LINE_FILL_TYPE" val="2"/>
  <p:tag name="KSO_WM_UNIT_LINE_FORE_SCHEMECOLOR_INDEX" val="7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4_1"/>
  <p:tag name="KSO_WM_UNIT_INDEX" val="1_4_1"/>
  <p:tag name="KSO_WM_UNIT_LAYERLEVEL" val="1_1_1"/>
  <p:tag name="KSO_WM_UNIT_LINE_FILL_TYPE" val="2"/>
  <p:tag name="KSO_WM_UNIT_LINE_FORE_SCHEMECOLOR_INDEX" val="10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3_1"/>
  <p:tag name="KSO_WM_UNIT_INDEX" val="1_3_1"/>
  <p:tag name="KSO_WM_UNIT_LAYERLEVEL" val="1_1_1"/>
  <p:tag name="KSO_WM_UNIT_LINE_FILL_TYPE" val="2"/>
  <p:tag name="KSO_WM_UNIT_LINE_FORE_SCHEMECOLOR_INDEX" val="7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汉仪书宋二简</vt:lpstr>
      <vt:lpstr>MiSans Normal</vt:lpstr>
      <vt:lpstr>Wingdings</vt:lpstr>
      <vt:lpstr>Office Theme</vt:lpstr>
      <vt:lpstr>小学识字阅读教学设计分析</vt:lpstr>
      <vt:lpstr>目录</vt:lpstr>
      <vt:lpstr>小学识字阅读的教学目标</vt:lpstr>
      <vt:lpstr>提高学生识字量</vt:lpstr>
      <vt:lpstr>培养学生阅读兴趣</vt:lpstr>
      <vt:lpstr>增强学生阅读理解能力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2024-09-19T15:36:01.879</cp:lastPrinted>
  <dcterms:created xsi:type="dcterms:W3CDTF">2024-09-19T07:36:01Z</dcterms:created>
  <dcterms:modified xsi:type="dcterms:W3CDTF">2024-09-19T07:36:04Z</dcterms:modified>
</cp:coreProperties>
</file>