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8FAB78-02E8-4271-B83A-7264DADDD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C62F77-E38C-442E-93A1-B7234D5B18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B2F2D2-A664-4F0B-AE16-ABDF59947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3234C7-BAEB-41A5-9976-FB2EB768E9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E8A333-0458-4F06-A55F-DB4889C79D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F83794-72E7-4B68-86F4-3799E54AA7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8F42E4-B118-453B-BEF4-D3A12A9D4C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33170C-845C-4689-BB9D-59331266A8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6893A1-962E-4DE0-B16E-CD38EAEA27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E6A85C-BCF6-4D94-A55E-0FAFBE22EA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DB2FFF-10D8-4C53-BE21-23FE5A1F9A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0205711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市政工程施工中的工艺合理化与经济效益评估研究</a:t>
            </a:r>
            <a:endParaRPr lang="en-US" sz="1100"/>
          </a:p>
        </p:txBody>
      </p:sp>
      <p:sp>
        <p:nvSpPr>
          <p:cNvPr id="5" name="AutoShape 5"/>
          <p:cNvSpPr/>
          <p:nvPr/>
        </p:nvSpPr>
        <p:spPr>
          <a:xfrm>
            <a:off x="764753" y="4274372"/>
            <a:ext cx="2461447" cy="3199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汇报时间：</a:t>
            </a:r>
            <a:endParaRPr lang="en-US" sz="1100"/>
          </a:p>
        </p:txBody>
      </p:sp>
      <p:sp>
        <p:nvSpPr>
          <p:cNvPr id="6" name="AutoShape 6"/>
          <p:cNvSpPr/>
          <p:nvPr/>
        </p:nvSpPr>
        <p:spPr>
          <a:xfrm>
            <a:off x="764753" y="3876675"/>
            <a:ext cx="1851864" cy="4062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市政工程施工工艺合理化研究</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市政工程施工经济效益评估研究</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市政工程施工工艺合理化与经济效益的关联性研究</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研究结论与展望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背景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随着城市化进程的加速，市政工程建设需求日益增长，对施工工艺的要求也越来越高。然而，在实际施工中，由于工艺选择不当或管理不善，往往会导致工程质量问题、资源浪费和经济效益低下。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针对这一问题，开展市政工程施工中的工艺合理化与经济效益评估研究，旨在提高施工工艺水平，优化资源配置，降低施工成本，提升市政工程的经济效益和社会效益。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目的：本研究旨在通过对市政工程施工中的工艺合理化与经济效益评估进行深入研究，提出切实可行的优化方案，为实际施工提供理论支持和实践指导。</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任务</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分析市政工程施工中工艺选择的影响因素及相互关系。</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评估不同施工工艺的经济效益，为合理化选择提供依据。</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探讨市政工程施工中工艺合理化的实现路径和方法。</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结合实际案例，提出优化市政工程施工工艺的具体措施和建议。</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市政工程施工工艺合理化研究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施工工艺合理化是指在市政工程施工过程中，通过科学合理的规划和管理，优化施工流程，提高施工效率，确保工程质量，降低施工成本。</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施工工艺合理化的概念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随着城市化进程的加速，市政工程建设规模不断扩大，对施工工艺的要求也越来越高。合理的施工工艺可以提高工程质量，缩短工期，降低成本，提高经济效益和社会效益。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施工工艺合理化的重要性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施工工艺合理化的概念与重要性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施工工艺合理化的主要内容</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施工过程控制</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在施工过程中，加强质量控制、安全管理、进度控制等方面的管理，确保施工工艺的合理实施。</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施工组织设计</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根据工程实际情况，制定科学合理的施工组织设计方案，包括施工进度、资源配置、安全保障等方面。</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施工工艺选择</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根据工程要求和实际情况，选择合适的施工工艺，确保工程质量、安全和效率。</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施工工艺合理化的实施方法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制定施工工艺管理制度</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建立完善的施工工艺管理制度，明确各方的职责和要求，确保施工工艺的合理实施。</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加强技术培训和交流</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加强施工人员的技术培训和交流，提高技术水平和管理能力，确保施工工艺的正确执行。</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引入先进的施工技术和设备</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积极引入先进的施工技术和设备，提高施工效率和质量，推动施工工艺的进步和发展。</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强化质量检测和评估</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建立完善的质量检测和评估体系，对施工过程和成果进行全面检测和评估，及时发现和解决问题，确保施工工艺的合理性和有效性。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市政工程施工经济效益评估研究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经济效益评估的概念与重要性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经济效益评估的概念</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经济效益评估是对市政工程施工项目投入与产出的经济效果进行量化的过程，旨在评估项目的盈利能力和投资回报率。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经济效益评估的重要性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通过经济效益评估，可以判断项目的盈利能力和投资风险，为投资者和决策者提供科学依据，有助于资源的合理配置和有效利用。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144167" y="2573915"/>
            <a:ext cx="1971008" cy="1817370"/>
            <a:chOff x="5144167" y="2573915"/>
            <a:chExt cx="1971008" cy="1817370"/>
          </a:xfrm>
        </p:grpSpPr>
        <p:sp>
          <p:nvSpPr>
            <p:cNvPr id="3" name="Freeform 3"/>
            <p:cNvSpPr/>
            <p:nvPr/>
          </p:nvSpPr>
          <p:spPr>
            <a:xfrm>
              <a:off x="5144167" y="2573915"/>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a:off x="6125813" y="2573915"/>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92710" y="3026143"/>
            <a:ext cx="3651457" cy="0"/>
            <a:chOff x="1492710" y="3026143"/>
            <a:chExt cx="3651457" cy="0"/>
          </a:xfrm>
        </p:grpSpPr>
        <p:cxnSp>
          <p:nvCxnSpPr>
            <p:cNvPr id="6" name="Connector 6"/>
            <p:cNvCxnSpPr/>
            <p:nvPr/>
          </p:nvCxnSpPr>
          <p:spPr>
            <a:xfrm flipH="1">
              <a:off x="1492710" y="3026143"/>
              <a:ext cx="3651457"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grpSp>
        <p:nvGrpSpPr>
          <p:cNvPr id="7" name="Group 7"/>
          <p:cNvGrpSpPr/>
          <p:nvPr/>
        </p:nvGrpSpPr>
        <p:grpSpPr>
          <a:xfrm>
            <a:off x="7616666" y="4097724"/>
            <a:ext cx="3172339" cy="0"/>
            <a:chOff x="7616666" y="4097724"/>
            <a:chExt cx="3172339" cy="0"/>
          </a:xfrm>
        </p:grpSpPr>
        <p:cxnSp>
          <p:nvCxnSpPr>
            <p:cNvPr id="8" name="Connector 8"/>
            <p:cNvCxnSpPr/>
            <p:nvPr/>
          </p:nvCxnSpPr>
          <p:spPr>
            <a:xfrm flipH="1">
              <a:off x="7616666" y="4097724"/>
              <a:ext cx="3172339"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cxnSp>
        <p:nvCxnSpPr>
          <p:cNvPr id="9" name="Connector 9"/>
          <p:cNvCxnSpPr/>
          <p:nvPr/>
        </p:nvCxnSpPr>
        <p:spPr>
          <a:xfrm flipH="1" flipV="1">
            <a:off x="1444497" y="4924940"/>
            <a:ext cx="3263072" cy="7174"/>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flipH="1">
            <a:off x="7115175" y="5915094"/>
            <a:ext cx="3812216"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nvGrpSpPr>
          <p:cNvPr id="11" name="Group 11"/>
          <p:cNvGrpSpPr/>
          <p:nvPr/>
        </p:nvGrpSpPr>
        <p:grpSpPr>
          <a:xfrm>
            <a:off x="1565530" y="3482600"/>
            <a:ext cx="2551945" cy="1386615"/>
            <a:chOff x="1565530" y="3482600"/>
            <a:chExt cx="2551945" cy="1386615"/>
          </a:xfrm>
        </p:grpSpPr>
        <p:sp>
          <p:nvSpPr>
            <p:cNvPr id="12" name="AutoShape 12"/>
            <p:cNvSpPr/>
            <p:nvPr/>
          </p:nvSpPr>
          <p:spPr>
            <a:xfrm>
              <a:off x="1565530" y="3482600"/>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净现值</a:t>
              </a:r>
              <a:endParaRPr lang="en-US" sz="1100"/>
            </a:p>
          </p:txBody>
        </p:sp>
        <p:sp>
          <p:nvSpPr>
            <p:cNvPr id="13" name="AutoShape 13"/>
            <p:cNvSpPr/>
            <p:nvPr/>
          </p:nvSpPr>
          <p:spPr>
            <a:xfrm>
              <a:off x="1565530" y="3841940"/>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考虑资金时间价值的经济效益指标，通过将项目未来现金流折现到投资起点的现值来计算。</a:t>
              </a:r>
              <a:endParaRPr lang="en-US" sz="1100"/>
            </a:p>
          </p:txBody>
        </p:sp>
      </p:grpSp>
      <p:grpSp>
        <p:nvGrpSpPr>
          <p:cNvPr id="14" name="Group 14"/>
          <p:cNvGrpSpPr/>
          <p:nvPr/>
        </p:nvGrpSpPr>
        <p:grpSpPr>
          <a:xfrm>
            <a:off x="1565530" y="1561607"/>
            <a:ext cx="2551945" cy="1386615"/>
            <a:chOff x="1565530" y="1561607"/>
            <a:chExt cx="2551945" cy="1386615"/>
          </a:xfrm>
        </p:grpSpPr>
        <p:sp>
          <p:nvSpPr>
            <p:cNvPr id="15" name="AutoShape 15"/>
            <p:cNvSpPr/>
            <p:nvPr/>
          </p:nvSpPr>
          <p:spPr>
            <a:xfrm>
              <a:off x="1565530" y="1561607"/>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投资回报率</a:t>
              </a:r>
              <a:endParaRPr lang="en-US" sz="1100"/>
            </a:p>
          </p:txBody>
        </p:sp>
        <p:sp>
          <p:nvSpPr>
            <p:cNvPr id="16" name="AutoShape 16"/>
            <p:cNvSpPr/>
            <p:nvPr/>
          </p:nvSpPr>
          <p:spPr>
            <a:xfrm>
              <a:off x="1565530" y="1920947"/>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衡量项目投资效益的重要指标，通过比较项目的年利润与总投资的比值来计算。</a:t>
              </a:r>
              <a:endParaRPr lang="en-US" sz="1100"/>
            </a:p>
          </p:txBody>
        </p:sp>
      </p:grpSp>
      <p:grpSp>
        <p:nvGrpSpPr>
          <p:cNvPr id="17" name="Group 17"/>
          <p:cNvGrpSpPr/>
          <p:nvPr/>
        </p:nvGrpSpPr>
        <p:grpSpPr>
          <a:xfrm>
            <a:off x="8194084" y="2573915"/>
            <a:ext cx="2551945" cy="1386615"/>
            <a:chOff x="8194084" y="2573915"/>
            <a:chExt cx="2551945" cy="1386615"/>
          </a:xfrm>
        </p:grpSpPr>
        <p:sp>
          <p:nvSpPr>
            <p:cNvPr id="18" name="AutoShape 18"/>
            <p:cNvSpPr/>
            <p:nvPr/>
          </p:nvSpPr>
          <p:spPr>
            <a:xfrm>
              <a:off x="8194084" y="2573915"/>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内部收益率</a:t>
              </a:r>
              <a:endParaRPr lang="en-US" sz="1100"/>
            </a:p>
          </p:txBody>
        </p:sp>
        <p:sp>
          <p:nvSpPr>
            <p:cNvPr id="19" name="AutoShape 19"/>
            <p:cNvSpPr/>
            <p:nvPr/>
          </p:nvSpPr>
          <p:spPr>
            <a:xfrm>
              <a:off x="8194084" y="2933255"/>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反映项目盈利能力的指标，通过求解使得未来现金流净现值等于零的折现率来计算。</a:t>
              </a:r>
              <a:endParaRPr lang="en-US" sz="1100"/>
            </a:p>
          </p:txBody>
        </p:sp>
      </p:grpSp>
      <p:grpSp>
        <p:nvGrpSpPr>
          <p:cNvPr id="20" name="Group 20"/>
          <p:cNvGrpSpPr/>
          <p:nvPr/>
        </p:nvGrpSpPr>
        <p:grpSpPr>
          <a:xfrm>
            <a:off x="8194084" y="4468591"/>
            <a:ext cx="2551945" cy="1386615"/>
            <a:chOff x="8194084" y="4468591"/>
            <a:chExt cx="2551945" cy="1386615"/>
          </a:xfrm>
        </p:grpSpPr>
        <p:sp>
          <p:nvSpPr>
            <p:cNvPr id="21" name="AutoShape 21"/>
            <p:cNvSpPr/>
            <p:nvPr/>
          </p:nvSpPr>
          <p:spPr>
            <a:xfrm>
              <a:off x="8194084" y="4468591"/>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成本效益比</a:t>
              </a:r>
              <a:endParaRPr lang="en-US" sz="1100"/>
            </a:p>
          </p:txBody>
        </p:sp>
        <p:sp>
          <p:nvSpPr>
            <p:cNvPr id="22" name="AutoShape 22"/>
            <p:cNvSpPr/>
            <p:nvPr/>
          </p:nvSpPr>
          <p:spPr>
            <a:xfrm>
              <a:off x="8194084" y="4827931"/>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通过比较项目的总成本与总效益的比值来评估项目的经济合理性。</a:t>
              </a:r>
              <a:endParaRPr lang="en-US" sz="1100"/>
            </a:p>
          </p:txBody>
        </p:sp>
      </p:grpSp>
      <p:grpSp>
        <p:nvGrpSpPr>
          <p:cNvPr id="23" name="Group 23"/>
          <p:cNvGrpSpPr/>
          <p:nvPr/>
        </p:nvGrpSpPr>
        <p:grpSpPr>
          <a:xfrm>
            <a:off x="5144167" y="4306666"/>
            <a:ext cx="1968341" cy="1817370"/>
            <a:chOff x="5144167" y="4306666"/>
            <a:chExt cx="1968341" cy="1817370"/>
          </a:xfrm>
        </p:grpSpPr>
        <p:sp>
          <p:nvSpPr>
            <p:cNvPr id="24" name="Freeform 24"/>
            <p:cNvSpPr/>
            <p:nvPr/>
          </p:nvSpPr>
          <p:spPr>
            <a:xfrm rot="10800000">
              <a:off x="6124004" y="4306666"/>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rot="10800000" flipH="1">
              <a:off x="5144167" y="4306666"/>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6546675" y="2933560"/>
            <a:ext cx="1015845" cy="2802933"/>
            <a:chOff x="6546675" y="2933560"/>
            <a:chExt cx="1015845" cy="2802933"/>
          </a:xfrm>
        </p:grpSpPr>
        <p:sp>
          <p:nvSpPr>
            <p:cNvPr id="27" name="Freeform 27"/>
            <p:cNvSpPr/>
            <p:nvPr/>
          </p:nvSpPr>
          <p:spPr>
            <a:xfrm rot="5400000">
              <a:off x="6574016" y="2933560"/>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flipH="1">
              <a:off x="6546675" y="3919123"/>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692634" y="2938042"/>
            <a:ext cx="989362" cy="2794827"/>
            <a:chOff x="4692634" y="2938042"/>
            <a:chExt cx="989362" cy="2794827"/>
          </a:xfrm>
        </p:grpSpPr>
        <p:sp>
          <p:nvSpPr>
            <p:cNvPr id="30" name="Freeform 30"/>
            <p:cNvSpPr/>
            <p:nvPr/>
          </p:nvSpPr>
          <p:spPr>
            <a:xfrm rot="-5400000">
              <a:off x="4693063" y="3915499"/>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flipH="1">
              <a:off x="4692634" y="2938042"/>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经济效益评估的主要指标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https://d.book118.com/288102057116006042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2024-09-22T00:33:32.959</cp:lastPrinted>
  <dcterms:created xsi:type="dcterms:W3CDTF">2024-09-21T16:33:32Z</dcterms:created>
  <dcterms:modified xsi:type="dcterms:W3CDTF">2024-09-21T16:33:35Z</dcterms:modified>
</cp:coreProperties>
</file>