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47FDD1-8E13-407B-89B1-73C8448EF5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07DD74-B712-4E62-A9E7-B65D02E1EF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FB6B73-0EB3-45E9-A484-9AD8827D58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A9B941-D1C9-4B27-B808-22CAB3194C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C7EFC1-64FA-4CDE-88FF-30DE855F58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EE5DF1-73E9-4D20-94CC-99BD1A9CB8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3D389F-A009-492E-BC0B-31637805ED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760739-22F8-4BA5-9E6E-96216D8E8E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6A2257-9D6B-4E63-B7BA-FC6BF4B465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8FEE37-7BCF-4673-9B11-FD1B58A3C3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C359B7-5663-4235-AD1B-E4B837BCBF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103061047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行政中心管委办政务公开工作方案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2023-12-23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政务公开内容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政务公开制度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政务公开保障措施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政务公开监督与考核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工作要求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42" r="1254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5"/>
          <a:srcRect l="13792" r="13792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政务公开是提高政府透明度、促进依法行政的重要途径。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随着信息化的发展，公众对政务信息的关注度越来越高。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行政中心管委办作为政府服务的重要窗口，有责任和义务做好政务公开工作。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4000" r="40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提高政府工作的透明度，保障公众的知情权和监督权。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l="5042" r="5042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加强政府与公众的互动，提高政府服务质量和效率。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树立政府良好形象，增强政府公信力。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公开目的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政务公开内容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行政执行公开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包括行政执法的依据、程序、结果等信息，以及行政执法的现场执法记录等信息。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行政结果公开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包括行政工作的年度报告、工作总结等信息，以及行政工作的考核、评估结果等信息。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行政服务公开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包括行政服务的流程、标准、结果等信息，以及行政服务的咨询、投诉、评价渠道等信息。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行政决策公开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包括行政决策的背景、依据、过程和结果，以及行政决策的听证、公示等信息。</a:t>
            </a:r>
          </a:p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公开范围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215756" y="1789944"/>
            <a:ext cx="178886" cy="1425253"/>
          </a:xfrm>
          <a:custGeom>
            <a:rect l="l" t="t" r="r" b="b"/>
            <a:pathLst>
              <a:path w="669" h="5308">
                <a:moveTo>
                  <a:pt x="669" y="182"/>
                </a:moveTo>
                <a:cubicBezTo>
                  <a:pt x="415" y="431"/>
                  <a:pt x="256" y="778"/>
                  <a:pt x="256" y="1160"/>
                </a:cubicBezTo>
                <a:lnTo>
                  <a:pt x="256" y="5308"/>
                </a:lnTo>
                <a:lnTo>
                  <a:pt x="0" y="5308"/>
                </a:lnTo>
                <a:lnTo>
                  <a:pt x="0" y="1148"/>
                </a:lnTo>
                <a:cubicBezTo>
                  <a:pt x="0" y="699"/>
                  <a:pt x="187" y="292"/>
                  <a:pt x="486" y="0"/>
                </a:cubicBezTo>
                <a:lnTo>
                  <a:pt x="669" y="18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346029" y="1566343"/>
            <a:ext cx="1913301" cy="272217"/>
          </a:xfrm>
          <a:custGeom>
            <a:rect l="l" t="t" r="r" b="b"/>
            <a:pathLst>
              <a:path w="7145" h="1015">
                <a:moveTo>
                  <a:pt x="6397" y="375"/>
                </a:moveTo>
                <a:lnTo>
                  <a:pt x="6279" y="0"/>
                </a:lnTo>
                <a:lnTo>
                  <a:pt x="7145" y="499"/>
                </a:lnTo>
                <a:lnTo>
                  <a:pt x="6279" y="997"/>
                </a:lnTo>
                <a:lnTo>
                  <a:pt x="6397" y="623"/>
                </a:lnTo>
                <a:lnTo>
                  <a:pt x="1140" y="623"/>
                </a:lnTo>
                <a:cubicBezTo>
                  <a:pt x="769" y="623"/>
                  <a:pt x="430" y="773"/>
                  <a:pt x="183" y="1015"/>
                </a:cubicBezTo>
                <a:lnTo>
                  <a:pt x="0" y="833"/>
                </a:lnTo>
                <a:cubicBezTo>
                  <a:pt x="290" y="550"/>
                  <a:pt x="686" y="375"/>
                  <a:pt x="1120" y="375"/>
                </a:cubicBezTo>
                <a:lnTo>
                  <a:pt x="6397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215756" y="4372893"/>
            <a:ext cx="178886" cy="1425253"/>
          </a:xfrm>
          <a:custGeom>
            <a:rect l="l" t="t" r="r" b="b"/>
            <a:pathLst>
              <a:path w="669" h="5309">
                <a:moveTo>
                  <a:pt x="256" y="0"/>
                </a:moveTo>
                <a:lnTo>
                  <a:pt x="256" y="4149"/>
                </a:lnTo>
                <a:cubicBezTo>
                  <a:pt x="256" y="4531"/>
                  <a:pt x="415" y="4878"/>
                  <a:pt x="669" y="5127"/>
                </a:cubicBezTo>
                <a:lnTo>
                  <a:pt x="486" y="5309"/>
                </a:lnTo>
                <a:cubicBezTo>
                  <a:pt x="187" y="5017"/>
                  <a:pt x="0" y="4610"/>
                  <a:pt x="0" y="4161"/>
                </a:cubicBezTo>
                <a:lnTo>
                  <a:pt x="0" y="0"/>
                </a:lnTo>
                <a:lnTo>
                  <a:pt x="256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6029" y="5747599"/>
            <a:ext cx="1913301" cy="274161"/>
          </a:xfrm>
          <a:custGeom>
            <a:rect l="l" t="t" r="r" b="b"/>
            <a:pathLst>
              <a:path w="7145" h="1015">
                <a:moveTo>
                  <a:pt x="6397" y="392"/>
                </a:moveTo>
                <a:lnTo>
                  <a:pt x="6279" y="18"/>
                </a:lnTo>
                <a:lnTo>
                  <a:pt x="7145" y="516"/>
                </a:lnTo>
                <a:lnTo>
                  <a:pt x="6279" y="1015"/>
                </a:lnTo>
                <a:lnTo>
                  <a:pt x="6397" y="640"/>
                </a:lnTo>
                <a:lnTo>
                  <a:pt x="1120" y="640"/>
                </a:lnTo>
                <a:cubicBezTo>
                  <a:pt x="686" y="640"/>
                  <a:pt x="290" y="465"/>
                  <a:pt x="0" y="182"/>
                </a:cubicBezTo>
                <a:lnTo>
                  <a:pt x="183" y="0"/>
                </a:lnTo>
                <a:cubicBezTo>
                  <a:pt x="430" y="242"/>
                  <a:pt x="769" y="392"/>
                  <a:pt x="1140" y="392"/>
                </a:cubicBezTo>
                <a:lnTo>
                  <a:pt x="6397" y="39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978060" y="3564785"/>
            <a:ext cx="482346" cy="478631"/>
          </a:xfrm>
          <a:custGeom>
            <a:rect l="l" t="t" r="r" b="b"/>
            <a:pathLst>
              <a:path w="55" h="55">
                <a:moveTo>
                  <a:pt x="47" y="27"/>
                </a:moveTo>
                <a:cubicBezTo>
                  <a:pt x="47" y="38"/>
                  <a:pt x="38" y="46"/>
                  <a:pt x="28" y="46"/>
                </a:cubicBezTo>
                <a:cubicBezTo>
                  <a:pt x="18" y="46"/>
                  <a:pt x="9" y="38"/>
                  <a:pt x="9" y="27"/>
                </a:cubicBezTo>
                <a:cubicBezTo>
                  <a:pt x="9" y="17"/>
                  <a:pt x="18" y="9"/>
                  <a:pt x="28" y="9"/>
                </a:cubicBezTo>
                <a:cubicBezTo>
                  <a:pt x="31" y="9"/>
                  <a:pt x="35" y="10"/>
                  <a:pt x="38" y="11"/>
                </a:cubicBezTo>
                <a:cubicBezTo>
                  <a:pt x="44" y="5"/>
                  <a:pt x="44" y="5"/>
                  <a:pt x="44" y="5"/>
                </a:cubicBezTo>
                <a:cubicBezTo>
                  <a:pt x="39" y="2"/>
                  <a:pt x="34" y="0"/>
                  <a:pt x="28" y="0"/>
                </a:cubicBezTo>
                <a:cubicBezTo>
                  <a:pt x="13" y="0"/>
                  <a:pt x="0" y="12"/>
                  <a:pt x="0" y="27"/>
                </a:cubicBezTo>
                <a:cubicBezTo>
                  <a:pt x="0" y="43"/>
                  <a:pt x="13" y="55"/>
                  <a:pt x="28" y="55"/>
                </a:cubicBezTo>
                <a:cubicBezTo>
                  <a:pt x="43" y="55"/>
                  <a:pt x="55" y="43"/>
                  <a:pt x="55" y="27"/>
                </a:cubicBezTo>
                <a:cubicBezTo>
                  <a:pt x="55" y="21"/>
                  <a:pt x="53" y="16"/>
                  <a:pt x="50" y="11"/>
                </a:cubicBezTo>
                <a:cubicBezTo>
                  <a:pt x="44" y="18"/>
                  <a:pt x="44" y="18"/>
                  <a:pt x="44" y="18"/>
                </a:cubicBezTo>
                <a:cubicBezTo>
                  <a:pt x="46" y="21"/>
                  <a:pt x="47" y="24"/>
                  <a:pt x="47" y="2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2147414" y="3730520"/>
            <a:ext cx="154591" cy="147257"/>
          </a:xfrm>
          <a:custGeom>
            <a:rect l="l" t="t" r="r" b="b"/>
            <a:pathLst>
              <a:path w="18" h="17">
                <a:moveTo>
                  <a:pt x="12" y="0"/>
                </a:moveTo>
                <a:cubicBezTo>
                  <a:pt x="11" y="0"/>
                  <a:pt x="10" y="0"/>
                  <a:pt x="9" y="0"/>
                </a:cubicBezTo>
                <a:cubicBezTo>
                  <a:pt x="4" y="0"/>
                  <a:pt x="0" y="4"/>
                  <a:pt x="0" y="8"/>
                </a:cubicBezTo>
                <a:cubicBezTo>
                  <a:pt x="0" y="13"/>
                  <a:pt x="4" y="17"/>
                  <a:pt x="9" y="17"/>
                </a:cubicBezTo>
                <a:cubicBezTo>
                  <a:pt x="14" y="17"/>
                  <a:pt x="18" y="13"/>
                  <a:pt x="18" y="8"/>
                </a:cubicBezTo>
                <a:cubicBezTo>
                  <a:pt x="18" y="7"/>
                  <a:pt x="17" y="6"/>
                  <a:pt x="17" y="5"/>
                </a:cubicBezTo>
                <a:cubicBezTo>
                  <a:pt x="9" y="9"/>
                  <a:pt x="9" y="9"/>
                  <a:pt x="9" y="9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797656" y="3380762"/>
            <a:ext cx="854202" cy="846773"/>
          </a:xfrm>
          <a:custGeom>
            <a:rect l="l" t="t" r="r" b="b"/>
            <a:pathLst>
              <a:path w="98" h="97">
                <a:moveTo>
                  <a:pt x="82" y="22"/>
                </a:moveTo>
                <a:cubicBezTo>
                  <a:pt x="80" y="23"/>
                  <a:pt x="80" y="23"/>
                  <a:pt x="80" y="23"/>
                </a:cubicBezTo>
                <a:cubicBezTo>
                  <a:pt x="86" y="30"/>
                  <a:pt x="89" y="39"/>
                  <a:pt x="89" y="48"/>
                </a:cubicBezTo>
                <a:cubicBezTo>
                  <a:pt x="89" y="71"/>
                  <a:pt x="71" y="88"/>
                  <a:pt x="49" y="88"/>
                </a:cubicBezTo>
                <a:cubicBezTo>
                  <a:pt x="27" y="88"/>
                  <a:pt x="9" y="71"/>
                  <a:pt x="9" y="48"/>
                </a:cubicBezTo>
                <a:cubicBezTo>
                  <a:pt x="9" y="26"/>
                  <a:pt x="27" y="8"/>
                  <a:pt x="49" y="8"/>
                </a:cubicBezTo>
                <a:cubicBezTo>
                  <a:pt x="58" y="8"/>
                  <a:pt x="67" y="12"/>
                  <a:pt x="74" y="17"/>
                </a:cubicBezTo>
                <a:cubicBezTo>
                  <a:pt x="76" y="15"/>
                  <a:pt x="76" y="15"/>
                  <a:pt x="76" y="15"/>
                </a:cubicBezTo>
                <a:cubicBezTo>
                  <a:pt x="76" y="8"/>
                  <a:pt x="76" y="8"/>
                  <a:pt x="76" y="8"/>
                </a:cubicBezTo>
                <a:cubicBezTo>
                  <a:pt x="68" y="3"/>
                  <a:pt x="59" y="0"/>
                  <a:pt x="49" y="0"/>
                </a:cubicBezTo>
                <a:cubicBezTo>
                  <a:pt x="22" y="0"/>
                  <a:pt x="0" y="22"/>
                  <a:pt x="0" y="48"/>
                </a:cubicBezTo>
                <a:cubicBezTo>
                  <a:pt x="0" y="75"/>
                  <a:pt x="22" y="97"/>
                  <a:pt x="49" y="97"/>
                </a:cubicBezTo>
                <a:cubicBezTo>
                  <a:pt x="76" y="97"/>
                  <a:pt x="98" y="75"/>
                  <a:pt x="98" y="48"/>
                </a:cubicBezTo>
                <a:cubicBezTo>
                  <a:pt x="98" y="38"/>
                  <a:pt x="95" y="29"/>
                  <a:pt x="89" y="21"/>
                </a:cubicBezTo>
                <a:lnTo>
                  <a:pt x="82" y="2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2224757" y="3303419"/>
            <a:ext cx="504349" cy="497015"/>
          </a:xfrm>
          <a:custGeom>
            <a:rect l="l" t="t" r="r" b="b"/>
            <a:pathLst>
              <a:path w="137" h="135">
                <a:moveTo>
                  <a:pt x="104" y="30"/>
                </a:moveTo>
                <a:lnTo>
                  <a:pt x="106" y="0"/>
                </a:lnTo>
                <a:lnTo>
                  <a:pt x="87" y="16"/>
                </a:lnTo>
                <a:lnTo>
                  <a:pt x="71" y="35"/>
                </a:lnTo>
                <a:lnTo>
                  <a:pt x="69" y="59"/>
                </a:lnTo>
                <a:lnTo>
                  <a:pt x="40" y="90"/>
                </a:lnTo>
                <a:lnTo>
                  <a:pt x="14" y="116"/>
                </a:lnTo>
                <a:lnTo>
                  <a:pt x="0" y="135"/>
                </a:lnTo>
                <a:lnTo>
                  <a:pt x="19" y="123"/>
                </a:lnTo>
                <a:lnTo>
                  <a:pt x="45" y="97"/>
                </a:lnTo>
                <a:lnTo>
                  <a:pt x="76" y="66"/>
                </a:lnTo>
                <a:lnTo>
                  <a:pt x="102" y="66"/>
                </a:lnTo>
                <a:lnTo>
                  <a:pt x="118" y="47"/>
                </a:lnTo>
                <a:lnTo>
                  <a:pt x="137" y="30"/>
                </a:lnTo>
                <a:lnTo>
                  <a:pt x="104" y="3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公开方式</a:t>
            </a:r>
          </a:p>
        </p:txBody>
      </p:sp>
      <p:sp>
        <p:nvSpPr>
          <p:cNvPr id="36" name="AutoShape 36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政府网站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通过政府网站发布政务信息，提供在线查询、在线咨询等服务。</a:t>
            </a:r>
          </a:p>
        </p:txBody>
      </p:sp>
      <p:sp>
        <p:nvSpPr>
          <p:cNvPr id="40" name="AutoShape 40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新闻媒体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通过新闻发布会、媒体采访等方式发布政务信息，回应社会关切。</a:t>
            </a:r>
          </a:p>
        </p:txBody>
      </p:sp>
      <p:sp>
        <p:nvSpPr>
          <p:cNvPr id="44" name="AutoShape 44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政务微博、微信等社交媒体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通过政务微博、微信等社交媒体发布政务信息，与公众互动交流。</a:t>
            </a:r>
          </a:p>
        </p:txBody>
      </p:sp>
      <p:sp>
        <p:nvSpPr>
          <p:cNvPr id="48" name="AutoShape 48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TextBox 50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政务公开栏、电子显示屏等现场公开方式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在政务服务场所设置政务公开栏、电子显示屏等设施，方便公众获取政务信息。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6" name="TextBox 6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实时公开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对于一些需要实时更新的政务信息，如交通路况、空气质量等信息，应实时公开。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0" name="TextBox 10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定时公开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对于一些定期发布的政务信息，如政府工作报告、财政预算等信息，应在规定的时间内发布。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4" name="TextBox 14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依申请公开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对于一些特定的政务信息，如企业登记信息、个人信用报告等，应依申请公开。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公开时间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政务公开制度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审查内容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对拟公开的政务信息进行保密审查，确保不涉及国家秘密、商业秘密和个人隐私。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审查流程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建立政务公开审查机制，明确审查责任人和审查程序，确保审查工作的规范性和有效性。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审查标准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制定政务公开审查标准，明确哪些信息可以公开，哪些信息需要限制公开。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公开审查制度</a:t>
            </a:r>
          </a:p>
        </p:txBody>
      </p:sp>
      <p:sp>
        <p:nvSpPr>
          <p:cNvPr id="40" name="AutoShape 40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明确政务公开监督的主体，可以是政府部门内部的监督机构，也可以是外部的第三方机构。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监督主体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监督内容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监督方式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对政务公开工作进行全面监督，包括公开内容的真实性、完整性、及时性等方面。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采取多种监督方式，如定期检查、专项督查、社会监督等，确保监督工作的有效性和公正性。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公开监督制度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明确政务公开的责任主体，包括政府部门及其工作人员。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7083" r="170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责任主体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规定责任主体在政务公开工作中的具体责任，如提供真实、准确、完整的信息，及时回应公众关切等。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责任内容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4"/>
          <a:srcRect l="11375" r="113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rcRect l="9625" r="9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4" name="TextBox 14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建立责任追究机制，对未履行政务公开职责的行为进行问责和处理，确保责任制度的落实和执行。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责任追究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公开责任制度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https://d.book118.com/288103061047006047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6FF"/>
      </a:accent1>
      <a:accent2>
        <a:srgbClr val="4F75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2024-09-28T15:34:43.368</cp:lastPrinted>
  <dcterms:created xsi:type="dcterms:W3CDTF">2024-09-28T07:34:43Z</dcterms:created>
  <dcterms:modified xsi:type="dcterms:W3CDTF">2024-09-28T07:34:45Z</dcterms:modified>
</cp:coreProperties>
</file>