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937B88-AA31-44AB-B7F8-7EB1807996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5B9AA5-333F-468C-B805-8DFA0F732B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2AD40C-8B7A-4BBB-A4B8-3CFF065892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7A53D3-C5A5-44B5-BEFB-2F49BEB95E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972C8D-A91B-4A50-A4D1-12AFB58237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A4D8039-5100-47B3-9BD2-465BA417F9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69D33B-B204-48D4-BF5D-B96A0572EC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485F15-BB3E-475E-A894-F3323A27E0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7641F1-3CE5-4E81-B063-A3520E7EF7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10401A-8817-4865-A9B0-1A259F0DF9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10D9FF-77C9-409D-908F-3E931EB967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t>Click to edit Master text styles</a:t>
            </a:r>
          </a:p>
          <a:p>
            <a:r>
              <a:t>Second level</a:t>
            </a:r>
          </a:p>
          <a:p>
            <a:r>
              <a:t>Third level</a:t>
            </a:r>
          </a:p>
          <a:p>
            <a:r>
              <a:t>Fourth level</a:t>
            </a:r>
          </a:p>
          <a:p>
            <a:r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8/1/2011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‹#›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png" /><Relationship Id="rId3" Type="http://schemas.openxmlformats.org/officeDocument/2006/relationships/image" Target="../media/image14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15.png" /><Relationship Id="rId4" Type="http://schemas.openxmlformats.org/officeDocument/2006/relationships/image" Target="../media/image16.pn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png" /><Relationship Id="rId3" Type="http://schemas.openxmlformats.org/officeDocument/2006/relationships/image" Target="../media/image17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8103123010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《放射物理与防护》教学课件11第十一章放射线的屏蔽防护</a:t>
            </a:r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汇报人：AA</a:t>
            </a:r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2024-01-20</a:t>
            </a:r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放射线屏蔽防护基本概念</a:t>
            </a:r>
          </a:p>
          <a:p>
            <a:r>
              <a:t>常见放射线屏蔽技术</a:t>
            </a:r>
          </a:p>
          <a:p>
            <a:r>
              <a:t>屏蔽防护设施设计与实施</a:t>
            </a:r>
          </a:p>
          <a:p>
            <a:r>
              <a:t>放射线屏蔽防护安全管理</a:t>
            </a:r>
          </a:p>
          <a:p>
            <a:r>
              <a:t>放射线屏蔽防护效果评价</a:t>
            </a:r>
          </a:p>
          <a:p>
            <a: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放射线屏蔽防护基本概念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1025" b="1025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放射线屏蔽定义</a:t>
            </a:r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采用特定材料阻挡或减弱放射线传播的过程。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放射线屏蔽作用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保护人员免受放射线伤害，确保辐射安全。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放射线屏蔽定义及作用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72922" y="2599767"/>
            <a:ext cx="2150213" cy="2889707"/>
            <a:chOff x="972922" y="2599767"/>
            <a:chExt cx="2150213" cy="2889707"/>
          </a:xfrm>
        </p:grpSpPr>
        <p:sp>
          <p:nvSpPr>
            <p:cNvPr id="3" name="AutoShape 3"/>
            <p:cNvSpPr/>
            <p:nvPr/>
          </p:nvSpPr>
          <p:spPr>
            <a:xfrm>
              <a:off x="97292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" name="AutoShape 4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3705053" y="2599767"/>
            <a:ext cx="2150213" cy="2889707"/>
            <a:chOff x="3705053" y="2599767"/>
            <a:chExt cx="2150213" cy="2889707"/>
          </a:xfrm>
        </p:grpSpPr>
        <p:sp>
          <p:nvSpPr>
            <p:cNvPr id="7" name="AutoShape 7"/>
            <p:cNvSpPr/>
            <p:nvPr/>
          </p:nvSpPr>
          <p:spPr>
            <a:xfrm>
              <a:off x="3705053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6437185" y="2599767"/>
            <a:ext cx="2150213" cy="2889707"/>
            <a:chOff x="6437185" y="2599767"/>
            <a:chExt cx="2150213" cy="2889707"/>
          </a:xfrm>
        </p:grpSpPr>
        <p:sp>
          <p:nvSpPr>
            <p:cNvPr id="11" name="AutoShape 11"/>
            <p:cNvSpPr/>
            <p:nvPr/>
          </p:nvSpPr>
          <p:spPr>
            <a:xfrm>
              <a:off x="6437185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9169412" y="2599767"/>
            <a:ext cx="2150213" cy="2889707"/>
            <a:chOff x="9169412" y="2599767"/>
            <a:chExt cx="2150213" cy="2889707"/>
          </a:xfrm>
        </p:grpSpPr>
        <p:sp>
          <p:nvSpPr>
            <p:cNvPr id="15" name="AutoShape 15"/>
            <p:cNvSpPr/>
            <p:nvPr/>
          </p:nvSpPr>
          <p:spPr>
            <a:xfrm>
              <a:off x="916941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sp>
        <p:nvSpPr>
          <p:cNvPr id="18" name="AutoShape 18"/>
          <p:cNvSpPr/>
          <p:nvPr/>
        </p:nvSpPr>
        <p:spPr>
          <a:xfrm>
            <a:off x="924705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屏蔽材料选择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030805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具有高原子序数、高密度和良好稳定性的材料，如铅、混凝土、钢等。</a:t>
            </a:r>
          </a:p>
        </p:txBody>
      </p:sp>
      <p:sp>
        <p:nvSpPr>
          <p:cNvPr id="20" name="AutoShape 20"/>
          <p:cNvSpPr/>
          <p:nvPr/>
        </p:nvSpPr>
        <p:spPr>
          <a:xfrm>
            <a:off x="3705053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高原子序数</a:t>
            </a:r>
          </a:p>
        </p:txBody>
      </p:sp>
      <p:sp>
        <p:nvSpPr>
          <p:cNvPr id="21" name="AutoShape 21"/>
          <p:cNvSpPr/>
          <p:nvPr/>
        </p:nvSpPr>
        <p:spPr>
          <a:xfrm>
            <a:off x="3811153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有效吸收放射线能量。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394975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高密度</a:t>
            </a:r>
          </a:p>
        </p:txBody>
      </p:sp>
      <p:sp>
        <p:nvSpPr>
          <p:cNvPr id="23" name="AutoShape 23"/>
          <p:cNvSpPr/>
          <p:nvPr/>
        </p:nvSpPr>
        <p:spPr>
          <a:xfrm>
            <a:off x="6501074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减小屏蔽体积，提高屏蔽效率。</a:t>
            </a:r>
          </a:p>
        </p:txBody>
      </p:sp>
      <p:sp>
        <p:nvSpPr>
          <p:cNvPr id="24" name="AutoShape 24"/>
          <p:cNvSpPr/>
          <p:nvPr/>
        </p:nvSpPr>
        <p:spPr>
          <a:xfrm>
            <a:off x="9157221" y="3291405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良好稳定性</a:t>
            </a:r>
          </a:p>
        </p:txBody>
      </p:sp>
      <p:sp>
        <p:nvSpPr>
          <p:cNvPr id="25" name="AutoShape 25"/>
          <p:cNvSpPr/>
          <p:nvPr/>
        </p:nvSpPr>
        <p:spPr>
          <a:xfrm>
            <a:off x="9263320" y="3676867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不易受环境影响，长期保持屏蔽性能。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屏蔽材料选择与特性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088" b="18088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327" r="22327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评估参数</a:t>
            </a:r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通常采用半值层（HVL）或十分之一值层（TVL）来评估屏蔽效果。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评估方法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通过测量不同厚度屏蔽材料后的放射线剂量或强度，计算得出HVL或TVL值，进而评估屏蔽效果。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注意事项</a:t>
            </a:r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评估过程中需考虑放射源类型、能量、距离等因素对屏蔽效果的影响。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屏蔽效果评估方法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常见放射线屏蔽技术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524" b="21524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436" b="21436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铅板具有高原子序数和高密度，对X射线和γ射线具有良好的吸收能力。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铅板屏蔽技术广泛应用于医疗、工业、科研等领域的放射线防护。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铅板屏蔽的厚度需根据放射源的强度、能量以及防护要求来确定。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铅板屏蔽技术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67054" y="172053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8776" y="178893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4" name="AutoShape 4"/>
          <p:cNvSpPr/>
          <p:nvPr/>
        </p:nvSpPr>
        <p:spPr>
          <a:xfrm>
            <a:off x="1804696" y="1549847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混凝土具有较高的密度和良好的射线吸收能力，适用于低能和中能放射线的屏蔽。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7054" y="332962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78301" y="3398024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1804696" y="3158939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混凝土屏蔽技术常用于建筑物、实验室、核电站等场所的放射线防护。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2877" b="12877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11" name="AutoShape 11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AutoShape 22"/>
          <p:cNvSpPr/>
          <p:nvPr/>
        </p:nvSpPr>
        <p:spPr>
          <a:xfrm>
            <a:off x="1804696" y="475036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在混凝土中加入重晶石、钢纤维等材料，可提高其屏蔽性能。</a:t>
            </a:r>
          </a:p>
        </p:txBody>
      </p:sp>
      <p:sp>
        <p:nvSpPr>
          <p:cNvPr id="23" name="AutoShape 23"/>
          <p:cNvSpPr/>
          <p:nvPr/>
        </p:nvSpPr>
        <p:spPr>
          <a:xfrm>
            <a:off x="1262116" y="4828813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混凝土屏蔽技术</a:t>
              </a:r>
            </a:p>
          </p:txBody>
        </p:sp>
      </p:grpSp>
      <p:sp>
        <p:nvSpPr>
          <p:cNvPr id="46" name="TextBox 46"/>
          <p:cNvSpPr txBox="1"/>
          <p:nvPr/>
        </p:nvSpPr>
        <p:spPr>
          <a:xfrm>
            <a:off x="1273363" y="4897210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381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381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381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水屏蔽技术常用于粒子加速器、核反应堆等设备的放射线防护。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水对放射线具有良好的吸收和散射作用，适用于高能放射线的屏蔽。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水屏蔽的厚度和形状需根据放射源的特性和防护要求来设计。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水屏蔽技术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78" b="4478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复合屏蔽技术</a:t>
            </a:r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采用多种材料组合，形成多层复合屏蔽结构，以提高屏蔽效果。</a:t>
            </a:r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纳米屏蔽技术</a:t>
            </a:r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利用纳米材料对放射线的特殊作用，实现高效、轻质的屏蔽效果。</a:t>
            </a:r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智能屏蔽技术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结合传感器、计算机等技术，实现屏蔽效果的实时监测和自动调节。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其他新型屏蔽技术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屏蔽防护设施设计与实施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确保屏蔽设施能够有效防止放射线泄漏，保障人员和环境安全。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安全第一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合理布局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250" r="152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经济实用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根据放射源的类型、活度和使用场所，合理规划设施布局，便于操作和管理。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在满足安全要求的前提下，尽量降低建设成本，提高设施的经济性。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设施布局规划原则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https://d.book118.com/288103123010006033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7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2024-09-10T19:47:18.433</cp:lastPrinted>
  <dcterms:created xsi:type="dcterms:W3CDTF">2024-09-10T11:47:18Z</dcterms:created>
  <dcterms:modified xsi:type="dcterms:W3CDTF">2024-09-10T11:47:20Z</dcterms:modified>
</cp:coreProperties>
</file>