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fntdata" ContentType="application/x-fontdata"/>
  <Default Extension="wmf" ContentType="image/x-wmf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微软雅黑" panose="020B0503020204020204" charset="-122"/>
      <p:regular r:id="rId17"/>
    </p:embeddedFont>
    <p:embeddedFont>
      <p:font typeface="方正兰亭细黑_GBK" panose="02000000000000000000" pitchFamily="2" charset="-122"/>
      <p:regular r:id="rId18"/>
    </p:embeddedFont>
    <p:embeddedFont>
      <p:font typeface="黑体" panose="02010609060101010101" pitchFamily="2" charset="-122"/>
      <p:regular r:id="rId19"/>
    </p:embeddedFont>
    <p:embeddedFont>
      <p:font typeface="方正粗倩简体" panose="03000509000000000000" pitchFamily="1" charset="-122"/>
      <p:regular r:id="rId20"/>
    </p:embeddedFont>
    <p:embeddedFont>
      <p:font typeface="Calibri Light" panose="020F0302020204030204" charset="0"/>
      <p:regular r:id="rId21"/>
      <p:italic r:id="rId22"/>
    </p:embeddedFont>
    <p:embeddedFont>
      <p:font typeface="Calibri" panose="020F0502020204030204" charset="0"/>
      <p:regular r:id="rId23"/>
      <p:bold r:id="rId24"/>
      <p:italic r:id="rId25"/>
      <p:boldItalic r:id="rId26"/>
    </p:embeddedFont>
    <p:embeddedFont>
      <p:font typeface="Tahoma" panose="020B0604030504040204" pitchFamily="2" charset="0"/>
      <p:regular r:id="rId27"/>
      <p:bold r:id="rId28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69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font" Target="fonts/font6.fntdata" /><Relationship Id="rId23" Type="http://schemas.openxmlformats.org/officeDocument/2006/relationships/font" Target="fonts/font7.fntdata" /><Relationship Id="rId24" Type="http://schemas.openxmlformats.org/officeDocument/2006/relationships/font" Target="fonts/font8.fntdata" /><Relationship Id="rId25" Type="http://schemas.openxmlformats.org/officeDocument/2006/relationships/font" Target="fonts/font9.fntdata" /><Relationship Id="rId26" Type="http://schemas.openxmlformats.org/officeDocument/2006/relationships/font" Target="fonts/font10.fntdata" /><Relationship Id="rId27" Type="http://schemas.openxmlformats.org/officeDocument/2006/relationships/font" Target="fonts/font11.fntdata" /><Relationship Id="rId28" Type="http://schemas.openxmlformats.org/officeDocument/2006/relationships/font" Target="fonts/font12.fntdata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2" Type="http://schemas.openxmlformats.org/officeDocument/2006/relationships/image" Target="../media/image9.wmf" /><Relationship Id="rId3" Type="http://schemas.openxmlformats.org/officeDocument/2006/relationships/image" Target="../media/image10.wmf" /><Relationship Id="rId4" Type="http://schemas.openxmlformats.org/officeDocument/2006/relationships/image" Target="../media/image11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0EFFB-6EA8-4A1D-955B-17F09314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5FC19-DFA6-473D-88B6-57AF1BF2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E6BA0-3A71-4C55-B072-1840F9053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6E5BA-18B9-4371-A394-EB1DE5B1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70FAFB-D5B9-4571-BF3B-2D4F6645E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81F5D9-CE33-49B7-95F3-121D0E1D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FDFC2-E9E6-4406-9B56-434B559B6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67C2D-9E74-41ED-91E8-CB343A658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16E45-C53A-40D8-904B-1E9FE3B59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8AAD7-8DD0-438A-967A-1315296F9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186A1-3364-4345-9BE6-DF4E25762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9518F-7089-4BAD-8C29-BEE24161DC34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D8F1-48F5-4BEF-9D2D-65ECE8348528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D2B50-CFD1-404A-B329-EF6B96B95D50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B219-4066-45E2-ABFC-39571956C380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9D248-B895-4D99-9FDF-0C75F8C379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E91B4-1BDD-4AB0-8921-0E8D547701CC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561E0-FEC8-4608-B5FA-506280CD0EF8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79539A-4426-48BC-8382-46170241B4BD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E2650-97FF-4D96-A12E-71D547F490D4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19EB5-9067-4A31-890A-F73874CA5486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86A0F-65DA-48BE-B6D4-075407741A6C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982739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C191A7-0268-448C-8446-D985AB02F10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89DE2C-E75D-4E93-B536-A6F6285669A5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.xml" /><Relationship Id="rId2" Type="http://schemas.openxmlformats.org/officeDocument/2006/relationships/image" Target="../media/image3.jpeg" /><Relationship Id="rId3" Type="http://schemas.openxmlformats.org/officeDocument/2006/relationships/tags" Target="../tags/tag22.xml" /><Relationship Id="rId4" Type="http://schemas.openxmlformats.org/officeDocument/2006/relationships/image" Target="../media/image4.jpeg" /><Relationship Id="rId5" Type="http://schemas.openxmlformats.org/officeDocument/2006/relationships/tags" Target="../tags/tag23.xml" /><Relationship Id="rId6" Type="http://schemas.openxmlformats.org/officeDocument/2006/relationships/image" Target="../media/image5.jpeg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7.jpeg" /><Relationship Id="rId5" Type="http://schemas.openxmlformats.org/officeDocument/2006/relationships/tags" Target="../tags/tag29.xml" /><Relationship Id="rId6" Type="http://schemas.openxmlformats.org/officeDocument/2006/relationships/tags" Target="../tags/tag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tags" Target="../tags/tag37.xml" /><Relationship Id="rId13" Type="http://schemas.openxmlformats.org/officeDocument/2006/relationships/oleObject" Target="../embeddings/oleObject3.bin" TargetMode="Internal" /><Relationship Id="rId14" Type="http://schemas.openxmlformats.org/officeDocument/2006/relationships/image" Target="../media/image10.wmf" /><Relationship Id="rId15" Type="http://schemas.openxmlformats.org/officeDocument/2006/relationships/tags" Target="../tags/tag38.xml" /><Relationship Id="rId16" Type="http://schemas.openxmlformats.org/officeDocument/2006/relationships/oleObject" Target="../embeddings/oleObject4.bin" TargetMode="Internal" /><Relationship Id="rId17" Type="http://schemas.openxmlformats.org/officeDocument/2006/relationships/image" Target="../media/image11.wmf" /><Relationship Id="rId18" Type="http://schemas.openxmlformats.org/officeDocument/2006/relationships/tags" Target="../tags/tag39.xml" /><Relationship Id="rId19" Type="http://schemas.openxmlformats.org/officeDocument/2006/relationships/tags" Target="../tags/tag40.xml" /><Relationship Id="rId2" Type="http://schemas.openxmlformats.org/officeDocument/2006/relationships/tags" Target="../tags/tag31.xml" /><Relationship Id="rId20" Type="http://schemas.openxmlformats.org/officeDocument/2006/relationships/vmlDrawing" Target="../drawings/vmlDrawing1.v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8.wmf" /><Relationship Id="rId7" Type="http://schemas.openxmlformats.org/officeDocument/2006/relationships/tags" Target="../tags/tag34.xml" /><Relationship Id="rId8" Type="http://schemas.openxmlformats.org/officeDocument/2006/relationships/oleObject" Target="../embeddings/oleObject2.bin" TargetMode="Internal" /><Relationship Id="rId9" Type="http://schemas.openxmlformats.org/officeDocument/2006/relationships/image" Target="../media/image9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image" Target="../media/image12.png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oleObject" Target="../embeddings/oleObject5.bin" TargetMode="Internal" /><Relationship Id="rId4" Type="http://schemas.openxmlformats.org/officeDocument/2006/relationships/image" Target="../media/image15.wmf" /><Relationship Id="rId5" Type="http://schemas.openxmlformats.org/officeDocument/2006/relationships/image" Target="../media/image16.gif" /><Relationship Id="rId6" Type="http://schemas.openxmlformats.org/officeDocument/2006/relationships/vmlDrawing" Target="../drawings/vmlDrawing2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612405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标题 1"/>
          <p:cNvSpPr>
            <a:spLocks noGrp="1"/>
          </p:cNvSpPr>
          <p:nvPr>
            <p:ph type="ctrTitle"/>
          </p:nvPr>
        </p:nvSpPr>
        <p:spPr>
          <a:xfrm>
            <a:off x="685800" y="1598613"/>
            <a:ext cx="7772400" cy="1101725"/>
          </a:xfrm>
        </p:spPr>
        <p:txBody>
          <a:bodyPr/>
          <a:lstStyle/>
          <a:p>
            <a:pPr eaLnBrk="1" hangingPunct="1"/>
            <a:endParaRPr lang="zh-CN" altLang="en-US" smtClean="0"/>
          </a:p>
        </p:txBody>
      </p:sp>
      <p:sp>
        <p:nvSpPr>
          <p:cNvPr id="20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13" b="27965"/>
          <a:stretch>
            <a:fillRect/>
          </a:stretch>
        </p:blipFill>
        <p:spPr bwMode="auto">
          <a:xfrm>
            <a:off x="0" y="1414694"/>
            <a:ext cx="12191999" cy="3526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8" name="直接连接符 77"/>
          <p:cNvCxnSpPr/>
          <p:nvPr/>
        </p:nvCxnSpPr>
        <p:spPr>
          <a:xfrm>
            <a:off x="0" y="1414695"/>
            <a:ext cx="1219200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直接连接符 78"/>
          <p:cNvCxnSpPr/>
          <p:nvPr/>
        </p:nvCxnSpPr>
        <p:spPr>
          <a:xfrm>
            <a:off x="0" y="4941168"/>
            <a:ext cx="1219200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文本框 18"/>
          <p:cNvSpPr txBox="1"/>
          <p:nvPr/>
        </p:nvSpPr>
        <p:spPr>
          <a:xfrm>
            <a:off x="5714365" y="2409190"/>
            <a:ext cx="629602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800" b="1" smtClean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电机</a:t>
            </a:r>
            <a:r>
              <a:rPr lang="zh-CN" altLang="en-US" sz="4800" b="1" smtClean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与电气控制技术</a:t>
            </a:r>
            <a:endParaRPr lang="zh-CN" altLang="en-US" sz="4800" b="1" smtClean="0">
              <a:ln w="12700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12211"/>
            <a:ext cx="5439103" cy="543910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0" name="文本框 99"/>
          <p:cNvSpPr txBox="1"/>
          <p:nvPr/>
        </p:nvSpPr>
        <p:spPr>
          <a:xfrm>
            <a:off x="5969000" y="3613150"/>
            <a:ext cx="50800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40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第</a:t>
            </a:r>
            <a:r>
              <a:rPr lang="en-US" altLang="zh-CN" sz="40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40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次课：</a:t>
            </a:r>
            <a:r>
              <a:rPr lang="zh-CN" sz="4000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常用变压器</a:t>
            </a:r>
            <a:endParaRPr lang="zh-CN" altLang="en-US" sz="4000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90937" y="997523"/>
            <a:ext cx="1803699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bg1"/>
                </a:solidFill>
                <a:ea typeface="方正兰亭细黑_GBK" panose="02000000000000000000" pitchFamily="2" charset="-122"/>
              </a:rPr>
              <a:t>  </a:t>
            </a:r>
            <a:r>
              <a:rPr lang="zh-CN" altLang="en-US" sz="4400" smtClean="0">
                <a:solidFill>
                  <a:schemeClr val="bg1"/>
                </a:solidFill>
                <a:ea typeface="方正兰亭细黑_GBK" panose="02000000000000000000" pitchFamily="2" charset="-122"/>
              </a:rPr>
              <a:t>目   录</a:t>
            </a:r>
            <a:endParaRPr lang="zh-CN" altLang="en-US" sz="4400"/>
          </a:p>
        </p:txBody>
      </p:sp>
      <p:sp>
        <p:nvSpPr>
          <p:cNvPr id="2" name="标题 1"/>
          <p:cNvSpPr txBox="1"/>
          <p:nvPr>
            <p:custDataLst>
              <p:tags r:id="rId2"/>
            </p:custDataLst>
          </p:nvPr>
        </p:nvSpPr>
        <p:spPr>
          <a:xfrm>
            <a:off x="6023726" y="375746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仪用互感器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sp>
        <p:nvSpPr>
          <p:cNvPr id="16" name="椭圆 15"/>
          <p:cNvSpPr/>
          <p:nvPr>
            <p:custDataLst>
              <p:tags r:id="rId3"/>
            </p:custDataLst>
          </p:nvPr>
        </p:nvSpPr>
        <p:spPr>
          <a:xfrm>
            <a:off x="5878613" y="1277461"/>
            <a:ext cx="611188" cy="611188"/>
          </a:xfrm>
          <a:prstGeom prst="ellipse">
            <a:avLst/>
          </a:prstGeom>
          <a:solidFill>
            <a:srgbClr val="FC4653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9" name="圆角矩形 18"/>
          <p:cNvSpPr/>
          <p:nvPr>
            <p:custDataLst>
              <p:tags r:id="rId4"/>
            </p:custDataLst>
          </p:nvPr>
        </p:nvSpPr>
        <p:spPr bwMode="auto">
          <a:xfrm>
            <a:off x="6668617" y="1278255"/>
            <a:ext cx="3775075" cy="609600"/>
          </a:xfrm>
          <a:prstGeom prst="roundRect">
            <a:avLst>
              <a:gd name="adj" fmla="val 50000"/>
            </a:avLst>
          </a:prstGeom>
          <a:solidFill>
            <a:sysClr val="window" lastClr="FFFFFF">
              <a:lumMod val="95000"/>
            </a:sysClr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1" name="文本框 19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7036435" y="1308418"/>
            <a:ext cx="3200438" cy="549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sym typeface="Arial" pitchFamily="34" charset="0"/>
              </a:rPr>
              <a:t>小功率电源变压器</a:t>
            </a:r>
            <a:endParaRPr lang="zh-CN" altLang="en-US">
              <a:latin typeface="Arial" pitchFamily="34" charset="0"/>
              <a:sym typeface="Arial" pitchFamily="34" charset="0"/>
            </a:endParaRPr>
          </a:p>
        </p:txBody>
      </p:sp>
      <p:sp>
        <p:nvSpPr>
          <p:cNvPr id="23" name="文本框 21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966580" y="1408791"/>
            <a:ext cx="435255" cy="348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ysClr val="window" lastClr="FFFFFF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01</a:t>
            </a:r>
            <a:endParaRPr lang="zh-CN" altLang="en-US" sz="1800" b="1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>
            <a:off x="5878613" y="2327593"/>
            <a:ext cx="611188" cy="611188"/>
          </a:xfrm>
          <a:prstGeom prst="ellipse">
            <a:avLst/>
          </a:prstGeom>
          <a:solidFill>
            <a:srgbClr val="E1448B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0" name="圆角矩形 18"/>
          <p:cNvSpPr/>
          <p:nvPr>
            <p:custDataLst>
              <p:tags r:id="rId8"/>
            </p:custDataLst>
          </p:nvPr>
        </p:nvSpPr>
        <p:spPr bwMode="auto">
          <a:xfrm>
            <a:off x="6668617" y="2328387"/>
            <a:ext cx="3775075" cy="609600"/>
          </a:xfrm>
          <a:prstGeom prst="roundRect">
            <a:avLst>
              <a:gd name="adj" fmla="val 50000"/>
            </a:avLst>
          </a:prstGeom>
          <a:solidFill>
            <a:sysClr val="window" lastClr="FFFFFF">
              <a:lumMod val="95000"/>
            </a:sysClr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1" name="文本框 19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7036435" y="2358550"/>
            <a:ext cx="3200438" cy="549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sym typeface="Arial" pitchFamily="34" charset="0"/>
              </a:rPr>
              <a:t>自耦变压器</a:t>
            </a:r>
            <a:endParaRPr lang="zh-CN" altLang="en-US">
              <a:latin typeface="Arial" pitchFamily="34" charset="0"/>
              <a:sym typeface="Arial" pitchFamily="34" charset="0"/>
            </a:endParaRPr>
          </a:p>
        </p:txBody>
      </p:sp>
      <p:sp>
        <p:nvSpPr>
          <p:cNvPr id="12" name="文本框 21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966580" y="2458923"/>
            <a:ext cx="435255" cy="348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ysClr val="window" lastClr="FFFFFF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02</a:t>
            </a:r>
            <a:endParaRPr lang="zh-CN" altLang="en-US" sz="1800" b="1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3" name="椭圆 12"/>
          <p:cNvSpPr/>
          <p:nvPr>
            <p:custDataLst>
              <p:tags r:id="rId11"/>
            </p:custDataLst>
          </p:nvPr>
        </p:nvSpPr>
        <p:spPr>
          <a:xfrm>
            <a:off x="5878613" y="3376931"/>
            <a:ext cx="611188" cy="611188"/>
          </a:xfrm>
          <a:prstGeom prst="ellipse">
            <a:avLst/>
          </a:prstGeom>
          <a:solidFill>
            <a:srgbClr val="A84FAE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4" name="圆角矩形 18"/>
          <p:cNvSpPr/>
          <p:nvPr>
            <p:custDataLst>
              <p:tags r:id="rId12"/>
            </p:custDataLst>
          </p:nvPr>
        </p:nvSpPr>
        <p:spPr bwMode="auto">
          <a:xfrm>
            <a:off x="6668617" y="3377725"/>
            <a:ext cx="3775075" cy="609600"/>
          </a:xfrm>
          <a:prstGeom prst="roundRect">
            <a:avLst>
              <a:gd name="adj" fmla="val 50000"/>
            </a:avLst>
          </a:prstGeom>
          <a:solidFill>
            <a:sysClr val="window" lastClr="FFFFFF">
              <a:lumMod val="95000"/>
            </a:sysClr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5" name="文本框 19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7036435" y="3407888"/>
            <a:ext cx="3200438" cy="549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sym typeface="Arial" pitchFamily="34" charset="0"/>
              </a:rPr>
              <a:t>仪用互感器</a:t>
            </a:r>
            <a:endParaRPr lang="zh-CN" altLang="en-US">
              <a:latin typeface="Arial" pitchFamily="34" charset="0"/>
              <a:sym typeface="Arial" pitchFamily="34" charset="0"/>
            </a:endParaRPr>
          </a:p>
        </p:txBody>
      </p:sp>
      <p:sp>
        <p:nvSpPr>
          <p:cNvPr id="17" name="文本框 21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5966580" y="3508261"/>
            <a:ext cx="435255" cy="348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ysClr val="window" lastClr="FFFFFF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03</a:t>
            </a:r>
            <a:endParaRPr lang="zh-CN" altLang="en-US" sz="1800" b="1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8" name="文本框 4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1115359" y="2640156"/>
            <a:ext cx="2226982" cy="700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3600" b="1" spc="300">
                <a:solidFill>
                  <a:srgbClr val="FC4653"/>
                </a:solidFill>
                <a:latin typeface="Arial" pitchFamily="34" charset="0"/>
                <a:ea typeface="微软雅黑" panose="020b0503020204020204" charset="-122"/>
                <a:cs typeface="+mn-ea"/>
                <a:sym typeface="Arial" pitchFamily="34" charset="0"/>
              </a:rPr>
              <a:t>目录</a:t>
            </a:r>
            <a:endParaRPr lang="zh-CN" altLang="en-US" sz="3600" b="1" spc="300">
              <a:solidFill>
                <a:srgbClr val="FC4653"/>
              </a:solidFill>
              <a:latin typeface="Arial" pitchFamily="34" charset="0"/>
              <a:ea typeface="微软雅黑" panose="020b0503020204020204" charset="-122"/>
              <a:cs typeface="+mn-ea"/>
              <a:sym typeface="Arial" pitchFamily="34" charset="0"/>
            </a:endParaRPr>
          </a:p>
        </p:txBody>
      </p:sp>
      <p:sp>
        <p:nvSpPr>
          <p:cNvPr id="20" name="文本框 5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1115359" y="3352800"/>
            <a:ext cx="2226982" cy="696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3600" b="1" spc="300">
                <a:solidFill>
                  <a:srgbClr val="FC4653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Content</a:t>
            </a:r>
            <a:endParaRPr lang="en-US" altLang="zh-CN" sz="3600" b="1" spc="300">
              <a:solidFill>
                <a:srgbClr val="FC4653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17"/>
            </p:custDataLst>
          </p:nvPr>
        </p:nvCxnSpPr>
        <p:spPr>
          <a:xfrm flipH="1">
            <a:off x="3524250" y="2832100"/>
            <a:ext cx="0" cy="1009650"/>
          </a:xfrm>
          <a:prstGeom prst="line">
            <a:avLst/>
          </a:prstGeom>
          <a:ln w="25400"/>
        </p:spPr>
        <p:style>
          <a:lnRef idx="1">
            <a:srgbClr val="FC4653"/>
          </a:lnRef>
          <a:fillRef idx="0">
            <a:srgbClr val="FC4653"/>
          </a:fillRef>
          <a:effectRef idx="0">
            <a:srgbClr val="FC4653"/>
          </a:effectRef>
          <a:fontRef idx="minor">
            <a:sysClr val="windowText" lastClr="000000"/>
          </a:fontRef>
        </p:style>
      </p:cxnSp>
      <p:sp>
        <p:nvSpPr>
          <p:cNvPr id="4" name="标题 1"/>
          <p:cNvSpPr txBox="1"/>
          <p:nvPr>
            <p:custDataLst>
              <p:tags r:id="rId18"/>
            </p:custDataLst>
          </p:nvPr>
        </p:nvSpPr>
        <p:spPr>
          <a:xfrm>
            <a:off x="5966576" y="4821724"/>
            <a:ext cx="4160205" cy="5264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chemeClr val="bg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仪用互感器</a:t>
            </a:r>
            <a:endParaRPr lang="en-US" altLang="zh-CN" sz="1600">
              <a:solidFill>
                <a:schemeClr val="bg1"/>
              </a:solidFill>
              <a:latin typeface="Georgia" panose="02040502050405020303" pitchFamily="18" charset="0"/>
              <a:ea typeface="方正兰亭细黑_GBK" panose="02000000000000000000" pitchFamily="2" charset="-122"/>
            </a:endParaRPr>
          </a:p>
        </p:txBody>
      </p:sp>
      <p:sp>
        <p:nvSpPr>
          <p:cNvPr id="5" name="椭圆 4"/>
          <p:cNvSpPr/>
          <p:nvPr>
            <p:custDataLst>
              <p:tags r:id="rId19"/>
            </p:custDataLst>
          </p:nvPr>
        </p:nvSpPr>
        <p:spPr>
          <a:xfrm>
            <a:off x="5917983" y="4441191"/>
            <a:ext cx="611188" cy="611188"/>
          </a:xfrm>
          <a:prstGeom prst="ellipse">
            <a:avLst/>
          </a:prstGeom>
          <a:solidFill>
            <a:srgbClr val="A84FAE"/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6" name="圆角矩形 18"/>
          <p:cNvSpPr/>
          <p:nvPr>
            <p:custDataLst>
              <p:tags r:id="rId20"/>
            </p:custDataLst>
          </p:nvPr>
        </p:nvSpPr>
        <p:spPr bwMode="auto">
          <a:xfrm>
            <a:off x="6707987" y="4441985"/>
            <a:ext cx="3775075" cy="609600"/>
          </a:xfrm>
          <a:prstGeom prst="roundRect">
            <a:avLst>
              <a:gd name="adj" fmla="val 50000"/>
            </a:avLst>
          </a:prstGeom>
          <a:solidFill>
            <a:sysClr val="window" lastClr="FFFFFF">
              <a:lumMod val="95000"/>
            </a:sysClr>
          </a:solidFill>
          <a:ln>
            <a:noFill/>
          </a:ln>
        </p:spPr>
        <p:style>
          <a:lnRef idx="2">
            <a:srgbClr val="FC4653">
              <a:shade val="50000"/>
            </a:srgbClr>
          </a:lnRef>
          <a:fillRef idx="1">
            <a:srgbClr val="FC4653"/>
          </a:fillRef>
          <a:effectRef idx="0">
            <a:srgbClr val="FC4653"/>
          </a:effectRef>
          <a:fontRef idx="minor">
            <a:sysClr val="window" lastClr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defRPr/>
            </a:pPr>
            <a:endParaRPr lang="zh-CN" altLang="en-US" sz="2000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文本框 19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7075805" y="4472148"/>
            <a:ext cx="3200438" cy="549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spcBef>
                <a:spcPct val="0"/>
              </a:spcBef>
              <a:buFontTx/>
              <a:buNone/>
              <a:defRPr sz="1800" kern="1200" spc="15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sym typeface="Arial" pitchFamily="34" charset="0"/>
              </a:rPr>
              <a:t>电焊变压器</a:t>
            </a:r>
            <a:endParaRPr lang="zh-CN" altLang="en-US">
              <a:latin typeface="Arial" pitchFamily="34" charset="0"/>
              <a:sym typeface="Arial" pitchFamily="34" charset="0"/>
            </a:endParaRPr>
          </a:p>
        </p:txBody>
      </p:sp>
      <p:sp>
        <p:nvSpPr>
          <p:cNvPr id="8" name="文本框 21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6005950" y="4572521"/>
            <a:ext cx="435255" cy="348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ysClr val="windowText" lastClr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ysClr val="window" lastClr="FFFFFF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04</a:t>
            </a:r>
            <a:endParaRPr lang="zh-CN" altLang="en-US" sz="1800" b="1">
              <a:solidFill>
                <a:sysClr val="window" lastClr="FFFFFF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191A7-0268-448C-8446-D985AB02F10C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42595" y="457200"/>
            <a:ext cx="6096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  <a:sym typeface="Arial" pitchFamily="34" charset="0"/>
              </a:rPr>
              <a:t>一、小功率电源变压器</a:t>
            </a:r>
            <a:endParaRPr lang="zh-CN" altLang="en-US" sz="3200" b="1">
              <a:latin typeface="Arial" pitchFamily="34" charset="0"/>
              <a:sym typeface="Arial" pitchFamily="34" charset="0"/>
            </a:endParaRPr>
          </a:p>
        </p:txBody>
      </p:sp>
      <p:pic>
        <p:nvPicPr>
          <p:cNvPr id="405506" name="Picture 2" descr="0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137660" y="2935605"/>
            <a:ext cx="2221865" cy="24231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5507" name="Picture 3" descr="0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15633" y="4237038"/>
            <a:ext cx="2303462" cy="22621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5508" name="Picture 4" descr="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24828" y="2183448"/>
            <a:ext cx="2484437" cy="17287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5509" name="Text Box 5"/>
          <p:cNvSpPr txBox="1"/>
          <p:nvPr>
            <p:custDataLst>
              <p:tags r:id="rId8"/>
            </p:custDataLst>
          </p:nvPr>
        </p:nvSpPr>
        <p:spPr>
          <a:xfrm>
            <a:off x="684213" y="1412875"/>
            <a:ext cx="7704137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tx2"/>
                </a:solidFill>
                <a:latin typeface="Tahoma" panose="020b0604030504040204" pitchFamily="34" charset="0"/>
                <a:ea typeface="楷体_GB2312" pitchFamily="49" charset="-122"/>
              </a:rPr>
              <a:t>1.</a:t>
            </a:r>
            <a:r>
              <a:rPr lang="zh-CN" altLang="en-US" sz="2400" b="1">
                <a:solidFill>
                  <a:schemeClr val="tx2"/>
                </a:solidFill>
                <a:latin typeface="Tahoma" panose="020b0604030504040204" pitchFamily="34" charset="0"/>
                <a:ea typeface="楷体_GB2312" pitchFamily="49" charset="-122"/>
              </a:rPr>
              <a:t>控制变压器</a:t>
            </a:r>
            <a:r>
              <a:rPr lang="en-US" altLang="zh-CN" sz="2400" b="1">
                <a:solidFill>
                  <a:schemeClr val="tx2"/>
                </a:solidFill>
                <a:latin typeface="Tahoma" panose="020b0604030504040204" pitchFamily="34" charset="0"/>
                <a:ea typeface="楷体_GB2312" pitchFamily="49" charset="-122"/>
              </a:rPr>
              <a:t>--</a:t>
            </a:r>
            <a:r>
              <a:rPr lang="zh-CN" altLang="en-US" sz="2400" b="1">
                <a:solidFill>
                  <a:schemeClr val="tx2"/>
                </a:solidFill>
                <a:latin typeface="Tahoma" panose="020b0604030504040204" pitchFamily="34" charset="0"/>
                <a:ea typeface="楷体_GB2312" pitchFamily="49" charset="-122"/>
              </a:rPr>
              <a:t>小型变压器（单相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single-phase</a:t>
            </a:r>
            <a:r>
              <a:rPr lang="zh-CN" altLang="en-US" sz="2400" b="1">
                <a:solidFill>
                  <a:schemeClr val="tx2"/>
                </a:solidFill>
                <a:latin typeface="Tahoma" panose="020b0604030504040204" pitchFamily="34" charset="0"/>
                <a:ea typeface="楷体_GB2312" pitchFamily="49" charset="-122"/>
              </a:rPr>
              <a:t>）</a:t>
            </a:r>
            <a:endParaRPr lang="zh-CN" altLang="en-US" sz="2400" b="1">
              <a:solidFill>
                <a:schemeClr val="tx2"/>
              </a:solidFill>
              <a:latin typeface="Tahoma" panose="020b0604030504040204" pitchFamily="34" charset="0"/>
              <a:ea typeface="楷体_GB2312" pitchFamily="49" charset="-122"/>
            </a:endParaRPr>
          </a:p>
        </p:txBody>
      </p:sp>
      <p:pic>
        <p:nvPicPr>
          <p:cNvPr id="405511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544118" y="2526983"/>
            <a:ext cx="3600450" cy="30257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55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191A7-0268-448C-8446-D985AB02F10C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302086" name="Text Box 6"/>
          <p:cNvSpPr txBox="1"/>
          <p:nvPr>
            <p:custDataLst>
              <p:tags r:id="rId2"/>
            </p:custDataLst>
          </p:nvPr>
        </p:nvSpPr>
        <p:spPr>
          <a:xfrm>
            <a:off x="685483" y="669925"/>
            <a:ext cx="5184775" cy="583565"/>
          </a:xfrm>
          <a:prstGeom prst="rect">
            <a:avLst/>
          </a:prstGeom>
          <a:solidFill>
            <a:srgbClr val="CCFFFF"/>
          </a:solidFill>
          <a:ln w="41275" cap="flat" cmpd="sng">
            <a:solidFill>
              <a:srgbClr val="CCEC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宋体" panose="02010600030101010101" pitchFamily="2" charset="-122"/>
              </a:rPr>
              <a:t>二、自耦变压器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sp>
        <p:nvSpPr>
          <p:cNvPr id="302087" name="Text Box 7"/>
          <p:cNvSpPr txBox="1"/>
          <p:nvPr>
            <p:custDataLst>
              <p:tags r:id="rId3"/>
            </p:custDataLst>
          </p:nvPr>
        </p:nvSpPr>
        <p:spPr>
          <a:xfrm>
            <a:off x="685483" y="1606550"/>
            <a:ext cx="4032250" cy="557213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</a:rPr>
              <a:t>1.</a:t>
            </a:r>
            <a:r>
              <a:rPr lang="zh-CN" altLang="en-US" sz="2800" b="1">
                <a:latin typeface="宋体" panose="02010600030101010101" pitchFamily="2" charset="-122"/>
              </a:rPr>
              <a:t>结构特点及用途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pic>
        <p:nvPicPr>
          <p:cNvPr id="302088" name="Picture 8" descr="图021jpg04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bright="-29999" contrast="70000"/>
          </a:blip>
          <a:stretch>
            <a:fillRect/>
          </a:stretch>
        </p:blipFill>
        <p:spPr>
          <a:xfrm>
            <a:off x="4630420" y="2414270"/>
            <a:ext cx="6551613" cy="2781300"/>
          </a:xfrm>
          <a:prstGeom prst="rect">
            <a:avLst/>
          </a:prstGeom>
          <a:noFill/>
          <a:ln w="38100" cap="flat" cmpd="dbl">
            <a:solidFill>
              <a:srgbClr val="33CCFF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302089" name="Text Box 9"/>
          <p:cNvSpPr txBox="1"/>
          <p:nvPr>
            <p:custDataLst>
              <p:tags r:id="rId6"/>
            </p:custDataLst>
          </p:nvPr>
        </p:nvSpPr>
        <p:spPr>
          <a:xfrm>
            <a:off x="466090" y="3656330"/>
            <a:ext cx="3247390" cy="1383665"/>
          </a:xfrm>
          <a:prstGeom prst="rect">
            <a:avLst/>
          </a:prstGeom>
          <a:solidFill>
            <a:srgbClr val="33CCFF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一二次绕组不仅有磁耦合，还有电的直接连接</a:t>
            </a:r>
            <a:endParaRPr lang="zh-CN" altLang="en-US" sz="2800" b="1" baseline="-25000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02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2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2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02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2086" grpId="0"/>
      <p:bldP spid="302087" grpId="0"/>
      <p:bldP spid="30208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191A7-0268-448C-8446-D985AB02F10C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75778" name="Text Box 4"/>
          <p:cNvSpPr txBox="1"/>
          <p:nvPr>
            <p:custDataLst>
              <p:tags r:id="rId2"/>
            </p:custDataLst>
          </p:nvPr>
        </p:nvSpPr>
        <p:spPr>
          <a:xfrm>
            <a:off x="827088" y="615633"/>
            <a:ext cx="5184775" cy="557212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</a:rPr>
              <a:t>2.</a:t>
            </a:r>
            <a:r>
              <a:rPr lang="zh-CN" altLang="en-US" sz="2800" b="1">
                <a:latin typeface="宋体" panose="02010600030101010101" pitchFamily="2" charset="-122"/>
              </a:rPr>
              <a:t>电压、电流及容量关系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303109" name="Text Box 5"/>
          <p:cNvSpPr txBox="1"/>
          <p:nvPr>
            <p:custDataLst>
              <p:tags r:id="rId3"/>
            </p:custDataLst>
          </p:nvPr>
        </p:nvSpPr>
        <p:spPr>
          <a:xfrm>
            <a:off x="971550" y="1407795"/>
            <a:ext cx="3455988" cy="946150"/>
          </a:xfrm>
          <a:prstGeom prst="rect">
            <a:avLst/>
          </a:prstGeom>
          <a:solidFill>
            <a:srgbClr val="CCFFFF"/>
          </a:solidFill>
          <a:ln w="9525">
            <a:noFill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1</a:t>
            </a:r>
            <a:r>
              <a:rPr lang="en-US" altLang="zh-CN" sz="2800" b="1">
                <a:latin typeface="宋体" panose="02010600030101010101" pitchFamily="2" charset="-122"/>
              </a:rPr>
              <a:t>≈</a:t>
            </a:r>
            <a:r>
              <a:rPr lang="en-US" altLang="zh-CN" sz="2800" b="1" i="1">
                <a:latin typeface="宋体" panose="02010600030101010101" pitchFamily="2" charset="-122"/>
              </a:rPr>
              <a:t>E</a:t>
            </a:r>
            <a:r>
              <a:rPr lang="en-US" altLang="zh-CN" sz="2800" b="1" baseline="-25000">
                <a:latin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</a:rPr>
              <a:t>＝</a:t>
            </a:r>
            <a:r>
              <a:rPr lang="en-US" altLang="zh-CN" sz="2800" b="1">
                <a:latin typeface="宋体" panose="02010600030101010101" pitchFamily="2" charset="-122"/>
              </a:rPr>
              <a:t>4.44</a:t>
            </a:r>
            <a:r>
              <a:rPr lang="en-US" altLang="zh-CN" sz="2800" b="1" i="1">
                <a:latin typeface="宋体" panose="02010600030101010101" pitchFamily="2" charset="-122"/>
              </a:rPr>
              <a:t>fN</a:t>
            </a:r>
            <a:r>
              <a:rPr lang="en-US" altLang="zh-CN" sz="2800" b="1" baseline="-25000">
                <a:latin typeface="宋体" panose="02010600030101010101" pitchFamily="2" charset="-122"/>
              </a:rPr>
              <a:t>1</a:t>
            </a:r>
            <a:r>
              <a:rPr lang="en-US" altLang="zh-CN" sz="2800" b="1" i="1">
                <a:latin typeface="宋体" panose="02010600030101010101" pitchFamily="2" charset="-122"/>
              </a:rPr>
              <a:t>Ф</a:t>
            </a:r>
            <a:r>
              <a:rPr lang="en-US" altLang="zh-CN" sz="2800" b="1">
                <a:latin typeface="宋体" panose="02010600030101010101" pitchFamily="2" charset="-122"/>
              </a:rPr>
              <a:t>m</a:t>
            </a:r>
            <a:endParaRPr lang="en-US" altLang="zh-CN" sz="2800" b="1" i="1">
              <a:latin typeface="宋体" panose="02010600030101010101" pitchFamily="2" charset="-122"/>
            </a:endParaRPr>
          </a:p>
          <a:p>
            <a:pPr>
              <a:buNone/>
            </a:pP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＝</a:t>
            </a:r>
            <a:r>
              <a:rPr lang="en-US" altLang="zh-CN" sz="2800" b="1" i="1">
                <a:latin typeface="宋体" panose="02010600030101010101" pitchFamily="2" charset="-122"/>
              </a:rPr>
              <a:t>E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＝</a:t>
            </a:r>
            <a:r>
              <a:rPr lang="en-US" altLang="zh-CN" sz="2800" b="1">
                <a:latin typeface="宋体" panose="02010600030101010101" pitchFamily="2" charset="-122"/>
              </a:rPr>
              <a:t>4.44</a:t>
            </a:r>
            <a:r>
              <a:rPr lang="en-US" altLang="zh-CN" sz="2800" b="1" i="1">
                <a:latin typeface="宋体" panose="02010600030101010101" pitchFamily="2" charset="-122"/>
              </a:rPr>
              <a:t>fN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 i="1">
                <a:latin typeface="宋体" panose="02010600030101010101" pitchFamily="2" charset="-122"/>
              </a:rPr>
              <a:t>Ф</a:t>
            </a:r>
            <a:r>
              <a:rPr lang="en-US" altLang="zh-CN" sz="2800" b="1">
                <a:latin typeface="宋体" panose="02010600030101010101" pitchFamily="2" charset="-122"/>
              </a:rPr>
              <a:t>m </a:t>
            </a:r>
            <a:endParaRPr lang="en-US" altLang="zh-CN" sz="2800" b="1">
              <a:latin typeface="宋体" panose="02010600030101010101" pitchFamily="2" charset="-122"/>
            </a:endParaRPr>
          </a:p>
        </p:txBody>
      </p:sp>
      <p:graphicFrame>
        <p:nvGraphicFramePr>
          <p:cNvPr id="303110" name="Object 6"/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4859338" y="1407795"/>
          <a:ext cx="3168650" cy="8778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5" imgW="1612900" imgH="444500" progId="Equation.3">
                  <p:embed/>
                </p:oleObj>
              </mc:Choice>
              <mc:Fallback>
                <p:oleObj r:id="rId5" imgW="1612900" imgH="4445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859338" y="1407795"/>
                        <a:ext cx="3168650" cy="877888"/>
                      </a:xfrm>
                      <a:prstGeom prst="rect">
                        <a:avLst/>
                      </a:prstGeom>
                      <a:solidFill>
                        <a:srgbClr val="CCFFFF"/>
                      </a:solidFill>
                      <a:ln w="38100">
                        <a:noFill/>
                        <a:miter/>
                      </a:ln>
                      <a:effectLst>
                        <a:outerShdw dist="107763" dir="2699999" algn="ctr" rotWithShape="0">
                          <a:srgbClr val="808080">
                            <a:alpha val="50000"/>
                          </a:srgbClr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3112" name="Object 8"/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2563813" y="3208020"/>
          <a:ext cx="2871787" cy="711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8" imgW="1574800" imgH="393700" progId="Equation.3">
                  <p:embed/>
                </p:oleObj>
              </mc:Choice>
              <mc:Fallback>
                <p:oleObj r:id="rId8" imgW="15748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563813" y="3208020"/>
                        <a:ext cx="2871787" cy="711200"/>
                      </a:xfrm>
                      <a:prstGeom prst="rect">
                        <a:avLst/>
                      </a:prstGeom>
                      <a:solidFill>
                        <a:srgbClr val="CCFFFF"/>
                      </a:solidFill>
                      <a:ln w="38100">
                        <a:noFill/>
                        <a:miter/>
                      </a:ln>
                      <a:effectLst>
                        <a:outerShdw dist="107763" dir="2699999" algn="ctr" rotWithShape="0">
                          <a:srgbClr val="808080">
                            <a:alpha val="50000"/>
                          </a:srgbClr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3114" name="Text Box 10"/>
          <p:cNvSpPr txBox="1"/>
          <p:nvPr>
            <p:custDataLst>
              <p:tags r:id="rId10"/>
            </p:custDataLst>
          </p:nvPr>
        </p:nvSpPr>
        <p:spPr>
          <a:xfrm>
            <a:off x="1103313" y="2560320"/>
            <a:ext cx="4621212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660066"/>
                </a:solidFill>
                <a:latin typeface="宋体" panose="02010600030101010101" pitchFamily="2" charset="-122"/>
              </a:rPr>
              <a:t>负载时的磁势平衡方程式：</a:t>
            </a:r>
            <a:endParaRPr lang="zh-CN" altLang="en-US" sz="2800" b="1">
              <a:solidFill>
                <a:srgbClr val="660066"/>
              </a:solidFill>
              <a:latin typeface="宋体" panose="02010600030101010101" pitchFamily="2" charset="-122"/>
            </a:endParaRPr>
          </a:p>
        </p:txBody>
      </p:sp>
      <p:sp>
        <p:nvSpPr>
          <p:cNvPr id="303115" name="Text Box 11"/>
          <p:cNvSpPr txBox="1"/>
          <p:nvPr>
            <p:custDataLst>
              <p:tags r:id="rId11"/>
            </p:custDataLst>
          </p:nvPr>
        </p:nvSpPr>
        <p:spPr>
          <a:xfrm>
            <a:off x="1116013" y="4216083"/>
            <a:ext cx="360045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660066"/>
                </a:solidFill>
                <a:latin typeface="宋体" panose="02010600030101010101" pitchFamily="2" charset="-122"/>
              </a:rPr>
              <a:t>忽略空载磁通势，则</a:t>
            </a:r>
            <a:endParaRPr lang="zh-CN" altLang="en-US" sz="2800" b="1">
              <a:solidFill>
                <a:srgbClr val="660066"/>
              </a:solidFill>
              <a:latin typeface="宋体" panose="02010600030101010101" pitchFamily="2" charset="-122"/>
            </a:endParaRPr>
          </a:p>
        </p:txBody>
      </p:sp>
      <p:graphicFrame>
        <p:nvGraphicFramePr>
          <p:cNvPr id="303116" name="Object 12"/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2508250" y="4865370"/>
          <a:ext cx="1992313" cy="625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13" imgW="1244600" imgH="393700" progId="Equation.3">
                  <p:embed/>
                </p:oleObj>
              </mc:Choice>
              <mc:Fallback>
                <p:oleObj r:id="rId13" imgW="12446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508250" y="4865370"/>
                        <a:ext cx="1992313" cy="625475"/>
                      </a:xfrm>
                      <a:prstGeom prst="rect">
                        <a:avLst/>
                      </a:prstGeom>
                      <a:solidFill>
                        <a:srgbClr val="CCFFFF"/>
                      </a:solidFill>
                      <a:ln w="38100">
                        <a:noFill/>
                        <a:miter/>
                      </a:ln>
                      <a:effectLst>
                        <a:outerShdw dist="107763" dir="2699999" algn="ctr" rotWithShape="0">
                          <a:srgbClr val="808080">
                            <a:alpha val="50000"/>
                          </a:srgbClr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3118" name="Object 14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4921250" y="4658995"/>
          <a:ext cx="2243138" cy="8715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6" imgW="1244600" imgH="533400" progId="Equation.3">
                  <p:embed/>
                </p:oleObj>
              </mc:Choice>
              <mc:Fallback>
                <p:oleObj r:id="rId16" imgW="1244600" imgH="533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4921250" y="4658995"/>
                        <a:ext cx="2243138" cy="871538"/>
                      </a:xfrm>
                      <a:prstGeom prst="rect">
                        <a:avLst/>
                      </a:prstGeom>
                      <a:solidFill>
                        <a:srgbClr val="CCFFFF"/>
                      </a:solidFill>
                      <a:ln w="38100">
                        <a:noFill/>
                        <a:miter/>
                      </a:ln>
                      <a:effectLst>
                        <a:outerShdw dist="107763" dir="2699999" algn="ctr" rotWithShape="0">
                          <a:srgbClr val="808080">
                            <a:alpha val="50000"/>
                          </a:srgbClr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3120" name="Text Box 16"/>
          <p:cNvSpPr txBox="1"/>
          <p:nvPr>
            <p:custDataLst>
              <p:tags r:id="rId18"/>
            </p:custDataLst>
          </p:nvPr>
        </p:nvSpPr>
        <p:spPr>
          <a:xfrm>
            <a:off x="2051050" y="5690870"/>
            <a:ext cx="6613525" cy="946150"/>
          </a:xfrm>
          <a:prstGeom prst="rect">
            <a:avLst/>
          </a:prstGeom>
          <a:solidFill>
            <a:srgbClr val="CCFFFF"/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自耦变压器一、二次绕组中的电流大小与</a:t>
            </a:r>
            <a:endParaRPr lang="zh-CN" altLang="en-US" sz="2800" b="1">
              <a:latin typeface="宋体" panose="02010600030101010101" pitchFamily="2" charset="-122"/>
            </a:endParaRPr>
          </a:p>
          <a:p>
            <a:r>
              <a:rPr lang="zh-CN" altLang="en-US" sz="2800" b="1">
                <a:latin typeface="宋体" panose="02010600030101010101" pitchFamily="2" charset="-122"/>
              </a:rPr>
              <a:t>匝数成反比，在相位上互差</a:t>
            </a:r>
            <a:r>
              <a:rPr lang="en-US" altLang="zh-CN" sz="2800" b="1">
                <a:latin typeface="宋体" panose="02010600030101010101" pitchFamily="2" charset="-122"/>
              </a:rPr>
              <a:t>180</a:t>
            </a:r>
            <a:r>
              <a:rPr lang="en-US" altLang="zh-CN" sz="2800" b="1" baseline="30000">
                <a:latin typeface="宋体" panose="02010600030101010101" pitchFamily="2" charset="-122"/>
              </a:rPr>
              <a:t>0</a:t>
            </a:r>
            <a:r>
              <a:rPr lang="en-US" altLang="zh-CN" sz="2800" b="1">
                <a:latin typeface="宋体" panose="02010600030101010101" pitchFamily="2" charset="-122"/>
              </a:rPr>
              <a:t>. </a:t>
            </a:r>
            <a:endParaRPr lang="en-US" altLang="zh-CN" sz="2800" b="1">
              <a:latin typeface="宋体" panose="02010600030101010101" pitchFamily="2" charset="-122"/>
            </a:endParaRPr>
          </a:p>
        </p:txBody>
      </p:sp>
      <p:sp>
        <p:nvSpPr>
          <p:cNvPr id="303121" name="Text Box 17"/>
          <p:cNvSpPr txBox="1"/>
          <p:nvPr>
            <p:custDataLst>
              <p:tags r:id="rId19"/>
            </p:custDataLst>
          </p:nvPr>
        </p:nvSpPr>
        <p:spPr>
          <a:xfrm>
            <a:off x="1042988" y="5728970"/>
            <a:ext cx="1296987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660066"/>
                </a:solidFill>
                <a:latin typeface="宋体" panose="02010600030101010101" pitchFamily="2" charset="-122"/>
              </a:rPr>
              <a:t>结论</a:t>
            </a:r>
            <a:r>
              <a:rPr lang="en-US" altLang="zh-CN" sz="2800" b="1">
                <a:solidFill>
                  <a:srgbClr val="660066"/>
                </a:solidFill>
                <a:latin typeface="宋体" panose="02010600030101010101" pitchFamily="2" charset="-122"/>
              </a:rPr>
              <a:t>:</a:t>
            </a:r>
            <a:endParaRPr lang="en-US" altLang="zh-CN" sz="2800" b="1">
              <a:solidFill>
                <a:srgbClr val="660066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3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03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3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3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03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3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3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03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03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03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03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03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3109" grpId="0"/>
      <p:bldP spid="303114" grpId="0"/>
      <p:bldP spid="303115" grpId="0"/>
      <p:bldP spid="303120" grpId="0"/>
      <p:bldP spid="3031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191A7-0268-448C-8446-D985AB02F10C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305156" name="Text Box 4"/>
          <p:cNvSpPr txBox="1"/>
          <p:nvPr>
            <p:custDataLst>
              <p:tags r:id="rId2"/>
            </p:custDataLst>
          </p:nvPr>
        </p:nvSpPr>
        <p:spPr>
          <a:xfrm>
            <a:off x="1116013" y="1412875"/>
            <a:ext cx="5722937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3300"/>
                </a:solidFill>
                <a:latin typeface="宋体" panose="02010600030101010101" pitchFamily="2" charset="-122"/>
              </a:rPr>
              <a:t>流经公共绕组中的电流</a:t>
            </a:r>
            <a:r>
              <a:rPr lang="en-US" altLang="zh-CN" sz="2800" b="1" i="1">
                <a:solidFill>
                  <a:srgbClr val="003300"/>
                </a:solidFill>
                <a:latin typeface="宋体" panose="02010600030101010101" pitchFamily="2" charset="-122"/>
              </a:rPr>
              <a:t>I</a:t>
            </a:r>
            <a:r>
              <a:rPr lang="zh-CN" altLang="en-US" sz="2800" b="1">
                <a:solidFill>
                  <a:srgbClr val="003300"/>
                </a:solidFill>
                <a:latin typeface="宋体" panose="02010600030101010101" pitchFamily="2" charset="-122"/>
              </a:rPr>
              <a:t>的大小为 </a:t>
            </a:r>
            <a:r>
              <a:rPr lang="en-US" altLang="zh-CN" sz="2800" b="1">
                <a:solidFill>
                  <a:srgbClr val="003300"/>
                </a:solidFill>
                <a:latin typeface="宋体" panose="02010600030101010101" pitchFamily="2" charset="-122"/>
              </a:rPr>
              <a:t>:</a:t>
            </a:r>
            <a:endParaRPr lang="en-US" altLang="zh-CN" sz="2800" b="1">
              <a:solidFill>
                <a:srgbClr val="003300"/>
              </a:solidFill>
              <a:latin typeface="宋体" panose="02010600030101010101" pitchFamily="2" charset="-122"/>
            </a:endParaRPr>
          </a:p>
        </p:txBody>
      </p:sp>
      <p:sp>
        <p:nvSpPr>
          <p:cNvPr id="305157" name="Text Box 5"/>
          <p:cNvSpPr txBox="1"/>
          <p:nvPr>
            <p:custDataLst>
              <p:tags r:id="rId3"/>
            </p:custDataLst>
          </p:nvPr>
        </p:nvSpPr>
        <p:spPr>
          <a:xfrm>
            <a:off x="2411413" y="2205038"/>
            <a:ext cx="1728787" cy="519112"/>
          </a:xfrm>
          <a:prstGeom prst="rect">
            <a:avLst/>
          </a:prstGeom>
          <a:solidFill>
            <a:srgbClr val="CCFFFF"/>
          </a:solidFill>
          <a:ln w="9525">
            <a:noFill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>
                <a:latin typeface="宋体" panose="02010600030101010101" pitchFamily="2" charset="-122"/>
              </a:rPr>
              <a:t>=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－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1</a:t>
            </a:r>
            <a:endParaRPr lang="en-US" altLang="zh-CN" sz="2800" b="1" baseline="-25000">
              <a:latin typeface="宋体" panose="02010600030101010101" pitchFamily="2" charset="-122"/>
            </a:endParaRPr>
          </a:p>
        </p:txBody>
      </p:sp>
      <p:sp>
        <p:nvSpPr>
          <p:cNvPr id="305158" name="Text Box 6"/>
          <p:cNvSpPr txBox="1"/>
          <p:nvPr>
            <p:custDataLst>
              <p:tags r:id="rId4"/>
            </p:custDataLst>
          </p:nvPr>
        </p:nvSpPr>
        <p:spPr>
          <a:xfrm>
            <a:off x="7178675" y="3011170"/>
            <a:ext cx="3455988" cy="30813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当变比</a:t>
            </a:r>
            <a:r>
              <a:rPr lang="en-US" altLang="zh-CN" sz="2800" b="1" i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K</a:t>
            </a:r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接近于</a:t>
            </a:r>
            <a:r>
              <a:rPr lang="en-US" altLang="zh-CN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时，</a:t>
            </a:r>
            <a:endParaRPr lang="zh-CN" altLang="en-US" sz="28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en-US" altLang="zh-CN" sz="2800" b="1" i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I</a:t>
            </a:r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很小，这部分绕组</a:t>
            </a:r>
            <a:endParaRPr lang="zh-CN" altLang="en-US" sz="28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可用截面积较小的</a:t>
            </a:r>
            <a:endParaRPr lang="zh-CN" altLang="en-US" sz="28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导线绕制，以节约</a:t>
            </a:r>
            <a:endParaRPr lang="zh-CN" altLang="en-US" sz="28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用铜量，并减小自</a:t>
            </a:r>
            <a:endParaRPr lang="zh-CN" altLang="en-US" sz="28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耦变压器的体积与</a:t>
            </a:r>
            <a:endParaRPr lang="zh-CN" altLang="en-US" sz="28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重量。</a:t>
            </a:r>
            <a:endParaRPr lang="zh-CN" altLang="en-US" sz="28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05160" name="Text Box 8"/>
          <p:cNvSpPr txBox="1"/>
          <p:nvPr>
            <p:custDataLst>
              <p:tags r:id="rId5"/>
            </p:custDataLst>
          </p:nvPr>
        </p:nvSpPr>
        <p:spPr>
          <a:xfrm>
            <a:off x="8207058" y="2117090"/>
            <a:ext cx="1512887" cy="519113"/>
          </a:xfrm>
          <a:prstGeom prst="rect">
            <a:avLst/>
          </a:prstGeom>
          <a:solidFill>
            <a:srgbClr val="33CC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结论：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76806" name="Text Box 9"/>
          <p:cNvSpPr txBox="1"/>
          <p:nvPr>
            <p:custDataLst>
              <p:tags r:id="rId6"/>
            </p:custDataLst>
          </p:nvPr>
        </p:nvSpPr>
        <p:spPr>
          <a:xfrm>
            <a:off x="827088" y="620713"/>
            <a:ext cx="5184775" cy="557212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</a:rPr>
              <a:t>2.</a:t>
            </a:r>
            <a:r>
              <a:rPr lang="zh-CN" altLang="en-US" sz="2800" b="1">
                <a:latin typeface="宋体" panose="02010600030101010101" pitchFamily="2" charset="-122"/>
              </a:rPr>
              <a:t>电压、电流及容量关系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pic>
        <p:nvPicPr>
          <p:cNvPr id="76807" name="Picture 1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619250" y="3068638"/>
            <a:ext cx="2700338" cy="3024187"/>
          </a:xfrm>
          <a:prstGeom prst="rect">
            <a:avLst/>
          </a:prstGeom>
          <a:noFill/>
          <a:ln w="38100" cap="flat" cmpd="dbl">
            <a:solidFill>
              <a:srgbClr val="660066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305165" name="Line 13"/>
          <p:cNvSpPr/>
          <p:nvPr>
            <p:custDataLst>
              <p:tags r:id="rId9"/>
            </p:custDataLst>
          </p:nvPr>
        </p:nvSpPr>
        <p:spPr>
          <a:xfrm flipH="1">
            <a:off x="3203575" y="3683635"/>
            <a:ext cx="3975100" cy="753745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5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05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5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5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5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05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5156" grpId="0"/>
      <p:bldP spid="305157" grpId="0"/>
      <p:bldP spid="305158" grpId="0"/>
      <p:bldP spid="30516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191A7-0268-448C-8446-D985AB02F10C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306181" name="Text Box 5"/>
          <p:cNvSpPr txBox="1"/>
          <p:nvPr>
            <p:custDataLst>
              <p:tags r:id="rId2"/>
            </p:custDataLst>
          </p:nvPr>
        </p:nvSpPr>
        <p:spPr>
          <a:xfrm>
            <a:off x="1667193" y="4033838"/>
            <a:ext cx="4567237" cy="519112"/>
          </a:xfrm>
          <a:prstGeom prst="rect">
            <a:avLst/>
          </a:prstGeom>
          <a:solidFill>
            <a:srgbClr val="CCFFFF"/>
          </a:solidFill>
          <a:ln w="9525">
            <a:noFill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S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>
                <a:latin typeface="宋体" panose="02010600030101010101" pitchFamily="2" charset="-122"/>
              </a:rPr>
              <a:t>=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>
                <a:latin typeface="宋体" panose="02010600030101010101" pitchFamily="2" charset="-122"/>
              </a:rPr>
              <a:t>=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（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>
                <a:latin typeface="宋体" panose="02010600030101010101" pitchFamily="2" charset="-122"/>
              </a:rPr>
              <a:t>+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</a:rPr>
              <a:t>）</a:t>
            </a:r>
            <a:r>
              <a:rPr lang="en-US" altLang="zh-CN" sz="2800" b="1">
                <a:latin typeface="宋体" panose="02010600030101010101" pitchFamily="2" charset="-122"/>
              </a:rPr>
              <a:t>=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>
                <a:latin typeface="宋体" panose="02010600030101010101" pitchFamily="2" charset="-122"/>
              </a:rPr>
              <a:t>+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1</a:t>
            </a:r>
            <a:endParaRPr lang="en-US" altLang="zh-CN" sz="2800" b="1" baseline="-25000">
              <a:latin typeface="宋体" panose="02010600030101010101" pitchFamily="2" charset="-122"/>
            </a:endParaRPr>
          </a:p>
        </p:txBody>
      </p:sp>
      <p:sp>
        <p:nvSpPr>
          <p:cNvPr id="306182" name="Text Box 6"/>
          <p:cNvSpPr txBox="1"/>
          <p:nvPr>
            <p:custDataLst>
              <p:tags r:id="rId3"/>
            </p:custDataLst>
          </p:nvPr>
        </p:nvSpPr>
        <p:spPr>
          <a:xfrm>
            <a:off x="1084263" y="3040698"/>
            <a:ext cx="5400675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660066"/>
                </a:solidFill>
                <a:latin typeface="宋体" panose="02010600030101010101" pitchFamily="2" charset="-122"/>
              </a:rPr>
              <a:t>自耦变压器输出的视在功率为：</a:t>
            </a:r>
            <a:endParaRPr lang="zh-CN" altLang="en-US" sz="2800" b="1">
              <a:solidFill>
                <a:srgbClr val="660066"/>
              </a:solidFill>
              <a:latin typeface="宋体" panose="02010600030101010101" pitchFamily="2" charset="-122"/>
            </a:endParaRPr>
          </a:p>
        </p:txBody>
      </p:sp>
      <p:sp>
        <p:nvSpPr>
          <p:cNvPr id="306185" name="Text Box 9"/>
          <p:cNvSpPr txBox="1"/>
          <p:nvPr>
            <p:custDataLst>
              <p:tags r:id="rId4"/>
            </p:custDataLst>
          </p:nvPr>
        </p:nvSpPr>
        <p:spPr>
          <a:xfrm>
            <a:off x="652780" y="5034915"/>
            <a:ext cx="4649788" cy="9461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由电磁感应原理从一次绕组</a:t>
            </a:r>
            <a:endParaRPr lang="zh-CN" altLang="en-US" sz="2800" b="1">
              <a:latin typeface="宋体" panose="02010600030101010101" pitchFamily="2" charset="-122"/>
            </a:endParaRPr>
          </a:p>
          <a:p>
            <a:r>
              <a:rPr lang="zh-CN" altLang="en-US" sz="2800" b="1">
                <a:latin typeface="宋体" panose="02010600030101010101" pitchFamily="2" charset="-122"/>
              </a:rPr>
              <a:t>传递到二次绕组的视在功率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306187" name="Text Box 11"/>
          <p:cNvSpPr txBox="1"/>
          <p:nvPr>
            <p:custDataLst>
              <p:tags r:id="rId5"/>
            </p:custDataLst>
          </p:nvPr>
        </p:nvSpPr>
        <p:spPr>
          <a:xfrm>
            <a:off x="6129655" y="5027930"/>
            <a:ext cx="5483860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通过电路的直接联系从一次绕组直接传递到二次绕组的视在功率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306189" name="Text Box 13"/>
          <p:cNvSpPr txBox="1"/>
          <p:nvPr>
            <p:custDataLst>
              <p:tags r:id="rId6"/>
            </p:custDataLst>
          </p:nvPr>
        </p:nvSpPr>
        <p:spPr>
          <a:xfrm>
            <a:off x="2319338" y="2135823"/>
            <a:ext cx="4897437" cy="519112"/>
          </a:xfrm>
          <a:prstGeom prst="rect">
            <a:avLst/>
          </a:prstGeom>
          <a:solidFill>
            <a:srgbClr val="CCFFFF"/>
          </a:solidFill>
          <a:ln w="9525">
            <a:noFill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sz="2800" b="1">
                <a:latin typeface="宋体" panose="02010600030101010101" pitchFamily="2" charset="-122"/>
              </a:rPr>
              <a:t>S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>
                <a:latin typeface="宋体" panose="02010600030101010101" pitchFamily="2" charset="-122"/>
              </a:rPr>
              <a:t>=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>
                <a:latin typeface="宋体" panose="02010600030101010101" pitchFamily="2" charset="-122"/>
              </a:rPr>
              <a:t>=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（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>
                <a:latin typeface="宋体" panose="02010600030101010101" pitchFamily="2" charset="-122"/>
              </a:rPr>
              <a:t>+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</a:rPr>
              <a:t>）</a:t>
            </a:r>
            <a:r>
              <a:rPr lang="en-US" altLang="zh-CN" sz="2800" b="1">
                <a:latin typeface="宋体" panose="02010600030101010101" pitchFamily="2" charset="-122"/>
              </a:rPr>
              <a:t>=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>
                <a:latin typeface="宋体" panose="02010600030101010101" pitchFamily="2" charset="-122"/>
              </a:rPr>
              <a:t>+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1</a:t>
            </a:r>
            <a:endParaRPr lang="en-US" altLang="zh-CN" sz="2800" b="1" baseline="-25000">
              <a:latin typeface="宋体" panose="02010600030101010101" pitchFamily="2" charset="-122"/>
            </a:endParaRPr>
          </a:p>
        </p:txBody>
      </p:sp>
      <p:sp>
        <p:nvSpPr>
          <p:cNvPr id="306190" name="Text Box 14"/>
          <p:cNvSpPr txBox="1"/>
          <p:nvPr>
            <p:custDataLst>
              <p:tags r:id="rId7"/>
            </p:custDataLst>
          </p:nvPr>
        </p:nvSpPr>
        <p:spPr>
          <a:xfrm>
            <a:off x="1013143" y="1421448"/>
            <a:ext cx="5472112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660066"/>
                </a:solidFill>
                <a:latin typeface="宋体" panose="02010600030101010101" pitchFamily="2" charset="-122"/>
              </a:rPr>
              <a:t>自耦变压器输出的视在功率为：</a:t>
            </a:r>
            <a:endParaRPr lang="zh-CN" altLang="en-US" sz="2800" b="1">
              <a:solidFill>
                <a:srgbClr val="660066"/>
              </a:solidFill>
              <a:latin typeface="宋体" panose="02010600030101010101" pitchFamily="2" charset="-122"/>
            </a:endParaRPr>
          </a:p>
        </p:txBody>
      </p:sp>
      <p:sp>
        <p:nvSpPr>
          <p:cNvPr id="78851" name="Text Box 5"/>
          <p:cNvSpPr txBox="1"/>
          <p:nvPr>
            <p:custDataLst>
              <p:tags r:id="rId8"/>
            </p:custDataLst>
          </p:nvPr>
        </p:nvSpPr>
        <p:spPr>
          <a:xfrm>
            <a:off x="679768" y="473075"/>
            <a:ext cx="5184775" cy="557213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</a:rPr>
              <a:t>2.</a:t>
            </a:r>
            <a:r>
              <a:rPr lang="zh-CN" altLang="en-US" sz="2800" b="1">
                <a:latin typeface="宋体" panose="02010600030101010101" pitchFamily="2" charset="-122"/>
              </a:rPr>
              <a:t>电压、电流及容量关系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6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6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6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6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6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6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6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6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6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6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06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6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6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6181" grpId="0"/>
      <p:bldP spid="306182" grpId="0"/>
      <p:bldP spid="306185" grpId="0"/>
      <p:bldP spid="306185" grpId="1"/>
      <p:bldP spid="306187" grpId="0"/>
      <p:bldP spid="306189" grpId="0"/>
      <p:bldP spid="3061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191A7-0268-448C-8446-D985AB02F10C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373764" name="Text Box 4"/>
          <p:cNvSpPr txBox="1"/>
          <p:nvPr>
            <p:custDataLst>
              <p:tags r:id="rId2"/>
            </p:custDataLst>
          </p:nvPr>
        </p:nvSpPr>
        <p:spPr>
          <a:xfrm>
            <a:off x="1403350" y="1268730"/>
            <a:ext cx="10142855" cy="1210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b="1" i="1">
                <a:solidFill>
                  <a:srgbClr val="003300"/>
                </a:solidFill>
                <a:latin typeface="宋体" panose="02010600030101010101" pitchFamily="2" charset="-122"/>
              </a:rPr>
              <a:t>I</a:t>
            </a:r>
            <a:r>
              <a:rPr lang="en-US" altLang="zh-CN" sz="2800" b="1">
                <a:solidFill>
                  <a:srgbClr val="003300"/>
                </a:solidFill>
                <a:latin typeface="宋体" panose="02010600030101010101" pitchFamily="2" charset="-122"/>
              </a:rPr>
              <a:t>1</a:t>
            </a:r>
            <a:r>
              <a:rPr lang="zh-CN" altLang="en-US" sz="2800" b="1">
                <a:solidFill>
                  <a:srgbClr val="003300"/>
                </a:solidFill>
                <a:latin typeface="宋体" panose="02010600030101010101" pitchFamily="2" charset="-122"/>
              </a:rPr>
              <a:t>只在一部分绕组的电阻上产生铜损耗，因此自耦变压器的损耗比普通变压器要小，效率较高，因而较为经济。 </a:t>
            </a:r>
            <a:endParaRPr lang="zh-CN" altLang="en-US" sz="2800" b="1">
              <a:solidFill>
                <a:srgbClr val="003300"/>
              </a:solidFill>
              <a:latin typeface="宋体" panose="02010600030101010101" pitchFamily="2" charset="-122"/>
            </a:endParaRPr>
          </a:p>
        </p:txBody>
      </p:sp>
      <p:sp>
        <p:nvSpPr>
          <p:cNvPr id="78851" name="Text Box 5"/>
          <p:cNvSpPr txBox="1"/>
          <p:nvPr>
            <p:custDataLst>
              <p:tags r:id="rId3"/>
            </p:custDataLst>
          </p:nvPr>
        </p:nvSpPr>
        <p:spPr>
          <a:xfrm>
            <a:off x="679768" y="473075"/>
            <a:ext cx="5184775" cy="557213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</a:rPr>
              <a:t>2.</a:t>
            </a:r>
            <a:r>
              <a:rPr lang="zh-CN" altLang="en-US" sz="2800" b="1">
                <a:latin typeface="宋体" panose="02010600030101010101" pitchFamily="2" charset="-122"/>
              </a:rPr>
              <a:t>电压、电流及容量关系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373766" name="Text Box 6"/>
          <p:cNvSpPr txBox="1"/>
          <p:nvPr>
            <p:custDataLst>
              <p:tags r:id="rId4"/>
            </p:custDataLst>
          </p:nvPr>
        </p:nvSpPr>
        <p:spPr>
          <a:xfrm>
            <a:off x="1159510" y="2778125"/>
            <a:ext cx="8345805" cy="6508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 b="1">
                <a:solidFill>
                  <a:schemeClr val="accent2"/>
                </a:solidFill>
                <a:latin typeface="宋体" panose="02010600030101010101" pitchFamily="2" charset="-122"/>
              </a:rPr>
              <a:t>K</a:t>
            </a:r>
            <a:r>
              <a:rPr lang="zh-CN" altLang="en-US" sz="2800" b="1">
                <a:solidFill>
                  <a:schemeClr val="accent2"/>
                </a:solidFill>
                <a:latin typeface="宋体" panose="02010600030101010101" pitchFamily="2" charset="-122"/>
              </a:rPr>
              <a:t>一般介于</a:t>
            </a:r>
            <a:r>
              <a:rPr lang="en-US" altLang="zh-CN" sz="2800" b="1">
                <a:solidFill>
                  <a:schemeClr val="accent2"/>
                </a:solidFill>
                <a:latin typeface="宋体" panose="02010600030101010101" pitchFamily="2" charset="-122"/>
              </a:rPr>
              <a:t>1.2</a:t>
            </a:r>
            <a:r>
              <a:rPr lang="zh-CN" altLang="en-US" sz="2800" b="1">
                <a:solidFill>
                  <a:schemeClr val="accent2"/>
                </a:solidFill>
                <a:latin typeface="宋体" panose="02010600030101010101" pitchFamily="2" charset="-122"/>
              </a:rPr>
              <a:t>～</a:t>
            </a:r>
            <a:r>
              <a:rPr lang="en-US" altLang="zh-CN" sz="2800" b="1">
                <a:solidFill>
                  <a:schemeClr val="accent2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chemeClr val="accent2"/>
                </a:solidFill>
                <a:latin typeface="宋体" panose="02010600030101010101" pitchFamily="2" charset="-122"/>
              </a:rPr>
              <a:t>间，此时变压器优势较明显。</a:t>
            </a:r>
            <a:endParaRPr lang="zh-CN" altLang="en-US" sz="2800" b="1">
              <a:solidFill>
                <a:schemeClr val="accent2"/>
              </a:solidFill>
              <a:latin typeface="宋体" panose="02010600030101010101" pitchFamily="2" charset="-122"/>
            </a:endParaRPr>
          </a:p>
        </p:txBody>
      </p:sp>
      <p:sp>
        <p:nvSpPr>
          <p:cNvPr id="373767" name="Text Box 7"/>
          <p:cNvSpPr txBox="1"/>
          <p:nvPr>
            <p:custDataLst>
              <p:tags r:id="rId5"/>
            </p:custDataLst>
          </p:nvPr>
        </p:nvSpPr>
        <p:spPr>
          <a:xfrm>
            <a:off x="1194118" y="3948748"/>
            <a:ext cx="25400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660066"/>
                </a:solidFill>
                <a:latin typeface="宋体" panose="02010600030101010101" pitchFamily="2" charset="-122"/>
              </a:rPr>
              <a:t>应用举例：</a:t>
            </a:r>
            <a:endParaRPr lang="zh-CN" altLang="en-US" sz="3200" b="1">
              <a:solidFill>
                <a:srgbClr val="660066"/>
              </a:solidFill>
              <a:latin typeface="宋体" panose="02010600030101010101" pitchFamily="2" charset="-122"/>
            </a:endParaRPr>
          </a:p>
        </p:txBody>
      </p:sp>
      <p:sp>
        <p:nvSpPr>
          <p:cNvPr id="373768" name="Text Box 8"/>
          <p:cNvSpPr txBox="1"/>
          <p:nvPr>
            <p:custDataLst>
              <p:tags r:id="rId6"/>
            </p:custDataLst>
          </p:nvPr>
        </p:nvSpPr>
        <p:spPr>
          <a:xfrm>
            <a:off x="1482725" y="4777105"/>
            <a:ext cx="9984740" cy="1210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solidFill>
                  <a:srgbClr val="003300"/>
                </a:solidFill>
                <a:latin typeface="宋体" panose="02010600030101010101" pitchFamily="2" charset="-122"/>
              </a:rPr>
              <a:t>电力系统中，用自耦变压器把</a:t>
            </a:r>
            <a:r>
              <a:rPr lang="en-US" altLang="zh-CN" sz="2800" b="1">
                <a:solidFill>
                  <a:srgbClr val="003300"/>
                </a:solidFill>
                <a:latin typeface="宋体" panose="02010600030101010101" pitchFamily="2" charset="-122"/>
              </a:rPr>
              <a:t>110 kV</a:t>
            </a:r>
            <a:r>
              <a:rPr lang="zh-CN" altLang="en-US" sz="2800" b="1">
                <a:solidFill>
                  <a:srgbClr val="003300"/>
                </a:solidFill>
                <a:latin typeface="宋体" panose="02010600030101010101" pitchFamily="2" charset="-122"/>
              </a:rPr>
              <a:t>、</a:t>
            </a:r>
            <a:r>
              <a:rPr lang="en-US" altLang="zh-CN" sz="2800" b="1">
                <a:solidFill>
                  <a:srgbClr val="003300"/>
                </a:solidFill>
                <a:latin typeface="宋体" panose="02010600030101010101" pitchFamily="2" charset="-122"/>
              </a:rPr>
              <a:t>150 kV</a:t>
            </a:r>
            <a:r>
              <a:rPr lang="zh-CN" altLang="en-US" sz="2800" b="1">
                <a:solidFill>
                  <a:srgbClr val="003300"/>
                </a:solidFill>
                <a:latin typeface="宋体" panose="02010600030101010101" pitchFamily="2" charset="-122"/>
              </a:rPr>
              <a:t>、</a:t>
            </a:r>
            <a:r>
              <a:rPr lang="en-US" altLang="zh-CN" sz="2800" b="1">
                <a:solidFill>
                  <a:srgbClr val="003300"/>
                </a:solidFill>
                <a:latin typeface="宋体" panose="02010600030101010101" pitchFamily="2" charset="-122"/>
              </a:rPr>
              <a:t>220 kV</a:t>
            </a:r>
            <a:r>
              <a:rPr lang="zh-CN" altLang="en-US" sz="2800" b="1">
                <a:solidFill>
                  <a:srgbClr val="003300"/>
                </a:solidFill>
                <a:latin typeface="宋体" panose="02010600030101010101" pitchFamily="2" charset="-122"/>
              </a:rPr>
              <a:t>和</a:t>
            </a:r>
            <a:r>
              <a:rPr lang="en-US" altLang="zh-CN" sz="2800" b="1">
                <a:solidFill>
                  <a:srgbClr val="003300"/>
                </a:solidFill>
                <a:latin typeface="宋体" panose="02010600030101010101" pitchFamily="2" charset="-122"/>
              </a:rPr>
              <a:t>330kV</a:t>
            </a:r>
            <a:r>
              <a:rPr lang="zh-CN" altLang="en-US" sz="2800" b="1">
                <a:solidFill>
                  <a:srgbClr val="003300"/>
                </a:solidFill>
                <a:latin typeface="宋体" panose="02010600030101010101" pitchFamily="2" charset="-122"/>
              </a:rPr>
              <a:t>的高压电力系统连接成大规模的动力系统。 </a:t>
            </a:r>
            <a:endParaRPr lang="zh-CN" altLang="en-US" sz="2800" b="1">
              <a:solidFill>
                <a:srgbClr val="003300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73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73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737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737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73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3764" grpId="0"/>
      <p:bldP spid="373766" grpId="0"/>
      <p:bldP spid="373767" grpId="0"/>
      <p:bldP spid="37376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191A7-0268-448C-8446-D985AB02F10C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304135" name="Text Box 7"/>
          <p:cNvSpPr txBox="1"/>
          <p:nvPr>
            <p:custDataLst>
              <p:tags r:id="rId2"/>
            </p:custDataLst>
          </p:nvPr>
        </p:nvSpPr>
        <p:spPr>
          <a:xfrm>
            <a:off x="1141095" y="1945323"/>
            <a:ext cx="4060825" cy="5794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660066"/>
                </a:solidFill>
                <a:latin typeface="宋体" panose="02010600030101010101" pitchFamily="2" charset="-122"/>
              </a:rPr>
              <a:t>自耦变压器的缺点： </a:t>
            </a:r>
            <a:endParaRPr lang="zh-CN" altLang="en-US" sz="3200" b="1">
              <a:solidFill>
                <a:srgbClr val="660066"/>
              </a:solidFill>
              <a:latin typeface="宋体" panose="02010600030101010101" pitchFamily="2" charset="-122"/>
            </a:endParaRPr>
          </a:p>
        </p:txBody>
      </p:sp>
      <p:sp>
        <p:nvSpPr>
          <p:cNvPr id="304136" name="Text Box 8"/>
          <p:cNvSpPr txBox="1"/>
          <p:nvPr>
            <p:custDataLst>
              <p:tags r:id="rId3"/>
            </p:custDataLst>
          </p:nvPr>
        </p:nvSpPr>
        <p:spPr>
          <a:xfrm>
            <a:off x="1550035" y="3292475"/>
            <a:ext cx="9452610" cy="17703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solidFill>
                  <a:srgbClr val="003300"/>
                </a:solidFill>
                <a:latin typeface="宋体" panose="02010600030101010101" pitchFamily="2" charset="-122"/>
              </a:rPr>
              <a:t>高压侧的电气故障会波及到低压侧，很不安全。因此自耦变压器在使用时必须正确接线，且外壳必须接地，并规定安全照明变压器不允许采用自耦变压器结构形式。 </a:t>
            </a:r>
            <a:endParaRPr lang="zh-CN" altLang="en-US" sz="2800" b="1">
              <a:solidFill>
                <a:srgbClr val="003300"/>
              </a:solidFill>
              <a:latin typeface="宋体" panose="02010600030101010101" pitchFamily="2" charset="-122"/>
            </a:endParaRPr>
          </a:p>
        </p:txBody>
      </p:sp>
      <p:sp>
        <p:nvSpPr>
          <p:cNvPr id="79876" name="Text Box 9"/>
          <p:cNvSpPr txBox="1"/>
          <p:nvPr>
            <p:custDataLst>
              <p:tags r:id="rId4"/>
            </p:custDataLst>
          </p:nvPr>
        </p:nvSpPr>
        <p:spPr>
          <a:xfrm>
            <a:off x="827088" y="620713"/>
            <a:ext cx="5184775" cy="557212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</a:rPr>
              <a:t>2.</a:t>
            </a:r>
            <a:r>
              <a:rPr lang="zh-CN" altLang="en-US" sz="2800" b="1">
                <a:latin typeface="宋体" panose="02010600030101010101" pitchFamily="2" charset="-122"/>
              </a:rPr>
              <a:t>电压、电流及容量关系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4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4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4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4135" grpId="0"/>
      <p:bldP spid="3041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191A7-0268-448C-8446-D985AB02F10C}" type="slidenum">
              <a:rPr lang="zh-CN" altLang="en-US" smtClean="0"/>
              <a:t>10</a:t>
            </a:fld>
            <a:endParaRPr lang="zh-CN" altLang="en-US"/>
          </a:p>
        </p:txBody>
      </p:sp>
      <p:pic>
        <p:nvPicPr>
          <p:cNvPr id="307204" name="Picture 4" descr="图021jpg04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lum bright="-17999" contrast="48000"/>
          </a:blip>
          <a:stretch>
            <a:fillRect/>
          </a:stretch>
        </p:blipFill>
        <p:spPr>
          <a:xfrm>
            <a:off x="2158683" y="2044065"/>
            <a:ext cx="7418387" cy="3278188"/>
          </a:xfrm>
          <a:prstGeom prst="rect">
            <a:avLst/>
          </a:prstGeom>
          <a:noFill/>
          <a:ln w="38100" cap="flat" cmpd="dbl">
            <a:solidFill>
              <a:srgbClr val="33CCFF"/>
            </a:solidFill>
            <a:prstDash val="solid"/>
            <a:miter/>
            <a:headEnd type="none" w="med" len="med"/>
            <a:tailEnd type="none" w="med" len="med"/>
          </a:ln>
        </p:spPr>
      </p:pic>
      <p:grpSp>
        <p:nvGrpSpPr>
          <p:cNvPr id="2" name="Group 9"/>
          <p:cNvGrpSpPr/>
          <p:nvPr/>
        </p:nvGrpSpPr>
        <p:grpSpPr>
          <a:xfrm>
            <a:off x="1865630" y="5920423"/>
            <a:ext cx="2232025" cy="576262"/>
            <a:chOff x="1610" y="3521"/>
            <a:chExt cx="1406" cy="363"/>
          </a:xfrm>
        </p:grpSpPr>
        <p:sp>
          <p:nvSpPr>
            <p:cNvPr id="80902" name="AutoShape 5"/>
            <p:cNvSpPr/>
            <p:nvPr>
              <p:custDataLst>
                <p:tags r:id="rId4"/>
              </p:custDataLst>
            </p:nvPr>
          </p:nvSpPr>
          <p:spPr>
            <a:xfrm>
              <a:off x="1610" y="3521"/>
              <a:ext cx="1406" cy="363"/>
            </a:xfrm>
            <a:prstGeom prst="wedgeRectCallout">
              <a:avLst>
                <a:gd name="adj1" fmla="val -9319"/>
                <a:gd name="adj2" fmla="val -133194"/>
              </a:avLst>
            </a:prstGeom>
            <a:solidFill>
              <a:srgbClr val="CCECFF"/>
            </a:solidFill>
            <a:ln w="9525" cap="flat" cmpd="sng">
              <a:solidFill>
                <a:srgbClr val="3399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 sz="2800" b="1">
                <a:latin typeface="宋体" panose="02010600030101010101" pitchFamily="2" charset="-122"/>
              </a:endParaRPr>
            </a:p>
          </p:txBody>
        </p:sp>
        <p:sp>
          <p:nvSpPr>
            <p:cNvPr id="80903" name="Text Box 6"/>
            <p:cNvSpPr txBox="1"/>
            <p:nvPr>
              <p:custDataLst>
                <p:tags r:id="rId5"/>
              </p:custDataLst>
            </p:nvPr>
          </p:nvSpPr>
          <p:spPr>
            <a:xfrm>
              <a:off x="1643" y="3533"/>
              <a:ext cx="1354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latin typeface="宋体" panose="02010600030101010101" pitchFamily="2" charset="-122"/>
                </a:rPr>
                <a:t>自耦调压器 </a:t>
              </a:r>
              <a:endParaRPr lang="zh-CN" altLang="en-US" sz="2800" b="1">
                <a:latin typeface="宋体" panose="02010600030101010101" pitchFamily="2" charset="-122"/>
              </a:endParaRPr>
            </a:p>
          </p:txBody>
        </p:sp>
      </p:grpSp>
      <p:sp>
        <p:nvSpPr>
          <p:cNvPr id="307207" name="Text Box 7"/>
          <p:cNvSpPr txBox="1"/>
          <p:nvPr>
            <p:custDataLst>
              <p:tags r:id="rId6"/>
            </p:custDataLst>
          </p:nvPr>
        </p:nvSpPr>
        <p:spPr>
          <a:xfrm>
            <a:off x="6676708" y="5550218"/>
            <a:ext cx="4211637" cy="946150"/>
          </a:xfrm>
          <a:prstGeom prst="rect">
            <a:avLst/>
          </a:prstGeom>
          <a:solidFill>
            <a:srgbClr val="33CC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输出电压可调，可稍高于</a:t>
            </a:r>
            <a:endParaRPr lang="zh-CN" altLang="en-US" sz="2800" b="1">
              <a:latin typeface="宋体" panose="02010600030101010101" pitchFamily="2" charset="-122"/>
            </a:endParaRPr>
          </a:p>
          <a:p>
            <a:r>
              <a:rPr lang="zh-CN" altLang="en-US" sz="2800" b="1">
                <a:latin typeface="宋体" panose="02010600030101010101" pitchFamily="2" charset="-122"/>
              </a:rPr>
              <a:t>一次绕组电压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307208" name="Text Box 8"/>
          <p:cNvSpPr txBox="1"/>
          <p:nvPr>
            <p:custDataLst>
              <p:tags r:id="rId7"/>
            </p:custDataLst>
          </p:nvPr>
        </p:nvSpPr>
        <p:spPr>
          <a:xfrm>
            <a:off x="600075" y="897255"/>
            <a:ext cx="10924540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例：</a:t>
            </a:r>
            <a:r>
              <a:rPr lang="zh-CN" altLang="en-US" sz="2800" b="1">
                <a:latin typeface="宋体" panose="02010600030101010101" pitchFamily="2" charset="-122"/>
              </a:rPr>
              <a:t>实验室中常用的单相调压器，一次绕组输入电压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>
                <a:latin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</a:rPr>
              <a:t>＝</a:t>
            </a:r>
            <a:r>
              <a:rPr lang="en-US" altLang="zh-CN" sz="2800" b="1">
                <a:latin typeface="宋体" panose="02010600030101010101" pitchFamily="2" charset="-122"/>
              </a:rPr>
              <a:t>220V</a:t>
            </a:r>
            <a:r>
              <a:rPr lang="zh-CN" altLang="en-US" sz="2800" b="1">
                <a:latin typeface="宋体" panose="02010600030101010101" pitchFamily="2" charset="-122"/>
              </a:rPr>
              <a:t>，二次绕组输出电压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＝</a:t>
            </a:r>
            <a:r>
              <a:rPr lang="en-US" altLang="zh-CN" sz="2800" b="1">
                <a:latin typeface="宋体" panose="02010600030101010101" pitchFamily="2" charset="-122"/>
              </a:rPr>
              <a:t>0</a:t>
            </a:r>
            <a:r>
              <a:rPr lang="zh-CN" altLang="en-US" sz="2800" b="1">
                <a:latin typeface="宋体" panose="02010600030101010101" pitchFamily="2" charset="-122"/>
              </a:rPr>
              <a:t>～</a:t>
            </a:r>
            <a:r>
              <a:rPr lang="en-US" altLang="zh-CN" sz="2800" b="1">
                <a:latin typeface="宋体" panose="02010600030101010101" pitchFamily="2" charset="-122"/>
              </a:rPr>
              <a:t>250V </a:t>
            </a:r>
            <a:endParaRPr lang="en-US" altLang="zh-CN" sz="2800" b="1">
              <a:latin typeface="宋体" panose="02010600030101010101" pitchFamily="2" charset="-122"/>
            </a:endParaRPr>
          </a:p>
        </p:txBody>
      </p:sp>
      <p:sp>
        <p:nvSpPr>
          <p:cNvPr id="302086" name="Text Box 6"/>
          <p:cNvSpPr txBox="1"/>
          <p:nvPr>
            <p:custDataLst>
              <p:tags r:id="rId8"/>
            </p:custDataLst>
          </p:nvPr>
        </p:nvSpPr>
        <p:spPr>
          <a:xfrm>
            <a:off x="532448" y="210820"/>
            <a:ext cx="5184775" cy="583565"/>
          </a:xfrm>
          <a:prstGeom prst="rect">
            <a:avLst/>
          </a:prstGeom>
          <a:solidFill>
            <a:srgbClr val="CCFFFF"/>
          </a:solidFill>
          <a:ln w="41275" cap="flat" cmpd="sng">
            <a:solidFill>
              <a:srgbClr val="CCEC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宋体" panose="02010600030101010101" pitchFamily="2" charset="-122"/>
              </a:rPr>
              <a:t>二、自耦变压器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07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7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0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07" grpId="0"/>
      <p:bldP spid="307208" grpId="0"/>
      <p:bldP spid="30208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62" name="文本框 501761"/>
          <p:cNvSpPr txBox="1"/>
          <p:nvPr/>
        </p:nvSpPr>
        <p:spPr>
          <a:xfrm>
            <a:off x="622300" y="188913"/>
            <a:ext cx="3313113" cy="583565"/>
          </a:xfrm>
          <a:prstGeom prst="rect">
            <a:avLst/>
          </a:prstGeom>
          <a:noFill/>
          <a:ln w="41275" cap="flat" cmpd="sng">
            <a:solidFill>
              <a:srgbClr val="CCEC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二</a:t>
            </a:r>
            <a:r>
              <a:rPr lang="en-US" altLang="zh-CN" sz="32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32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、仪用互感器 </a:t>
            </a:r>
            <a:endParaRPr lang="zh-CN" altLang="en-US" sz="3200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01763" name="文本框 501762"/>
          <p:cNvSpPr txBox="1"/>
          <p:nvPr/>
        </p:nvSpPr>
        <p:spPr>
          <a:xfrm>
            <a:off x="1389698" y="1081088"/>
            <a:ext cx="4032250" cy="521970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仿宋_GB2312" pitchFamily="49" charset="-122"/>
                <a:ea typeface="仿宋_GB2312" pitchFamily="49" charset="-122"/>
              </a:rPr>
              <a:t>1</a:t>
            </a:r>
            <a:r>
              <a:rPr lang="zh-CN" altLang="en-US" sz="2800">
                <a:latin typeface="仿宋_GB2312" pitchFamily="49" charset="-122"/>
                <a:ea typeface="仿宋_GB2312" pitchFamily="49" charset="-122"/>
              </a:rPr>
              <a:t>、结构特点及用途 </a:t>
            </a:r>
            <a:endParaRPr lang="zh-CN" altLang="en-US" sz="280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01764" name="文本框 501763"/>
          <p:cNvSpPr txBox="1"/>
          <p:nvPr/>
        </p:nvSpPr>
        <p:spPr>
          <a:xfrm>
            <a:off x="2640013" y="1989138"/>
            <a:ext cx="1531937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3300"/>
                </a:solidFill>
                <a:latin typeface="仿宋_GB2312" pitchFamily="49" charset="-122"/>
                <a:ea typeface="仿宋_GB2312" pitchFamily="49" charset="-122"/>
              </a:rPr>
              <a:t>作用：</a:t>
            </a:r>
            <a:endParaRPr lang="zh-CN" altLang="en-US" sz="2800">
              <a:solidFill>
                <a:srgbClr val="FF3300"/>
              </a:solidFill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01765" name="文本框 501764"/>
          <p:cNvSpPr txBox="1"/>
          <p:nvPr/>
        </p:nvSpPr>
        <p:spPr>
          <a:xfrm>
            <a:off x="2566988" y="2565400"/>
            <a:ext cx="5453380" cy="1229995"/>
          </a:xfrm>
          <a:prstGeom prst="rect">
            <a:avLst/>
          </a:prstGeom>
          <a:solidFill>
            <a:srgbClr val="CCECFF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仿宋_GB2312" pitchFamily="49" charset="-122"/>
                <a:ea typeface="仿宋_GB2312" pitchFamily="49" charset="-122"/>
              </a:rPr>
              <a:t>①</a:t>
            </a:r>
            <a:r>
              <a:rPr lang="zh-CN" altLang="en-US">
                <a:latin typeface="仿宋_GB2312" pitchFamily="49" charset="-122"/>
                <a:ea typeface="仿宋_GB2312" pitchFamily="49" charset="-122"/>
              </a:rPr>
              <a:t>为了测量人员的安全，使测量回路与高压电网</a:t>
            </a:r>
            <a:endParaRPr lang="zh-CN" altLang="en-US">
              <a:latin typeface="仿宋_GB2312" pitchFamily="49" charset="-122"/>
              <a:ea typeface="仿宋_GB2312" pitchFamily="49" charset="-122"/>
            </a:endParaRPr>
          </a:p>
          <a:p>
            <a:r>
              <a:rPr lang="zh-CN" altLang="en-US">
                <a:latin typeface="仿宋_GB2312" pitchFamily="49" charset="-122"/>
                <a:ea typeface="仿宋_GB2312" pitchFamily="49" charset="-122"/>
              </a:rPr>
              <a:t>   相互隔离；</a:t>
            </a:r>
            <a:endParaRPr lang="zh-CN" altLang="en-US">
              <a:latin typeface="仿宋_GB2312" pitchFamily="49" charset="-122"/>
              <a:ea typeface="仿宋_GB2312" pitchFamily="49" charset="-122"/>
            </a:endParaRPr>
          </a:p>
          <a:p>
            <a:r>
              <a:rPr lang="en-US" altLang="zh-CN" sz="2800">
                <a:latin typeface="仿宋_GB2312" pitchFamily="49" charset="-122"/>
                <a:ea typeface="仿宋_GB2312" pitchFamily="49" charset="-122"/>
              </a:rPr>
              <a:t>②</a:t>
            </a:r>
            <a:r>
              <a:rPr lang="zh-CN" altLang="en-US">
                <a:latin typeface="仿宋_GB2312" pitchFamily="49" charset="-122"/>
                <a:ea typeface="仿宋_GB2312" pitchFamily="49" charset="-122"/>
              </a:rPr>
              <a:t>扩大测量仪表（电流表及电压表）的测量范围。 </a:t>
            </a:r>
            <a:endParaRPr lang="zh-CN" altLang="en-US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01766" name="左大括号 501765"/>
          <p:cNvSpPr/>
          <p:nvPr/>
        </p:nvSpPr>
        <p:spPr>
          <a:xfrm>
            <a:off x="5448300" y="4364038"/>
            <a:ext cx="215900" cy="1512887"/>
          </a:xfrm>
          <a:prstGeom prst="leftBrace">
            <a:avLst>
              <a:gd name="adj1" fmla="val 58394"/>
              <a:gd name="adj2" fmla="val 50000"/>
            </a:avLst>
          </a:prstGeom>
          <a:noFill/>
          <a:ln w="57150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  <a:effectLst>
            <a:outerShdw dist="35921" dir="2699999" algn="ctr" rotWithShape="0">
              <a:schemeClr val="bg2"/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1767" name="文本框 501766"/>
          <p:cNvSpPr txBox="1"/>
          <p:nvPr/>
        </p:nvSpPr>
        <p:spPr>
          <a:xfrm>
            <a:off x="5881688" y="5300663"/>
            <a:ext cx="2303462" cy="521970"/>
          </a:xfrm>
          <a:prstGeom prst="rect">
            <a:avLst/>
          </a:prstGeom>
          <a:solidFill>
            <a:srgbClr val="CCFFFF"/>
          </a:solidFill>
          <a:ln w="38100" cap="flat" cmpd="dbl">
            <a:solidFill>
              <a:srgbClr val="660066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仿宋_GB2312" pitchFamily="49" charset="-122"/>
                <a:ea typeface="仿宋_GB2312" pitchFamily="49" charset="-122"/>
              </a:rPr>
              <a:t>电压互感器</a:t>
            </a:r>
            <a:endParaRPr lang="zh-CN" altLang="en-US" sz="280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01768" name="文本框 501767"/>
          <p:cNvSpPr txBox="1"/>
          <p:nvPr/>
        </p:nvSpPr>
        <p:spPr>
          <a:xfrm>
            <a:off x="5880100" y="4292600"/>
            <a:ext cx="2232025" cy="521970"/>
          </a:xfrm>
          <a:prstGeom prst="rect">
            <a:avLst/>
          </a:prstGeom>
          <a:solidFill>
            <a:srgbClr val="CCFFFF"/>
          </a:solidFill>
          <a:ln w="38100" cap="flat" cmpd="dbl">
            <a:solidFill>
              <a:srgbClr val="660066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仿宋_GB2312" pitchFamily="49" charset="-122"/>
                <a:ea typeface="仿宋_GB2312" pitchFamily="49" charset="-122"/>
              </a:rPr>
              <a:t>电流互感器</a:t>
            </a:r>
            <a:endParaRPr lang="zh-CN" altLang="en-US" sz="280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01769" name="文本框 501768"/>
          <p:cNvSpPr txBox="1"/>
          <p:nvPr/>
        </p:nvSpPr>
        <p:spPr>
          <a:xfrm>
            <a:off x="3935413" y="4795838"/>
            <a:ext cx="1296987" cy="521970"/>
          </a:xfrm>
          <a:prstGeom prst="rect">
            <a:avLst/>
          </a:prstGeom>
          <a:solidFill>
            <a:srgbClr val="33CC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Arial" pitchFamily="34" charset="0"/>
                <a:ea typeface="仿宋_GB2312" pitchFamily="49" charset="-122"/>
              </a:rPr>
              <a:t>分类：</a:t>
            </a:r>
            <a:endParaRPr lang="zh-CN" altLang="en-US" sz="2800">
              <a:latin typeface="Arial" pitchFamily="34" charset="0"/>
              <a:ea typeface="仿宋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01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01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01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01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01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01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64" grpId="0"/>
      <p:bldP spid="501765" grpId="0"/>
      <p:bldP spid="501767" grpId="0"/>
      <p:bldP spid="501768" grpId="0"/>
      <p:bldP spid="5017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2786" name="图片 502785" descr="图021jpg042"/>
          <p:cNvPicPr>
            <a:picLocks noChangeAspect="1"/>
          </p:cNvPicPr>
          <p:nvPr/>
        </p:nvPicPr>
        <p:blipFill>
          <a:blip r:embed="rId2">
            <a:lum bright="-29999" contrast="66000"/>
          </a:blip>
          <a:stretch>
            <a:fillRect/>
          </a:stretch>
        </p:blipFill>
        <p:spPr>
          <a:xfrm>
            <a:off x="1992313" y="2836863"/>
            <a:ext cx="5689600" cy="3159125"/>
          </a:xfrm>
          <a:prstGeom prst="rect">
            <a:avLst/>
          </a:prstGeom>
          <a:noFill/>
          <a:ln w="38100" cap="flat" cmpd="dbl">
            <a:solidFill>
              <a:srgbClr val="33CCFF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502787" name="矩形 502786"/>
          <p:cNvSpPr/>
          <p:nvPr/>
        </p:nvSpPr>
        <p:spPr>
          <a:xfrm>
            <a:off x="2279650" y="1247934"/>
            <a:ext cx="2952750" cy="52197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3300"/>
                </a:solidFill>
                <a:latin typeface="仿宋_GB2312" pitchFamily="49" charset="-122"/>
                <a:ea typeface="仿宋_GB2312" pitchFamily="49" charset="-122"/>
              </a:rPr>
              <a:t> 2</a:t>
            </a:r>
            <a:r>
              <a:rPr lang="zh-CN" altLang="en-US" sz="2800">
                <a:solidFill>
                  <a:srgbClr val="FF3300"/>
                </a:solidFill>
                <a:latin typeface="仿宋_GB2312" pitchFamily="49" charset="-122"/>
                <a:ea typeface="仿宋_GB2312" pitchFamily="49" charset="-122"/>
              </a:rPr>
              <a:t>．电流互感器</a:t>
            </a:r>
            <a:endParaRPr lang="zh-CN" altLang="en-US" sz="2800">
              <a:solidFill>
                <a:srgbClr val="FF3300"/>
              </a:solidFill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02788" name="文本框 502787"/>
          <p:cNvSpPr txBox="1"/>
          <p:nvPr/>
        </p:nvSpPr>
        <p:spPr>
          <a:xfrm>
            <a:off x="2424113" y="1970088"/>
            <a:ext cx="7472680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仿宋_GB2312" pitchFamily="49" charset="-122"/>
                <a:ea typeface="仿宋_GB2312" pitchFamily="49" charset="-122"/>
              </a:rPr>
              <a:t>在电工测量中用来按比例变换交流电流的仪器 </a:t>
            </a:r>
            <a:endParaRPr lang="zh-CN" altLang="en-US" sz="280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02789" name="圆角矩形标注 502788"/>
          <p:cNvSpPr/>
          <p:nvPr/>
        </p:nvSpPr>
        <p:spPr>
          <a:xfrm>
            <a:off x="7897813" y="2763838"/>
            <a:ext cx="2411412" cy="1800225"/>
          </a:xfrm>
          <a:prstGeom prst="wedgeRoundRectCallout">
            <a:avLst>
              <a:gd name="adj1" fmla="val -110370"/>
              <a:gd name="adj2" fmla="val 11727"/>
              <a:gd name="adj3" fmla="val 16667"/>
            </a:avLst>
          </a:prstGeom>
          <a:solidFill>
            <a:srgbClr val="CCECFF"/>
          </a:solidFill>
          <a:ln w="9525" cap="flat" cmpd="sng">
            <a:solidFill>
              <a:srgbClr val="33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sz="280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02790" name="文本框 502789"/>
          <p:cNvSpPr txBox="1"/>
          <p:nvPr/>
        </p:nvSpPr>
        <p:spPr>
          <a:xfrm>
            <a:off x="7981950" y="2690813"/>
            <a:ext cx="2470150" cy="18148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仿宋_GB2312" pitchFamily="49" charset="-122"/>
                <a:ea typeface="仿宋_GB2312" pitchFamily="49" charset="-122"/>
              </a:rPr>
              <a:t>串在电路中，</a:t>
            </a:r>
            <a:endParaRPr lang="zh-CN" altLang="en-US" sz="2800">
              <a:latin typeface="仿宋_GB2312" pitchFamily="49" charset="-122"/>
              <a:ea typeface="仿宋_GB2312" pitchFamily="49" charset="-122"/>
            </a:endParaRPr>
          </a:p>
          <a:p>
            <a:r>
              <a:rPr lang="zh-CN" altLang="en-US" sz="2800">
                <a:latin typeface="仿宋_GB2312" pitchFamily="49" charset="-122"/>
                <a:ea typeface="仿宋_GB2312" pitchFamily="49" charset="-122"/>
              </a:rPr>
              <a:t>流过被测电流</a:t>
            </a:r>
            <a:endParaRPr lang="zh-CN" altLang="en-US" sz="2800">
              <a:latin typeface="仿宋_GB2312" pitchFamily="49" charset="-122"/>
              <a:ea typeface="仿宋_GB2312" pitchFamily="49" charset="-122"/>
            </a:endParaRPr>
          </a:p>
          <a:p>
            <a:r>
              <a:rPr lang="zh-CN" altLang="en-US" sz="2800">
                <a:latin typeface="仿宋_GB2312" pitchFamily="49" charset="-122"/>
                <a:ea typeface="仿宋_GB2312" pitchFamily="49" charset="-122"/>
              </a:rPr>
              <a:t>匝数少，导线</a:t>
            </a:r>
            <a:endParaRPr lang="zh-CN" altLang="en-US" sz="2800">
              <a:latin typeface="仿宋_GB2312" pitchFamily="49" charset="-122"/>
              <a:ea typeface="仿宋_GB2312" pitchFamily="49" charset="-122"/>
            </a:endParaRPr>
          </a:p>
          <a:p>
            <a:r>
              <a:rPr lang="zh-CN" altLang="en-US" sz="2800">
                <a:latin typeface="仿宋_GB2312" pitchFamily="49" charset="-122"/>
                <a:ea typeface="仿宋_GB2312" pitchFamily="49" charset="-122"/>
              </a:rPr>
              <a:t>粗。</a:t>
            </a:r>
            <a:endParaRPr lang="zh-CN" altLang="en-US" sz="280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02791" name="矩形 502790"/>
          <p:cNvSpPr/>
          <p:nvPr/>
        </p:nvSpPr>
        <p:spPr>
          <a:xfrm>
            <a:off x="1524000" y="3100388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502792" name="对象 502791"/>
          <p:cNvGraphicFramePr>
            <a:graphicFrameLocks noChangeAspect="1"/>
          </p:cNvGraphicFramePr>
          <p:nvPr/>
        </p:nvGraphicFramePr>
        <p:xfrm>
          <a:off x="4081463" y="5283200"/>
          <a:ext cx="1512887" cy="1098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3" imgW="901065" imgH="660400" progId="Equation.3">
                  <p:embed/>
                </p:oleObj>
              </mc:Choice>
              <mc:Fallback>
                <p:oleObj r:id="rId3" imgW="901065" imgH="660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081463" y="5283200"/>
                        <a:ext cx="1512887" cy="1098550"/>
                      </a:xfrm>
                      <a:prstGeom prst="rect">
                        <a:avLst/>
                      </a:prstGeom>
                      <a:solidFill>
                        <a:srgbClr val="CCFFFF"/>
                      </a:solidFill>
                      <a:ln w="38100">
                        <a:noFill/>
                        <a:miter/>
                      </a:ln>
                      <a:effectLst>
                        <a:outerShdw dist="107763" dir="2699999" algn="ctr" rotWithShape="0">
                          <a:srgbClr val="808080">
                            <a:alpha val="50000"/>
                          </a:srgbClr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02793" name="图片 502792" descr="WBW02SLC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2313" y="1322388"/>
            <a:ext cx="407987" cy="4079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02794" name="文本框 502793"/>
          <p:cNvSpPr txBox="1"/>
          <p:nvPr/>
        </p:nvSpPr>
        <p:spPr>
          <a:xfrm>
            <a:off x="539750" y="242888"/>
            <a:ext cx="3313113" cy="583565"/>
          </a:xfrm>
          <a:prstGeom prst="rect">
            <a:avLst/>
          </a:prstGeom>
          <a:noFill/>
          <a:ln w="41275" cap="flat" cmpd="sng">
            <a:solidFill>
              <a:srgbClr val="CCEC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二、仪用互感器 </a:t>
            </a:r>
            <a:endParaRPr lang="zh-CN" altLang="en-US" sz="3200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2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027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027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02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027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027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02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027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02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02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02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787" grpId="0"/>
      <p:bldP spid="502788" grpId="0"/>
      <p:bldP spid="502789" grpId="0"/>
      <p:bldP spid="50279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https://d.book118.com/288106124057006035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68882_3*l_h_i*1_1_1"/>
  <p:tag name="KSO_WM_UNIT_INDEX" val="1_1_1"/>
  <p:tag name="KSO_WM_UNIT_LAYERLEVEL" val="1_1_1"/>
  <p:tag name="KSO_WM_UNIT_TEXT_FILL_FORE_SCHEMECOLOR_INDEX" val="14"/>
  <p:tag name="KSO_WM_UNIT_TEXT_FILL_TYPE" val="1"/>
  <p:tag name="KSO_WM_UNIT_TYPE" val="l_h_i"/>
</p:tagLst>
</file>

<file path=ppt/tags/tag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1_2"/>
  <p:tag name="KSO_WM_UNIT_INDEX" val="1_1_2"/>
  <p:tag name="KSO_WM_UNIT_LAYERLEVEL" val="1_1_1"/>
  <p:tag name="KSO_WM_UNIT_TEXT_FILL_FORE_SCHEMECOLOR_INDEX" val="14"/>
  <p:tag name="KSO_WM_UNIT_TEXT_FILL_TYPE" val="1"/>
  <p:tag name="KSO_WM_UNIT_TYPE" val="l_h_i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1_1"/>
  <p:tag name="KSO_WM_UNIT_INDEX" val="1_1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1_3"/>
  <p:tag name="KSO_WM_UNIT_INDEX" val="1_1_3"/>
  <p:tag name="KSO_WM_UNIT_LAYERLEVEL" val="1_1_1"/>
  <p:tag name="KSO_WM_UNIT_TEXT_FILL_FORE_SCHEMECOLOR_INDEX" val="14"/>
  <p:tag name="KSO_WM_UNIT_TEXT_FILL_TYPE" val="1"/>
  <p:tag name="KSO_WM_UNIT_TYPE" val="l_h_i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68882_3*l_h_i*1_2_1"/>
  <p:tag name="KSO_WM_UNIT_INDEX" val="1_2_1"/>
  <p:tag name="KSO_WM_UNIT_LAYERLEVEL" val="1_1_1"/>
  <p:tag name="KSO_WM_UNIT_TEXT_FILL_FORE_SCHEMECOLOR_INDEX" val="14"/>
  <p:tag name="KSO_WM_UNIT_TEXT_FILL_TYPE" val="1"/>
  <p:tag name="KSO_WM_UNIT_TYPE" val="l_h_i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2_2"/>
  <p:tag name="KSO_WM_UNIT_INDEX" val="1_2_2"/>
  <p:tag name="KSO_WM_UNIT_LAYERLEVEL" val="1_1_1"/>
  <p:tag name="KSO_WM_UNIT_TEXT_FILL_FORE_SCHEMECOLOR_INDEX" val="14"/>
  <p:tag name="KSO_WM_UNIT_TEXT_FILL_TYPE" val="1"/>
  <p:tag name="KSO_WM_UNIT_TYPE" val="l_h_i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2_1"/>
  <p:tag name="KSO_WM_UNIT_INDEX" val="1_2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2_3"/>
  <p:tag name="KSO_WM_UNIT_INDEX" val="1_2_3"/>
  <p:tag name="KSO_WM_UNIT_LAYERLEVEL" val="1_1_1"/>
  <p:tag name="KSO_WM_UNIT_TEXT_FILL_FORE_SCHEMECOLOR_INDEX" val="14"/>
  <p:tag name="KSO_WM_UNIT_TEXT_FILL_TYPE" val="1"/>
  <p:tag name="KSO_WM_UNIT_TYPE" val="l_h_i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68882_3*l_h_i*1_3_1"/>
  <p:tag name="KSO_WM_UNIT_INDEX" val="1_3_1"/>
  <p:tag name="KSO_WM_UNIT_LAYERLEVEL" val="1_1_1"/>
  <p:tag name="KSO_WM_UNIT_TEXT_FILL_FORE_SCHEMECOLOR_INDEX" val="14"/>
  <p:tag name="KSO_WM_UNIT_TEXT_FILL_TYPE" val="1"/>
  <p:tag name="KSO_WM_UNIT_TYPE" val="l_h_i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3_2"/>
  <p:tag name="KSO_WM_UNIT_INDEX" val="1_3_2"/>
  <p:tag name="KSO_WM_UNIT_LAYERLEVEL" val="1_1_1"/>
  <p:tag name="KSO_WM_UNIT_TEXT_FILL_FORE_SCHEMECOLOR_INDEX" val="14"/>
  <p:tag name="KSO_WM_UNIT_TEXT_FILL_TYPE" val="1"/>
  <p:tag name="KSO_WM_UNIT_TYPE" val="l_h_i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3_1"/>
  <p:tag name="KSO_WM_UNIT_INDEX" val="1_3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3_3"/>
  <p:tag name="KSO_WM_UNIT_INDEX" val="1_3_3"/>
  <p:tag name="KSO_WM_UNIT_LAYERLEVEL" val="1_1_1"/>
  <p:tag name="KSO_WM_UNIT_TEXT_FILL_FORE_SCHEMECOLOR_INDEX" val="14"/>
  <p:tag name="KSO_WM_UNIT_TEXT_FILL_TYPE" val="1"/>
  <p:tag name="KSO_WM_UNIT_TYPE" val="l_h_i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a*1"/>
  <p:tag name="KSO_WM_UNIT_INDEX" val="1"/>
  <p:tag name="KSO_WM_UNIT_ISCONTENTS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VALUE" val="2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b*1"/>
  <p:tag name="KSO_WM_UNIT_INDEX" val="1"/>
  <p:tag name="KSO_WM_UNIT_ISCONTENTSTITLE" val="0"/>
  <p:tag name="KSO_WM_UNIT_LAYERLEVEL" val="1"/>
  <p:tag name="KSO_WM_UNIT_NOCLEAR" val="0"/>
  <p:tag name="KSO_WM_UNIT_PRESET_TEXT" val="Content"/>
  <p:tag name="KSO_WM_UNIT_TEXT_FILL_FORE_SCHEMECOLOR_INDEX" val="5"/>
  <p:tag name="KSO_WM_UNIT_TEXT_FILL_TYPE" val="1"/>
  <p:tag name="KSO_WM_UNIT_TYPE" val="b"/>
  <p:tag name="KSO_WM_UNIT_VALUE" val="4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i*1"/>
  <p:tag name="KSO_WM_UNIT_INDEX" val="1"/>
  <p:tag name="KSO_WM_UNIT_LAYERLEVEL" val="1"/>
  <p:tag name="KSO_WM_UNIT_LINE_FILL_TYPE" val="2"/>
  <p:tag name="KSO_WM_UNIT_LINE_FORE_SCHEMECOLOR_INDEX" val="5"/>
  <p:tag name="KSO_WM_UNIT_TYPE" val="i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68882_3*l_h_i*1_3_1"/>
  <p:tag name="KSO_WM_UNIT_INDEX" val="1_3_1"/>
  <p:tag name="KSO_WM_UNIT_LAYERLEVEL" val="1_1_1"/>
  <p:tag name="KSO_WM_UNIT_TEXT_FILL_FORE_SCHEMECOLOR_INDEX" val="14"/>
  <p:tag name="KSO_WM_UNIT_TEXT_FILL_TYPE" val="1"/>
  <p:tag name="KSO_WM_UNIT_TYPE" val="l_h_i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68882_3*l_h_i*1_3_2"/>
  <p:tag name="KSO_WM_UNIT_INDEX" val="1_3_2"/>
  <p:tag name="KSO_WM_UNIT_LAYERLEVEL" val="1_1_1"/>
  <p:tag name="KSO_WM_UNIT_TEXT_FILL_FORE_SCHEMECOLOR_INDEX" val="14"/>
  <p:tag name="KSO_WM_UNIT_TEXT_FILL_TYPE" val="1"/>
  <p:tag name="KSO_WM_UNIT_TYPE" val="l_h_i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f*1_3_1"/>
  <p:tag name="KSO_WM_UNIT_INDEX" val="1_3_1"/>
  <p:tag name="KSO_WM_UNIT_LAYERLEVEL" val="1_1_1"/>
  <p:tag name="KSO_WM_UNIT_NOCLEAR" val="0"/>
  <p:tag name="KSO_WM_UNIT_PRESET_TEXT" val="请在此输入您的文本。"/>
  <p:tag name="KSO_WM_UNIT_TEXT_FILL_FORE_SCHEMECOLOR_INDEX" val="13"/>
  <p:tag name="KSO_WM_UNIT_TEXT_FILL_TYPE" val="1"/>
  <p:tag name="KSO_WM_UNIT_TYPE" val="l_h_f"/>
  <p:tag name="KSO_WM_UNIT_VALUE" val="12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68882"/>
  <p:tag name="KSO_WM_UNIT_COMPATIBLE" val="0"/>
  <p:tag name="KSO_WM_UNIT_DIAGRAM_ISNUMVISUAL" val="0"/>
  <p:tag name="KSO_WM_UNIT_DIAGRAM_ISREFERUNIT" val="0"/>
  <p:tag name="KSO_WM_UNIT_HIGHLIGHT" val="0"/>
  <p:tag name="KSO_WM_UNIT_ID" val="diagram20168882_3*l_h_i*1_3_3"/>
  <p:tag name="KSO_WM_UNIT_INDEX" val="1_3_3"/>
  <p:tag name="KSO_WM_UNIT_LAYERLEVEL" val="1_1_1"/>
  <p:tag name="KSO_WM_UNIT_TEXT_FILL_FORE_SCHEMECOLOR_INDEX" val="14"/>
  <p:tag name="KSO_WM_UNIT_TEXT_FILL_TYPE" val="1"/>
  <p:tag name="KSO_WM_UNIT_TYPE" val="l_h_i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Calibri Light</vt:lpstr>
      <vt:lpstr>宋体</vt:lpstr>
      <vt:lpstr>微软雅黑</vt:lpstr>
      <vt:lpstr>方正兰亭细黑_GBK</vt:lpstr>
      <vt:lpstr>Georgia</vt:lpstr>
      <vt:lpstr>Tahoma</vt:lpstr>
      <vt:lpstr>楷体_GB2312</vt:lpstr>
      <vt:lpstr>Times New Roman</vt:lpstr>
      <vt:lpstr>黑体</vt:lpstr>
      <vt:lpstr>仿宋_GB2312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2024-09-14T05:41:43.952</cp:lastPrinted>
  <dcterms:created xsi:type="dcterms:W3CDTF">2024-09-13T21:41:43Z</dcterms:created>
  <dcterms:modified xsi:type="dcterms:W3CDTF">2024-09-13T21:41:46Z</dcterms:modified>
</cp:coreProperties>
</file>