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2374466-01F3-4729-B8C9-4FF4DD3B03B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898D16D-60DD-4679-8F97-3B0A652C182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4C0C248-B6EE-4ACC-88AB-4BA671B3A78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A7E33C2-8669-43A9-B113-32F0365F751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0DCF974-C115-4F8A-AFE1-FF2AF2EB4CD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9747A25-26AA-476D-853C-7EFBEEF0F50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669FE8B-EA33-422A-9BD0-850E1CAE85D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6CF1BEF-2686-4914-82CB-B2F895688BD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4F8B7A2-FAAC-46EA-ABDF-E03E4F6499B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3913052-571F-4E0A-8AF5-16068996052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FF5BDE4-D2E2-4DAC-A53E-3EB1C1BFC51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8811405301500603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971050" y="2172960"/>
            <a:ext cx="6249900" cy="197739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950" b="1">
                <a:solidFill>
                  <a:srgbClr val="FFFFB3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新闻与传媒行业概览</a:t>
            </a:r>
          </a:p>
        </p:txBody>
      </p:sp>
      <p:sp>
        <p:nvSpPr>
          <p:cNvPr id="3" name="AutoShape 3"/>
          <p:cNvSpPr/>
          <p:nvPr/>
        </p:nvSpPr>
        <p:spPr>
          <a:xfrm>
            <a:off x="3372951" y="4479967"/>
            <a:ext cx="2056587" cy="434059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800">
                <a:solidFill>
                  <a:srgbClr val="FFFFB3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887803" y="4487418"/>
            <a:ext cx="2077143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800">
                <a:solidFill>
                  <a:srgbClr val="FFFFB3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2024-01-13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352425" y="345394"/>
            <a:ext cx="5497697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200">
                <a:solidFill>
                  <a:srgbClr val="FFFFB3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XX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9364826" y="329260"/>
            <a:ext cx="2473866" cy="50857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B3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4524375" y="1555068"/>
            <a:ext cx="3262273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425">
                <a:solidFill>
                  <a:srgbClr val="FFFFB3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 WORK SUMMARY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2035790" y="2662128"/>
            <a:ext cx="2042564" cy="11772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 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021882" y="3839418"/>
            <a:ext cx="2127531" cy="356454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6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918085" y="1406395"/>
            <a:ext cx="6621780" cy="44253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行业概述与发展历程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主流媒体类型及其特点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新闻内容生产与传播方式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行业法规政策与监管环境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行业竞争格局与市场前景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技术创新对新闻传媒行业的影响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sp>
        <p:nvSpPr>
          <p:cNvPr id="6" name="AutoShape 6"/>
          <p:cNvSpPr/>
          <p:nvPr/>
        </p:nvSpPr>
        <p:spPr>
          <a:xfrm>
            <a:off x="6340996" y="373969"/>
            <a:ext cx="5497697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2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XX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777998" y="1412932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76714" y="1412932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808922" y="299585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行业概述与发展历程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9833" r="19833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文化传承载体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新闻与传媒行业还承担着文化传承的功能，通过传播各种文化信息，促进社会文化的传承和发展。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信息传播媒介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新闻与传媒行业是信息传播的重要媒介，包括报纸、杂志、电视、广播、互联网等。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社会舆论工具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该行业通过报道新闻、传播信息、表达观点等，影响社会舆论，塑造公众观念。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新闻与传媒行业定义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1325" r="11325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早期的新闻传播主要通过口耳相传、手写抄录等方式进行，传播速度慢，范围有限。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早期新闻传播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随着印刷术的发明和发展，报纸、杂志等印刷媒体逐渐成为新闻传播的主要手段，推动了新闻与传媒行业的快速发展。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印刷媒体时代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20世纪初，广播和电视的出现使得新闻传播进入电子媒体时代，信息传播速度和范围得到极大提升。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电子媒体时代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20世纪末至21世纪初，互联网的普及和发展为新闻与传媒行业带来了革命性的变革，信息传播方式更加多样化，互动性更强。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互联网时代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行业发展历程回顾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 rot="-5400000">
            <a:off x="5770591" y="1524691"/>
            <a:ext cx="650818" cy="100033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788669" y="2024857"/>
            <a:ext cx="614662" cy="3856902"/>
          </a:xfrm>
          <a:prstGeom prst="rect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 rot="-5400000" flipH="1" flipV="1">
            <a:off x="5770591" y="5381593"/>
            <a:ext cx="650818" cy="100033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 flipH="1">
            <a:off x="3444517" y="3306389"/>
            <a:ext cx="650818" cy="100033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5400000">
            <a:off x="5788669" y="1438299"/>
            <a:ext cx="614662" cy="4736512"/>
          </a:xfrm>
          <a:prstGeom prst="rect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8053418" y="3306389"/>
            <a:ext cx="650818" cy="100033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402999" y="3260307"/>
            <a:ext cx="1386002" cy="138600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713773" y="2175410"/>
            <a:ext cx="30139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当前新闻与传媒市场竞争异常激烈，传统媒体和新媒体之间竞争激烈，同时行业内部也存在着激烈的竞争。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713773" y="1765835"/>
            <a:ext cx="2477594" cy="3046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市场竞争激烈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73343" y="4670214"/>
            <a:ext cx="30139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用户对新闻信息的需求越来越多样化，对新闻与传媒行业提出了更高的要求，需要不断创新和满足用户需求。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73343" y="4260639"/>
            <a:ext cx="2477594" cy="3046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用户需求多样化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08883" y="2175410"/>
            <a:ext cx="30139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随着媒体融合的不断深入，新闻与传媒行业将更加注重跨平台、跨媒体的合作与发展，实现资源共享和优势互补。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608883" y="1765835"/>
            <a:ext cx="2477594" cy="3046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融合发展成为趋势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608883" y="4670214"/>
            <a:ext cx="30139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大数据、人工智能等技术的不断创新和应用，将为新闻与传媒行业带来新的发展机遇和挑战。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608883" y="4260639"/>
            <a:ext cx="2477594" cy="3046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技术创新推动行业发展</a:t>
            </a:r>
          </a:p>
        </p:txBody>
      </p:sp>
      <p:sp>
        <p:nvSpPr>
          <p:cNvPr id="17" name="AutoShape 17"/>
          <p:cNvSpPr/>
          <p:nvPr/>
        </p:nvSpPr>
        <p:spPr>
          <a:xfrm>
            <a:off x="5198112" y="3055420"/>
            <a:ext cx="1795777" cy="1795777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76200">
            <a:solidFill>
              <a:schemeClr val="l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5772540" y="3629848"/>
            <a:ext cx="646919" cy="646919"/>
          </a:xfrm>
          <a:custGeom>
            <a:rect l="l" t="t" r="r" b="b"/>
            <a:pathLst>
              <a:path w="304800" h="304800">
                <a:moveTo>
                  <a:pt x="304800" y="180975"/>
                </a:moveTo>
                <a:lnTo>
                  <a:pt x="247650" y="123825"/>
                </a:lnTo>
                <a:lnTo>
                  <a:pt x="247650" y="38100"/>
                </a:lnTo>
                <a:lnTo>
                  <a:pt x="209550" y="38100"/>
                </a:lnTo>
                <a:lnTo>
                  <a:pt x="209550" y="85725"/>
                </a:lnTo>
                <a:lnTo>
                  <a:pt x="152400" y="28575"/>
                </a:lnTo>
                <a:lnTo>
                  <a:pt x="0" y="180975"/>
                </a:lnTo>
                <a:lnTo>
                  <a:pt x="0" y="190500"/>
                </a:lnTo>
                <a:lnTo>
                  <a:pt x="38100" y="190500"/>
                </a:lnTo>
                <a:lnTo>
                  <a:pt x="38100" y="285750"/>
                </a:lnTo>
                <a:lnTo>
                  <a:pt x="133350" y="285750"/>
                </a:lnTo>
                <a:lnTo>
                  <a:pt x="133350" y="228600"/>
                </a:lnTo>
                <a:lnTo>
                  <a:pt x="171450" y="228600"/>
                </a:lnTo>
                <a:lnTo>
                  <a:pt x="171450" y="285750"/>
                </a:lnTo>
                <a:lnTo>
                  <a:pt x="266700" y="285750"/>
                </a:lnTo>
                <a:lnTo>
                  <a:pt x="266700" y="190500"/>
                </a:lnTo>
                <a:lnTo>
                  <a:pt x="304800" y="1905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当前市场现状及趋势分析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777998" y="1412932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76714" y="1412932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808922" y="299585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主流媒体类型及其特点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78588" y="4047424"/>
            <a:ext cx="5505365" cy="1698791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799673" y="4047424"/>
            <a:ext cx="5613739" cy="1698791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799673" y="1935245"/>
            <a:ext cx="5613739" cy="170962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78588" y="1935245"/>
            <a:ext cx="5505365" cy="170962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14495" y="2158706"/>
            <a:ext cx="2409807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传播方式</a:t>
            </a:r>
          </a:p>
        </p:txBody>
      </p:sp>
      <p:sp>
        <p:nvSpPr>
          <p:cNvPr id="7" name="AutoShape 7"/>
          <p:cNvSpPr/>
          <p:nvPr/>
        </p:nvSpPr>
        <p:spPr>
          <a:xfrm>
            <a:off x="4208189" y="1910609"/>
            <a:ext cx="3775622" cy="3858888"/>
          </a:xfrm>
          <a:prstGeom prst="ellipse">
            <a:avLst/>
          </a:prstGeom>
          <a:gradFill>
            <a:gsLst>
              <a:gs pos="0">
                <a:schemeClr val="lt1">
                  <a:alpha val="100000"/>
                </a:schemeClr>
              </a:gs>
              <a:gs pos="100000">
                <a:schemeClr val="lt1">
                  <a:alpha val="100000"/>
                </a:schemeClr>
              </a:gs>
            </a:gsLst>
            <a:path path="circle">
              <a:fillToRect l="50000" t="50000" r="50000" b="50000"/>
            </a:path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954763" y="2673647"/>
            <a:ext cx="2282475" cy="2332812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5632366" y="3347887"/>
            <a:ext cx="927269" cy="984332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94053" y="1747648"/>
            <a:ext cx="602811" cy="626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098384" y="1747648"/>
            <a:ext cx="602811" cy="626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7811074" y="2673647"/>
            <a:ext cx="3267075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以有一定阅读能力和购买力的成年人为主要读者对象。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68342" y="2166108"/>
            <a:ext cx="2409807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6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读者群体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114495" y="4270522"/>
            <a:ext cx="2409807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内容特点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668342" y="4277924"/>
            <a:ext cx="2409807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6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发行方式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54963" y="5401184"/>
            <a:ext cx="602811" cy="626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11059294" y="5401184"/>
            <a:ext cx="602811" cy="626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497434" y="1795882"/>
            <a:ext cx="1141839" cy="51187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26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11098377" y="1797101"/>
            <a:ext cx="1141839" cy="51187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26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11049615" y="5464454"/>
            <a:ext cx="1141839" cy="51187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26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8666" y="5452263"/>
            <a:ext cx="1141839" cy="51187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26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7811074" y="4762272"/>
            <a:ext cx="3267075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通过邮政、报摊、订阅等渠道发行，具有地域性和时效性。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1114495" y="2673647"/>
            <a:ext cx="3267075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通过印刷在纸张上的文字、图片等形式传播新闻和信息。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1114495" y="4762272"/>
            <a:ext cx="3267075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内容相对深入、详细，报道周期长，适合深度分析和评论。</a:t>
            </a:r>
          </a:p>
        </p:txBody>
      </p:sp>
      <p:grpSp>
        <p:nvGrpSpPr>
          <p:cNvPr id="25" name="Group 2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6" name="AutoShape 2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TextBox 4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报纸媒体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4289936" y="1498289"/>
            <a:ext cx="3861422" cy="3861422"/>
          </a:xfrm>
          <a:prstGeom prst="diamond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4972" y="1608799"/>
            <a:ext cx="5067193" cy="1224567"/>
            <a:chOff x="44972" y="1608799"/>
            <a:chExt cx="5067193" cy="1224567"/>
          </a:xfrm>
        </p:grpSpPr>
        <p:sp>
          <p:nvSpPr>
            <p:cNvPr id="4" name="AutoShape 4"/>
            <p:cNvSpPr/>
            <p:nvPr/>
          </p:nvSpPr>
          <p:spPr>
            <a:xfrm>
              <a:off x="4429413" y="1744054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216800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通过电视信号传输图像、声音和文字等信息。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44972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传播方式</a:t>
              </a:r>
            </a:p>
          </p:txBody>
        </p:sp>
        <p:sp>
          <p:nvSpPr>
            <p:cNvPr id="7" name="Freeform 7"/>
            <p:cNvSpPr/>
            <p:nvPr/>
          </p:nvSpPr>
          <p:spPr>
            <a:xfrm>
              <a:off x="4566065" y="1914535"/>
              <a:ext cx="418083" cy="363887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180959" y="1608799"/>
            <a:ext cx="4946836" cy="1224567"/>
            <a:chOff x="7180959" y="1608799"/>
            <a:chExt cx="4946836" cy="1224567"/>
          </a:xfrm>
        </p:grpSpPr>
        <p:sp>
          <p:nvSpPr>
            <p:cNvPr id="9" name="AutoShape 9"/>
            <p:cNvSpPr/>
            <p:nvPr/>
          </p:nvSpPr>
          <p:spPr>
            <a:xfrm>
              <a:off x="7180959" y="168804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8027972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覆盖各个年龄层和不同文化背景的观众。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7606701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观众群体</a:t>
              </a:r>
            </a:p>
          </p:txBody>
        </p:sp>
        <p:sp>
          <p:nvSpPr>
            <p:cNvPr id="12" name="Freeform 12"/>
            <p:cNvSpPr/>
            <p:nvPr/>
          </p:nvSpPr>
          <p:spPr>
            <a:xfrm>
              <a:off x="7356302" y="1863389"/>
              <a:ext cx="332068" cy="332068"/>
            </a:xfrm>
            <a:custGeom>
              <a:rect l="l" t="t" r="r" b="b"/>
              <a:pathLst>
                <a:path w="304800" h="304800">
                  <a:moveTo>
                    <a:pt x="304800" y="171155"/>
                  </a:moveTo>
                  <a:lnTo>
                    <a:pt x="304800" y="133055"/>
                  </a:lnTo>
                  <a:lnTo>
                    <a:pt x="259261" y="114081"/>
                  </a:lnTo>
                  <a:cubicBezTo>
                    <a:pt x="257994" y="110509"/>
                    <a:pt x="256661" y="107051"/>
                    <a:pt x="255022" y="103661"/>
                  </a:cubicBezTo>
                  <a:lnTo>
                    <a:pt x="273406" y="57893"/>
                  </a:lnTo>
                  <a:lnTo>
                    <a:pt x="246459" y="30956"/>
                  </a:lnTo>
                  <a:lnTo>
                    <a:pt x="201101" y="49635"/>
                  </a:lnTo>
                  <a:cubicBezTo>
                    <a:pt x="197644" y="47958"/>
                    <a:pt x="194110" y="46549"/>
                    <a:pt x="190462" y="45244"/>
                  </a:cubicBezTo>
                  <a:lnTo>
                    <a:pt x="171155" y="0"/>
                  </a:lnTo>
                  <a:lnTo>
                    <a:pt x="133055" y="0"/>
                  </a:lnTo>
                  <a:lnTo>
                    <a:pt x="114224" y="45091"/>
                  </a:lnTo>
                  <a:cubicBezTo>
                    <a:pt x="110433" y="46434"/>
                    <a:pt x="106785" y="47844"/>
                    <a:pt x="103175" y="49559"/>
                  </a:cubicBezTo>
                  <a:lnTo>
                    <a:pt x="57893" y="31366"/>
                  </a:lnTo>
                  <a:lnTo>
                    <a:pt x="30956" y="58303"/>
                  </a:lnTo>
                  <a:lnTo>
                    <a:pt x="49416" y="103175"/>
                  </a:lnTo>
                  <a:cubicBezTo>
                    <a:pt x="47625" y="106861"/>
                    <a:pt x="46177" y="110614"/>
                    <a:pt x="44796" y="114491"/>
                  </a:cubicBezTo>
                  <a:lnTo>
                    <a:pt x="0" y="133645"/>
                  </a:lnTo>
                  <a:lnTo>
                    <a:pt x="0" y="171745"/>
                  </a:lnTo>
                  <a:lnTo>
                    <a:pt x="44834" y="190424"/>
                  </a:lnTo>
                  <a:cubicBezTo>
                    <a:pt x="46215" y="194291"/>
                    <a:pt x="47701" y="198053"/>
                    <a:pt x="49482" y="201740"/>
                  </a:cubicBezTo>
                  <a:lnTo>
                    <a:pt x="31366" y="246907"/>
                  </a:lnTo>
                  <a:lnTo>
                    <a:pt x="58303" y="273844"/>
                  </a:lnTo>
                  <a:lnTo>
                    <a:pt x="103289" y="255318"/>
                  </a:lnTo>
                  <a:cubicBezTo>
                    <a:pt x="106899" y="257032"/>
                    <a:pt x="110585" y="258404"/>
                    <a:pt x="114376" y="259709"/>
                  </a:cubicBezTo>
                  <a:lnTo>
                    <a:pt x="133645" y="304800"/>
                  </a:lnTo>
                  <a:lnTo>
                    <a:pt x="171745" y="304800"/>
                  </a:lnTo>
                  <a:lnTo>
                    <a:pt x="190605" y="259480"/>
                  </a:lnTo>
                  <a:cubicBezTo>
                    <a:pt x="194215" y="258137"/>
                    <a:pt x="197787" y="256727"/>
                    <a:pt x="201206" y="255089"/>
                  </a:cubicBezTo>
                  <a:lnTo>
                    <a:pt x="246898" y="273396"/>
                  </a:lnTo>
                  <a:lnTo>
                    <a:pt x="273834" y="246459"/>
                  </a:lnTo>
                  <a:lnTo>
                    <a:pt x="255079" y="200997"/>
                  </a:lnTo>
                  <a:cubicBezTo>
                    <a:pt x="256680" y="197577"/>
                    <a:pt x="257985" y="194110"/>
                    <a:pt x="259251" y="190576"/>
                  </a:cubicBezTo>
                  <a:lnTo>
                    <a:pt x="304800" y="171155"/>
                  </a:lnTo>
                  <a:close/>
                  <a:moveTo>
                    <a:pt x="152105" y="209550"/>
                  </a:moveTo>
                  <a:cubicBezTo>
                    <a:pt x="120558" y="209550"/>
                    <a:pt x="94955" y="183947"/>
                    <a:pt x="94955" y="152400"/>
                  </a:cubicBezTo>
                  <a:cubicBezTo>
                    <a:pt x="94955" y="120853"/>
                    <a:pt x="120558" y="95250"/>
                    <a:pt x="152105" y="95250"/>
                  </a:cubicBezTo>
                  <a:cubicBezTo>
                    <a:pt x="183652" y="95250"/>
                    <a:pt x="209255" y="120853"/>
                    <a:pt x="209255" y="152400"/>
                  </a:cubicBezTo>
                  <a:cubicBezTo>
                    <a:pt x="209255" y="183947"/>
                    <a:pt x="183652" y="209550"/>
                    <a:pt x="152105" y="20955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24384" y="4380910"/>
            <a:ext cx="5067193" cy="1224566"/>
            <a:chOff x="24384" y="4380910"/>
            <a:chExt cx="5067193" cy="1224566"/>
          </a:xfrm>
        </p:grpSpPr>
        <p:sp>
          <p:nvSpPr>
            <p:cNvPr id="14" name="AutoShape 14"/>
            <p:cNvSpPr/>
            <p:nvPr/>
          </p:nvSpPr>
          <p:spPr>
            <a:xfrm>
              <a:off x="4408825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196211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内容直观、生动，报道及时，适合现场直播和形象展示。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24384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内容特点</a:t>
              </a:r>
            </a:p>
          </p:txBody>
        </p:sp>
        <p:sp>
          <p:nvSpPr>
            <p:cNvPr id="17" name="Freeform 17"/>
            <p:cNvSpPr/>
            <p:nvPr/>
          </p:nvSpPr>
          <p:spPr>
            <a:xfrm>
              <a:off x="4584167" y="4590972"/>
              <a:ext cx="332068" cy="374641"/>
            </a:xfrm>
            <a:custGeom>
              <a:rect l="l" t="t" r="r" b="b"/>
              <a:pathLst>
                <a:path w="304800" h="304800">
                  <a:moveTo>
                    <a:pt x="0" y="209550"/>
                  </a:moveTo>
                  <a:lnTo>
                    <a:pt x="152410" y="247650"/>
                  </a:lnTo>
                  <a:lnTo>
                    <a:pt x="304800" y="209550"/>
                  </a:lnTo>
                  <a:lnTo>
                    <a:pt x="304800" y="247650"/>
                  </a:lnTo>
                  <a:lnTo>
                    <a:pt x="152410" y="285750"/>
                  </a:lnTo>
                  <a:lnTo>
                    <a:pt x="0" y="247650"/>
                  </a:lnTo>
                  <a:close/>
                  <a:moveTo>
                    <a:pt x="0" y="133350"/>
                  </a:moveTo>
                  <a:lnTo>
                    <a:pt x="152410" y="171450"/>
                  </a:lnTo>
                  <a:lnTo>
                    <a:pt x="304800" y="133350"/>
                  </a:lnTo>
                  <a:lnTo>
                    <a:pt x="304800" y="171450"/>
                  </a:lnTo>
                  <a:lnTo>
                    <a:pt x="152410" y="209550"/>
                  </a:lnTo>
                  <a:lnTo>
                    <a:pt x="0" y="171450"/>
                  </a:lnTo>
                  <a:close/>
                  <a:moveTo>
                    <a:pt x="0" y="57150"/>
                  </a:moveTo>
                  <a:lnTo>
                    <a:pt x="152410" y="19050"/>
                  </a:lnTo>
                  <a:lnTo>
                    <a:pt x="304800" y="57150"/>
                  </a:lnTo>
                  <a:lnTo>
                    <a:pt x="304800" y="95250"/>
                  </a:lnTo>
                  <a:lnTo>
                    <a:pt x="152410" y="133350"/>
                  </a:lnTo>
                  <a:lnTo>
                    <a:pt x="0" y="9525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180959" y="4380910"/>
            <a:ext cx="4946836" cy="1224566"/>
            <a:chOff x="7180959" y="4380910"/>
            <a:chExt cx="4946836" cy="1224566"/>
          </a:xfrm>
        </p:grpSpPr>
        <p:sp>
          <p:nvSpPr>
            <p:cNvPr id="19" name="AutoShape 19"/>
            <p:cNvSpPr/>
            <p:nvPr/>
          </p:nvSpPr>
          <p:spPr>
            <a:xfrm>
              <a:off x="7180959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TextBox 20"/>
            <p:cNvSpPr txBox="1"/>
            <p:nvPr/>
          </p:nvSpPr>
          <p:spPr>
            <a:xfrm>
              <a:off x="8027972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通过卫星、有线或无线等方式传输，具有广泛的传播范围和影响力。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7606701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传播范围</a:t>
              </a:r>
            </a:p>
          </p:txBody>
        </p:sp>
        <p:sp>
          <p:nvSpPr>
            <p:cNvPr id="22" name="Freeform 22"/>
            <p:cNvSpPr/>
            <p:nvPr/>
          </p:nvSpPr>
          <p:spPr>
            <a:xfrm>
              <a:off x="7339272" y="4595230"/>
              <a:ext cx="366126" cy="366126"/>
            </a:xfrm>
            <a:custGeom>
              <a:rect l="l" t="t" r="r" b="b"/>
              <a:pathLst>
                <a:path w="304800" h="304800">
                  <a:moveTo>
                    <a:pt x="152800" y="79486"/>
                  </a:moveTo>
                  <a:cubicBezTo>
                    <a:pt x="152800" y="79486"/>
                    <a:pt x="133750" y="38891"/>
                    <a:pt x="90888" y="38891"/>
                  </a:cubicBezTo>
                  <a:cubicBezTo>
                    <a:pt x="44053" y="38891"/>
                    <a:pt x="19450" y="78581"/>
                    <a:pt x="19450" y="118262"/>
                  </a:cubicBezTo>
                  <a:cubicBezTo>
                    <a:pt x="19450" y="184147"/>
                    <a:pt x="152800" y="265900"/>
                    <a:pt x="152800" y="265900"/>
                  </a:cubicBezTo>
                  <a:cubicBezTo>
                    <a:pt x="152800" y="265900"/>
                    <a:pt x="285350" y="184937"/>
                    <a:pt x="285350" y="118262"/>
                  </a:cubicBezTo>
                  <a:cubicBezTo>
                    <a:pt x="285350" y="77781"/>
                    <a:pt x="259956" y="38891"/>
                    <a:pt x="214713" y="38891"/>
                  </a:cubicBezTo>
                  <a:cubicBezTo>
                    <a:pt x="169469" y="38891"/>
                    <a:pt x="152800" y="79486"/>
                    <a:pt x="152800" y="79486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电视媒体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7292" r="7292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传播方式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听众群体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内容特点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传播范围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广播媒体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通过无线电波传输声音信息。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内容简洁、明了，报道及时，适合口语化表达和互动交流。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以移动人群和特定受众（如老年人、学生等）为主要对象。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通过无线电波传输，具有广泛的传播范围和便捷性。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2076105" y="2148223"/>
            <a:ext cx="9119960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TextBox 3"/>
          <p:cNvSpPr txBox="1"/>
          <p:nvPr/>
        </p:nvSpPr>
        <p:spPr>
          <a:xfrm>
            <a:off x="2130122" y="1133367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传播方式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67265" y="1629392"/>
            <a:ext cx="10138810" cy="35090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通过互联网传输文字、图片、视频、音频等多媒体信息。</a:t>
            </a:r>
          </a:p>
        </p:txBody>
      </p:sp>
      <p:sp>
        <p:nvSpPr>
          <p:cNvPr id="5" name="AutoShape 5"/>
          <p:cNvSpPr/>
          <p:nvPr/>
        </p:nvSpPr>
        <p:spPr>
          <a:xfrm rot="2700000">
            <a:off x="869478" y="1627599"/>
            <a:ext cx="1044352" cy="1044352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106151" y="1893154"/>
            <a:ext cx="513241" cy="513241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2454057" y="3429801"/>
            <a:ext cx="9119960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8" name="TextBox 8"/>
          <p:cNvSpPr txBox="1"/>
          <p:nvPr/>
        </p:nvSpPr>
        <p:spPr>
          <a:xfrm>
            <a:off x="2508074" y="2414945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受众群体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545217" y="2910971"/>
            <a:ext cx="10138810" cy="35090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覆盖各个年龄层和不同文化背景的网民。</a:t>
            </a:r>
          </a:p>
        </p:txBody>
      </p:sp>
      <p:sp>
        <p:nvSpPr>
          <p:cNvPr id="10" name="AutoShape 10"/>
          <p:cNvSpPr/>
          <p:nvPr/>
        </p:nvSpPr>
        <p:spPr>
          <a:xfrm rot="2700000">
            <a:off x="1247430" y="2909177"/>
            <a:ext cx="1044352" cy="1044352"/>
          </a:xfrm>
          <a:prstGeom prst="teardrop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2076105" y="4711380"/>
            <a:ext cx="9119960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2130122" y="369652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内容特点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167265" y="4192549"/>
            <a:ext cx="10138810" cy="35090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内容海量、多样，报道迅速，适合个性化定制和交互式传播。</a:t>
            </a:r>
          </a:p>
        </p:txBody>
      </p:sp>
      <p:sp>
        <p:nvSpPr>
          <p:cNvPr id="14" name="AutoShape 14"/>
          <p:cNvSpPr/>
          <p:nvPr/>
        </p:nvSpPr>
        <p:spPr>
          <a:xfrm rot="2700000">
            <a:off x="869478" y="4190755"/>
            <a:ext cx="1044352" cy="1044352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5" name="Connector 15"/>
          <p:cNvCxnSpPr/>
          <p:nvPr/>
        </p:nvCxnSpPr>
        <p:spPr>
          <a:xfrm>
            <a:off x="2454057" y="5992957"/>
            <a:ext cx="9119960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TextBox 16"/>
          <p:cNvSpPr txBox="1"/>
          <p:nvPr/>
        </p:nvSpPr>
        <p:spPr>
          <a:xfrm>
            <a:off x="2508074" y="4978101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传播范围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545217" y="5474127"/>
            <a:ext cx="10138810" cy="35090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通过互联网全球传输，具有无限的传播范围和强大的互动性。</a:t>
            </a:r>
          </a:p>
        </p:txBody>
      </p:sp>
      <p:sp>
        <p:nvSpPr>
          <p:cNvPr id="18" name="AutoShape 18"/>
          <p:cNvSpPr/>
          <p:nvPr/>
        </p:nvSpPr>
        <p:spPr>
          <a:xfrm rot="2700000">
            <a:off x="1247430" y="5472333"/>
            <a:ext cx="1044352" cy="1044352"/>
          </a:xfrm>
          <a:prstGeom prst="teardrop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 rot="-2700000">
            <a:off x="1437430" y="3136214"/>
            <a:ext cx="604615" cy="604615"/>
          </a:xfrm>
          <a:custGeom>
            <a:rect l="l" t="t" r="r" b="b"/>
            <a:pathLst>
              <a:path w="304800" h="304800">
                <a:moveTo>
                  <a:pt x="222609" y="281264"/>
                </a:moveTo>
                <a:cubicBezTo>
                  <a:pt x="222609" y="281264"/>
                  <a:pt x="225800" y="262099"/>
                  <a:pt x="206121" y="238696"/>
                </a:cubicBezTo>
                <a:cubicBezTo>
                  <a:pt x="225276" y="184966"/>
                  <a:pt x="227933" y="136036"/>
                  <a:pt x="227933" y="136036"/>
                </a:cubicBezTo>
                <a:cubicBezTo>
                  <a:pt x="227933" y="136036"/>
                  <a:pt x="267300" y="145085"/>
                  <a:pt x="267300" y="183909"/>
                </a:cubicBezTo>
                <a:cubicBezTo>
                  <a:pt x="267291" y="250403"/>
                  <a:pt x="222609" y="281264"/>
                  <a:pt x="222609" y="281264"/>
                </a:cubicBezTo>
                <a:close/>
                <a:moveTo>
                  <a:pt x="114100" y="257918"/>
                </a:moveTo>
                <a:cubicBezTo>
                  <a:pt x="114100" y="257918"/>
                  <a:pt x="87735" y="173307"/>
                  <a:pt x="87735" y="138208"/>
                </a:cubicBezTo>
                <a:cubicBezTo>
                  <a:pt x="87735" y="122415"/>
                  <a:pt x="89516" y="108366"/>
                  <a:pt x="92288" y="95612"/>
                </a:cubicBezTo>
                <a:lnTo>
                  <a:pt x="212398" y="95612"/>
                </a:lnTo>
                <a:cubicBezTo>
                  <a:pt x="215189" y="108375"/>
                  <a:pt x="216980" y="122434"/>
                  <a:pt x="216980" y="138217"/>
                </a:cubicBezTo>
                <a:cubicBezTo>
                  <a:pt x="216980" y="172784"/>
                  <a:pt x="190691" y="257918"/>
                  <a:pt x="190691" y="257918"/>
                </a:cubicBezTo>
                <a:lnTo>
                  <a:pt x="114100" y="257918"/>
                </a:lnTo>
                <a:close/>
                <a:moveTo>
                  <a:pt x="152305" y="114957"/>
                </a:moveTo>
                <a:cubicBezTo>
                  <a:pt x="138798" y="114957"/>
                  <a:pt x="127845" y="125911"/>
                  <a:pt x="127845" y="139427"/>
                </a:cubicBezTo>
                <a:cubicBezTo>
                  <a:pt x="127845" y="152933"/>
                  <a:pt x="138798" y="163897"/>
                  <a:pt x="152305" y="163897"/>
                </a:cubicBezTo>
                <a:cubicBezTo>
                  <a:pt x="165811" y="163897"/>
                  <a:pt x="176774" y="152943"/>
                  <a:pt x="176774" y="139427"/>
                </a:cubicBezTo>
                <a:cubicBezTo>
                  <a:pt x="176784" y="125911"/>
                  <a:pt x="165821" y="114957"/>
                  <a:pt x="152305" y="114957"/>
                </a:cubicBezTo>
                <a:close/>
                <a:moveTo>
                  <a:pt x="147047" y="5677"/>
                </a:moveTo>
                <a:lnTo>
                  <a:pt x="147047" y="-27642"/>
                </a:lnTo>
                <a:lnTo>
                  <a:pt x="156572" y="-27642"/>
                </a:lnTo>
                <a:lnTo>
                  <a:pt x="156572" y="4829"/>
                </a:lnTo>
                <a:cubicBezTo>
                  <a:pt x="167459" y="12754"/>
                  <a:pt x="196920" y="37957"/>
                  <a:pt x="210245" y="86506"/>
                </a:cubicBezTo>
                <a:lnTo>
                  <a:pt x="94421" y="86506"/>
                </a:lnTo>
                <a:cubicBezTo>
                  <a:pt x="107299" y="39291"/>
                  <a:pt x="135341" y="14364"/>
                  <a:pt x="147047" y="5677"/>
                </a:cubicBezTo>
                <a:close/>
                <a:moveTo>
                  <a:pt x="82191" y="281264"/>
                </a:moveTo>
                <a:cubicBezTo>
                  <a:pt x="82191" y="281264"/>
                  <a:pt x="37509" y="250403"/>
                  <a:pt x="37509" y="183909"/>
                </a:cubicBezTo>
                <a:cubicBezTo>
                  <a:pt x="37509" y="145085"/>
                  <a:pt x="76876" y="136036"/>
                  <a:pt x="76876" y="136036"/>
                </a:cubicBezTo>
                <a:cubicBezTo>
                  <a:pt x="76876" y="136036"/>
                  <a:pt x="79534" y="184966"/>
                  <a:pt x="98679" y="238697"/>
                </a:cubicBezTo>
                <a:cubicBezTo>
                  <a:pt x="78991" y="262109"/>
                  <a:pt x="82191" y="281264"/>
                  <a:pt x="82191" y="281264"/>
                </a:cubicBezTo>
                <a:close/>
                <a:moveTo>
                  <a:pt x="168507" y="286179"/>
                </a:moveTo>
                <a:lnTo>
                  <a:pt x="160525" y="278197"/>
                </a:lnTo>
                <a:lnTo>
                  <a:pt x="152019" y="304800"/>
                </a:lnTo>
                <a:lnTo>
                  <a:pt x="141903" y="278197"/>
                </a:lnTo>
                <a:lnTo>
                  <a:pt x="134988" y="292017"/>
                </a:lnTo>
                <a:lnTo>
                  <a:pt x="124873" y="267014"/>
                </a:lnTo>
                <a:lnTo>
                  <a:pt x="179661" y="267014"/>
                </a:lnTo>
                <a:lnTo>
                  <a:pt x="168507" y="28617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1103936" y="4387558"/>
            <a:ext cx="575435" cy="575435"/>
          </a:xfrm>
          <a:custGeom>
            <a:rect l="l" t="t" r="r" b="b"/>
            <a:pathLst>
              <a:path w="304800" h="304800">
                <a:moveTo>
                  <a:pt x="304800" y="180975"/>
                </a:moveTo>
                <a:lnTo>
                  <a:pt x="247650" y="123825"/>
                </a:lnTo>
                <a:lnTo>
                  <a:pt x="247650" y="38100"/>
                </a:lnTo>
                <a:lnTo>
                  <a:pt x="209550" y="38100"/>
                </a:lnTo>
                <a:lnTo>
                  <a:pt x="209550" y="85725"/>
                </a:lnTo>
                <a:lnTo>
                  <a:pt x="152400" y="28575"/>
                </a:lnTo>
                <a:lnTo>
                  <a:pt x="0" y="180975"/>
                </a:lnTo>
                <a:lnTo>
                  <a:pt x="0" y="190500"/>
                </a:lnTo>
                <a:lnTo>
                  <a:pt x="38100" y="190500"/>
                </a:lnTo>
                <a:lnTo>
                  <a:pt x="38100" y="285750"/>
                </a:lnTo>
                <a:lnTo>
                  <a:pt x="133350" y="285750"/>
                </a:lnTo>
                <a:lnTo>
                  <a:pt x="133350" y="228600"/>
                </a:lnTo>
                <a:lnTo>
                  <a:pt x="171450" y="228600"/>
                </a:lnTo>
                <a:lnTo>
                  <a:pt x="171450" y="285750"/>
                </a:lnTo>
                <a:lnTo>
                  <a:pt x="266700" y="285750"/>
                </a:lnTo>
                <a:lnTo>
                  <a:pt x="266700" y="190500"/>
                </a:lnTo>
                <a:lnTo>
                  <a:pt x="304800" y="1905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1532320" y="5719567"/>
            <a:ext cx="474573" cy="474573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网络新媒体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777998" y="1412932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76714" y="1412932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808922" y="299585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新闻内容生产与传播方式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218874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267642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采集信息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575272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新闻工作者通过采访、观察、调查等手段，收集新闻素材。</a:t>
            </a:r>
          </a:p>
        </p:txBody>
      </p:sp>
      <p:sp>
        <p:nvSpPr>
          <p:cNvPr id="5" name="AutoShape 5"/>
          <p:cNvSpPr/>
          <p:nvPr/>
        </p:nvSpPr>
        <p:spPr>
          <a:xfrm rot="2700000">
            <a:off x="3139895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3264136" y="1220082"/>
            <a:ext cx="542436" cy="530244"/>
          </a:xfrm>
          <a:custGeom>
            <a:rect l="l" t="t" r="r" b="b"/>
            <a:pathLst>
              <a:path w="304800" h="304800">
                <a:moveTo>
                  <a:pt x="20031" y="114795"/>
                </a:moveTo>
                <a:lnTo>
                  <a:pt x="147647" y="273187"/>
                </a:lnTo>
                <a:lnTo>
                  <a:pt x="96469" y="114795"/>
                </a:lnTo>
                <a:lnTo>
                  <a:pt x="20031" y="114795"/>
                </a:lnTo>
                <a:close/>
                <a:moveTo>
                  <a:pt x="110338" y="114795"/>
                </a:moveTo>
                <a:lnTo>
                  <a:pt x="155534" y="273510"/>
                </a:lnTo>
                <a:lnTo>
                  <a:pt x="194424" y="114795"/>
                </a:lnTo>
                <a:lnTo>
                  <a:pt x="110338" y="114795"/>
                </a:lnTo>
                <a:close/>
                <a:moveTo>
                  <a:pt x="162411" y="273187"/>
                </a:moveTo>
                <a:lnTo>
                  <a:pt x="285264" y="114795"/>
                </a:lnTo>
                <a:lnTo>
                  <a:pt x="209417" y="114795"/>
                </a:lnTo>
                <a:lnTo>
                  <a:pt x="162411" y="273187"/>
                </a:lnTo>
                <a:close/>
                <a:moveTo>
                  <a:pt x="285550" y="104432"/>
                </a:moveTo>
                <a:lnTo>
                  <a:pt x="248717" y="41453"/>
                </a:lnTo>
                <a:lnTo>
                  <a:pt x="211865" y="104432"/>
                </a:lnTo>
                <a:lnTo>
                  <a:pt x="285550" y="104432"/>
                </a:lnTo>
                <a:close/>
                <a:moveTo>
                  <a:pt x="237134" y="37843"/>
                </a:moveTo>
                <a:lnTo>
                  <a:pt x="163449" y="37843"/>
                </a:lnTo>
                <a:lnTo>
                  <a:pt x="200282" y="102984"/>
                </a:lnTo>
                <a:lnTo>
                  <a:pt x="237134" y="37843"/>
                </a:lnTo>
                <a:close/>
                <a:moveTo>
                  <a:pt x="188957" y="104432"/>
                </a:moveTo>
                <a:lnTo>
                  <a:pt x="152124" y="41453"/>
                </a:lnTo>
                <a:lnTo>
                  <a:pt x="115281" y="104432"/>
                </a:lnTo>
                <a:lnTo>
                  <a:pt x="188957" y="104432"/>
                </a:lnTo>
                <a:close/>
                <a:moveTo>
                  <a:pt x="141341" y="37843"/>
                </a:moveTo>
                <a:lnTo>
                  <a:pt x="67666" y="37843"/>
                </a:lnTo>
                <a:lnTo>
                  <a:pt x="104508" y="102984"/>
                </a:lnTo>
                <a:lnTo>
                  <a:pt x="141341" y="37843"/>
                </a:lnTo>
                <a:close/>
                <a:moveTo>
                  <a:pt x="56093" y="41453"/>
                </a:moveTo>
                <a:lnTo>
                  <a:pt x="19260" y="104432"/>
                </a:lnTo>
                <a:lnTo>
                  <a:pt x="92935" y="104432"/>
                </a:lnTo>
                <a:lnTo>
                  <a:pt x="56093" y="41453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 flipV="1">
            <a:off x="6220648" y="2346968"/>
            <a:ext cx="0" cy="3305393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triangle"/>
            <a:tailEnd type="triangl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8" name="Connector 8"/>
          <p:cNvCxnSpPr/>
          <p:nvPr/>
        </p:nvCxnSpPr>
        <p:spPr>
          <a:xfrm>
            <a:off x="4684480" y="3999665"/>
            <a:ext cx="3072335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triangle"/>
            <a:tailEnd type="triangl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9" name="AutoShape 9"/>
          <p:cNvSpPr/>
          <p:nvPr/>
        </p:nvSpPr>
        <p:spPr>
          <a:xfrm>
            <a:off x="6589461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6638230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编写稿件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945860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将采集到的信息整理成文字稿件，遵循新闻写作规范。</a:t>
            </a:r>
          </a:p>
        </p:txBody>
      </p:sp>
      <p:sp>
        <p:nvSpPr>
          <p:cNvPr id="12" name="AutoShape 12"/>
          <p:cNvSpPr/>
          <p:nvPr/>
        </p:nvSpPr>
        <p:spPr>
          <a:xfrm rot="2700000">
            <a:off x="8510482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218874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1267642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编辑校对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575272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对稿件进行文字编辑、校对，确保内容准确、表述清晰。</a:t>
            </a:r>
          </a:p>
        </p:txBody>
      </p:sp>
      <p:sp>
        <p:nvSpPr>
          <p:cNvPr id="16" name="AutoShape 16"/>
          <p:cNvSpPr/>
          <p:nvPr/>
        </p:nvSpPr>
        <p:spPr>
          <a:xfrm rot="2700000">
            <a:off x="3139895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589461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6638230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审核发布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945860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经过主编或负责人审核后，将新闻稿件发布到相应媒体平台。</a:t>
            </a:r>
          </a:p>
        </p:txBody>
      </p:sp>
      <p:sp>
        <p:nvSpPr>
          <p:cNvPr id="20" name="AutoShape 20"/>
          <p:cNvSpPr/>
          <p:nvPr/>
        </p:nvSpPr>
        <p:spPr>
          <a:xfrm rot="2700000">
            <a:off x="8510482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8672065" y="1195698"/>
            <a:ext cx="492903" cy="492903"/>
          </a:xfrm>
          <a:custGeom>
            <a:rect l="l" t="t" r="r" b="b"/>
            <a:pathLst>
              <a:path w="304800" h="304800">
                <a:moveTo>
                  <a:pt x="264633" y="75590"/>
                </a:moveTo>
                <a:cubicBezTo>
                  <a:pt x="273768" y="97622"/>
                  <a:pt x="269415" y="123920"/>
                  <a:pt x="251498" y="141837"/>
                </a:cubicBezTo>
                <a:cubicBezTo>
                  <a:pt x="231772" y="161563"/>
                  <a:pt x="201959" y="164649"/>
                  <a:pt x="178784" y="151571"/>
                </a:cubicBezTo>
                <a:lnTo>
                  <a:pt x="162030" y="169869"/>
                </a:lnTo>
                <a:lnTo>
                  <a:pt x="173984" y="181870"/>
                </a:lnTo>
                <a:lnTo>
                  <a:pt x="181127" y="174727"/>
                </a:lnTo>
                <a:cubicBezTo>
                  <a:pt x="184775" y="171069"/>
                  <a:pt x="190700" y="171069"/>
                  <a:pt x="194348" y="174727"/>
                </a:cubicBezTo>
                <a:lnTo>
                  <a:pt x="252279" y="233248"/>
                </a:lnTo>
                <a:cubicBezTo>
                  <a:pt x="255937" y="236896"/>
                  <a:pt x="255937" y="242821"/>
                  <a:pt x="252279" y="246469"/>
                </a:cubicBezTo>
                <a:lnTo>
                  <a:pt x="225838" y="272910"/>
                </a:lnTo>
                <a:cubicBezTo>
                  <a:pt x="222190" y="276568"/>
                  <a:pt x="216265" y="276568"/>
                  <a:pt x="212617" y="272910"/>
                </a:cubicBezTo>
                <a:lnTo>
                  <a:pt x="154686" y="214389"/>
                </a:lnTo>
                <a:cubicBezTo>
                  <a:pt x="151028" y="210741"/>
                  <a:pt x="151028" y="204816"/>
                  <a:pt x="154686" y="201168"/>
                </a:cubicBezTo>
                <a:lnTo>
                  <a:pt x="161211" y="194643"/>
                </a:lnTo>
                <a:lnTo>
                  <a:pt x="149819" y="183223"/>
                </a:lnTo>
                <a:lnTo>
                  <a:pt x="69704" y="270748"/>
                </a:lnTo>
                <a:cubicBezTo>
                  <a:pt x="62398" y="278054"/>
                  <a:pt x="50559" y="278054"/>
                  <a:pt x="43263" y="270748"/>
                </a:cubicBezTo>
                <a:lnTo>
                  <a:pt x="36652" y="264138"/>
                </a:lnTo>
                <a:cubicBezTo>
                  <a:pt x="29347" y="256832"/>
                  <a:pt x="29347" y="244993"/>
                  <a:pt x="36652" y="237696"/>
                </a:cubicBezTo>
                <a:lnTo>
                  <a:pt x="127921" y="161258"/>
                </a:lnTo>
                <a:lnTo>
                  <a:pt x="67304" y="100479"/>
                </a:lnTo>
                <a:lnTo>
                  <a:pt x="48158" y="100470"/>
                </a:lnTo>
                <a:lnTo>
                  <a:pt x="26003" y="64846"/>
                </a:lnTo>
                <a:lnTo>
                  <a:pt x="43834" y="46987"/>
                </a:lnTo>
                <a:lnTo>
                  <a:pt x="80267" y="69285"/>
                </a:lnTo>
                <a:lnTo>
                  <a:pt x="80505" y="88030"/>
                </a:lnTo>
                <a:lnTo>
                  <a:pt x="141827" y="149590"/>
                </a:lnTo>
                <a:lnTo>
                  <a:pt x="159668" y="134655"/>
                </a:lnTo>
                <a:cubicBezTo>
                  <a:pt x="142227" y="110881"/>
                  <a:pt x="144047" y="77391"/>
                  <a:pt x="165535" y="55902"/>
                </a:cubicBezTo>
                <a:cubicBezTo>
                  <a:pt x="183366" y="38071"/>
                  <a:pt x="209521" y="33642"/>
                  <a:pt x="231496" y="42605"/>
                </a:cubicBezTo>
                <a:lnTo>
                  <a:pt x="192215" y="81344"/>
                </a:lnTo>
                <a:lnTo>
                  <a:pt x="225276" y="114405"/>
                </a:lnTo>
                <a:lnTo>
                  <a:pt x="264633" y="75590"/>
                </a:lnTo>
                <a:close/>
                <a:moveTo>
                  <a:pt x="58579" y="247021"/>
                </a:moveTo>
                <a:cubicBezTo>
                  <a:pt x="54931" y="243373"/>
                  <a:pt x="49016" y="243373"/>
                  <a:pt x="45358" y="247021"/>
                </a:cubicBezTo>
                <a:cubicBezTo>
                  <a:pt x="41700" y="250679"/>
                  <a:pt x="41700" y="256594"/>
                  <a:pt x="45358" y="260252"/>
                </a:cubicBezTo>
                <a:cubicBezTo>
                  <a:pt x="49016" y="263900"/>
                  <a:pt x="54931" y="263900"/>
                  <a:pt x="58579" y="260252"/>
                </a:cubicBezTo>
                <a:cubicBezTo>
                  <a:pt x="62236" y="256584"/>
                  <a:pt x="62236" y="250669"/>
                  <a:pt x="58579" y="24702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3297145" y="4016916"/>
            <a:ext cx="476417" cy="476417"/>
          </a:xfrm>
          <a:custGeom>
            <a:rect l="l" t="t" r="r" b="b"/>
            <a:pathLst>
              <a:path w="304800" h="304800">
                <a:moveTo>
                  <a:pt x="213360" y="76200"/>
                </a:moveTo>
                <a:lnTo>
                  <a:pt x="243840" y="76200"/>
                </a:lnTo>
                <a:lnTo>
                  <a:pt x="243840" y="289560"/>
                </a:lnTo>
                <a:lnTo>
                  <a:pt x="60960" y="289560"/>
                </a:lnTo>
                <a:lnTo>
                  <a:pt x="60960" y="76200"/>
                </a:lnTo>
                <a:lnTo>
                  <a:pt x="91440" y="76200"/>
                </a:lnTo>
                <a:lnTo>
                  <a:pt x="91440" y="60960"/>
                </a:lnTo>
                <a:cubicBezTo>
                  <a:pt x="91440" y="44129"/>
                  <a:pt x="105089" y="30480"/>
                  <a:pt x="121920" y="30480"/>
                </a:cubicBezTo>
                <a:lnTo>
                  <a:pt x="121920" y="30480"/>
                </a:lnTo>
                <a:lnTo>
                  <a:pt x="182880" y="30480"/>
                </a:lnTo>
                <a:cubicBezTo>
                  <a:pt x="199711" y="30480"/>
                  <a:pt x="213360" y="44129"/>
                  <a:pt x="213360" y="60960"/>
                </a:cubicBezTo>
                <a:lnTo>
                  <a:pt x="213360" y="60960"/>
                </a:lnTo>
                <a:lnTo>
                  <a:pt x="213360" y="76200"/>
                </a:lnTo>
                <a:close/>
                <a:moveTo>
                  <a:pt x="259080" y="76200"/>
                </a:moveTo>
                <a:lnTo>
                  <a:pt x="274320" y="76200"/>
                </a:lnTo>
                <a:cubicBezTo>
                  <a:pt x="291151" y="76200"/>
                  <a:pt x="304800" y="89849"/>
                  <a:pt x="304800" y="106680"/>
                </a:cubicBezTo>
                <a:lnTo>
                  <a:pt x="304800" y="106680"/>
                </a:lnTo>
                <a:lnTo>
                  <a:pt x="304800" y="259080"/>
                </a:lnTo>
                <a:cubicBezTo>
                  <a:pt x="304800" y="275911"/>
                  <a:pt x="291151" y="289560"/>
                  <a:pt x="274320" y="289560"/>
                </a:cubicBezTo>
                <a:lnTo>
                  <a:pt x="274320" y="289560"/>
                </a:lnTo>
                <a:lnTo>
                  <a:pt x="259080" y="289560"/>
                </a:lnTo>
                <a:lnTo>
                  <a:pt x="259080" y="76200"/>
                </a:lnTo>
                <a:close/>
                <a:moveTo>
                  <a:pt x="45720" y="76200"/>
                </a:moveTo>
                <a:lnTo>
                  <a:pt x="45720" y="289560"/>
                </a:lnTo>
                <a:lnTo>
                  <a:pt x="30480" y="289560"/>
                </a:lnTo>
                <a:cubicBezTo>
                  <a:pt x="13649" y="289560"/>
                  <a:pt x="0" y="275911"/>
                  <a:pt x="0" y="259080"/>
                </a:cubicBezTo>
                <a:lnTo>
                  <a:pt x="0" y="259080"/>
                </a:lnTo>
                <a:lnTo>
                  <a:pt x="0" y="106680"/>
                </a:lnTo>
                <a:cubicBezTo>
                  <a:pt x="0" y="89916"/>
                  <a:pt x="13716" y="76200"/>
                  <a:pt x="30480" y="76200"/>
                </a:cubicBezTo>
                <a:lnTo>
                  <a:pt x="45720" y="76200"/>
                </a:lnTo>
                <a:close/>
                <a:moveTo>
                  <a:pt x="121920" y="60960"/>
                </a:moveTo>
                <a:lnTo>
                  <a:pt x="121920" y="76200"/>
                </a:lnTo>
                <a:lnTo>
                  <a:pt x="182880" y="76200"/>
                </a:lnTo>
                <a:lnTo>
                  <a:pt x="182880" y="60960"/>
                </a:lnTo>
                <a:lnTo>
                  <a:pt x="12192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8651974" y="4016916"/>
            <a:ext cx="507934" cy="507934"/>
          </a:xfrm>
          <a:custGeom>
            <a:rect l="l" t="t" r="r" b="b"/>
            <a:pathLst>
              <a:path w="304800" h="304800">
                <a:moveTo>
                  <a:pt x="261518" y="97841"/>
                </a:moveTo>
                <a:cubicBezTo>
                  <a:pt x="249460" y="74143"/>
                  <a:pt x="230657" y="55340"/>
                  <a:pt x="207655" y="43605"/>
                </a:cubicBezTo>
                <a:lnTo>
                  <a:pt x="206959" y="43282"/>
                </a:lnTo>
                <a:lnTo>
                  <a:pt x="186538" y="84277"/>
                </a:lnTo>
                <a:cubicBezTo>
                  <a:pt x="201292" y="91802"/>
                  <a:pt x="212998" y="103508"/>
                  <a:pt x="220323" y="117834"/>
                </a:cubicBezTo>
                <a:lnTo>
                  <a:pt x="220523" y="118262"/>
                </a:lnTo>
                <a:lnTo>
                  <a:pt x="261518" y="97841"/>
                </a:lnTo>
                <a:close/>
                <a:moveTo>
                  <a:pt x="261518" y="206959"/>
                </a:moveTo>
                <a:lnTo>
                  <a:pt x="220523" y="186538"/>
                </a:lnTo>
                <a:cubicBezTo>
                  <a:pt x="212998" y="201292"/>
                  <a:pt x="201292" y="212998"/>
                  <a:pt x="186966" y="220323"/>
                </a:cubicBezTo>
                <a:lnTo>
                  <a:pt x="186538" y="220523"/>
                </a:lnTo>
                <a:lnTo>
                  <a:pt x="206959" y="261518"/>
                </a:lnTo>
                <a:cubicBezTo>
                  <a:pt x="230657" y="249460"/>
                  <a:pt x="249460" y="230657"/>
                  <a:pt x="261195" y="207655"/>
                </a:cubicBezTo>
                <a:lnTo>
                  <a:pt x="261518" y="206959"/>
                </a:lnTo>
                <a:close/>
                <a:moveTo>
                  <a:pt x="97841" y="43282"/>
                </a:moveTo>
                <a:cubicBezTo>
                  <a:pt x="74143" y="55340"/>
                  <a:pt x="55340" y="74143"/>
                  <a:pt x="43605" y="97145"/>
                </a:cubicBezTo>
                <a:lnTo>
                  <a:pt x="43282" y="97841"/>
                </a:lnTo>
                <a:lnTo>
                  <a:pt x="84277" y="118262"/>
                </a:lnTo>
                <a:cubicBezTo>
                  <a:pt x="91802" y="103508"/>
                  <a:pt x="103508" y="91802"/>
                  <a:pt x="117834" y="84477"/>
                </a:cubicBezTo>
                <a:lnTo>
                  <a:pt x="118262" y="84277"/>
                </a:lnTo>
                <a:lnTo>
                  <a:pt x="97841" y="43282"/>
                </a:lnTo>
                <a:close/>
                <a:moveTo>
                  <a:pt x="43282" y="206959"/>
                </a:moveTo>
                <a:cubicBezTo>
                  <a:pt x="55340" y="230657"/>
                  <a:pt x="74143" y="249460"/>
                  <a:pt x="97145" y="261195"/>
                </a:cubicBezTo>
                <a:lnTo>
                  <a:pt x="97841" y="261518"/>
                </a:lnTo>
                <a:lnTo>
                  <a:pt x="118262" y="220523"/>
                </a:lnTo>
                <a:cubicBezTo>
                  <a:pt x="103508" y="212998"/>
                  <a:pt x="91802" y="201292"/>
                  <a:pt x="84477" y="186966"/>
                </a:cubicBezTo>
                <a:lnTo>
                  <a:pt x="84277" y="186538"/>
                </a:lnTo>
                <a:lnTo>
                  <a:pt x="43282" y="206959"/>
                </a:lnTo>
                <a:close/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152400" y="198120"/>
                </a:moveTo>
                <a:cubicBezTo>
                  <a:pt x="177651" y="198120"/>
                  <a:pt x="198120" y="177651"/>
                  <a:pt x="198120" y="152400"/>
                </a:cubicBezTo>
                <a:cubicBezTo>
                  <a:pt x="198120" y="127149"/>
                  <a:pt x="177651" y="106680"/>
                  <a:pt x="152400" y="106680"/>
                </a:cubicBezTo>
                <a:lnTo>
                  <a:pt x="152400" y="106680"/>
                </a:lnTo>
                <a:cubicBezTo>
                  <a:pt x="127149" y="106680"/>
                  <a:pt x="106680" y="127149"/>
                  <a:pt x="106680" y="152400"/>
                </a:cubicBezTo>
                <a:cubicBezTo>
                  <a:pt x="106680" y="177651"/>
                  <a:pt x="127149" y="198120"/>
                  <a:pt x="152400" y="198120"/>
                </a:cubicBezTo>
                <a:lnTo>
                  <a:pt x="152400" y="1981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新闻内容生产流程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167" r="16167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报纸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通过印刷媒体传播新闻，具有较强的地域性和时效性。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电视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通过广播电视信号传播新闻，可实现声音和图像同步传输。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广播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通过无线电波传播声音新闻，适用于移动人群和特定场景。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传统新闻传播途径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7561216" y="4243912"/>
            <a:ext cx="3516683" cy="0"/>
          </a:xfrm>
          <a:prstGeom prst="line">
            <a:avLst/>
          </a:prstGeom>
          <a:ln w="9525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>
            <a:off x="7176058" y="3006206"/>
            <a:ext cx="4235096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>
            <a:off x="957845" y="4275469"/>
            <a:ext cx="4261650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232857" y="1242185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网络媒体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48117" y="1798064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借助互联网传播新闻，具有全球性、交互性和多媒体特点。</a:t>
            </a:r>
          </a:p>
        </p:txBody>
      </p:sp>
      <p:cxnSp>
        <p:nvCxnSpPr>
          <p:cNvPr id="7" name="Connector 7"/>
          <p:cNvCxnSpPr/>
          <p:nvPr/>
        </p:nvCxnSpPr>
        <p:spPr>
          <a:xfrm>
            <a:off x="957845" y="3006206"/>
            <a:ext cx="3739643" cy="0"/>
          </a:xfrm>
          <a:prstGeom prst="line">
            <a:avLst/>
          </a:prstGeom>
          <a:ln w="9525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8" name="TextBox 8"/>
          <p:cNvSpPr txBox="1"/>
          <p:nvPr/>
        </p:nvSpPr>
        <p:spPr>
          <a:xfrm>
            <a:off x="7557448" y="1242185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社交媒体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557448" y="1798064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通过社交网络平台传播新闻，用户可参与讨论和分享。</a:t>
            </a:r>
          </a:p>
        </p:txBody>
      </p:sp>
      <p:sp>
        <p:nvSpPr>
          <p:cNvPr id="10" name="Freeform 10"/>
          <p:cNvSpPr/>
          <p:nvPr/>
        </p:nvSpPr>
        <p:spPr>
          <a:xfrm>
            <a:off x="4466824" y="2523538"/>
            <a:ext cx="905462" cy="905462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820729" y="3207577"/>
            <a:ext cx="1665683" cy="1665683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6220648" y="2409031"/>
            <a:ext cx="1019969" cy="1019969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6682449" y="3207577"/>
            <a:ext cx="1283490" cy="1283490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232857" y="4526275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自媒体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48117" y="5082154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个人或组织通过自媒体平台发布新闻，实现个性化传播。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7172066" y="451603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移动媒体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7172066" y="5071910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通过手机、平板等移动设备传播新闻，满足用户随时随地获取信息的需求。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新媒体时代下的传播变革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https://d.book118.com/288114053015006032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119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2024-09-09T09:16:49.261</cp:lastPrinted>
  <dcterms:created xsi:type="dcterms:W3CDTF">2024-09-09T01:16:49Z</dcterms:created>
  <dcterms:modified xsi:type="dcterms:W3CDTF">2024-09-09T01:16:51Z</dcterms:modified>
</cp:coreProperties>
</file>