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EGLAAK+MS-UIGothic"/>
      <p:regular r:id="rId19"/>
    </p:embeddedFont>
    <p:embeddedFont>
      <p:font typeface="GTSRRD+RQDEHW+MicrosoftYaHei"/>
      <p:regular r:id="rId20"/>
    </p:embeddedFont>
    <p:embeddedFont>
      <p:font typeface="BTIVFD+CVCUOE+ArialMT"/>
      <p:regular r:id="rId21"/>
    </p:embeddedFont>
    <p:embeddedFont>
      <p:font typeface="KPMTTI+QUOGGE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2211B-CDC4-48E3-8401-99BF83A63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A5D56-1924-4238-811D-30F68EEA4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CFC60-E370-4F51-9F88-E6A7023A5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DED03-3E86-410B-8545-ED4C38775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544C62-4C64-4BA1-AA53-08BF58269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4914F4-B99D-4EF8-B0E3-AF12DA752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9E5E37-61A9-4DC3-A5C4-C66640BB0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334DC-27D0-4863-89F5-A8F3A3392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2F15D-261B-4540-B199-242BE9B94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6B280-40C2-44F5-AC47-34A016A2A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2B9BA-3711-4701-965D-759269BC0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14135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24585" y="2210320"/>
            <a:ext cx="6600825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EGLAAK+MS-UIGothic"/>
                <a:cs typeface="EGLAAK+MS-UIGothic"/>
              </a:rPr>
              <a:t>慢性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难</a:t>
            </a:r>
            <a:r>
              <a:rPr sz="4950">
                <a:solidFill>
                  <a:srgbClr val="754807"/>
                </a:solidFill>
                <a:latin typeface="EGLAAK+MS-UIGothic"/>
                <a:cs typeface="EGLAAK+MS-UIGothic"/>
              </a:rPr>
              <a:t>治性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压</a:t>
            </a:r>
            <a:r>
              <a:rPr sz="4950">
                <a:solidFill>
                  <a:srgbClr val="754807"/>
                </a:solidFill>
                <a:latin typeface="EGLAAK+MS-UIGothic"/>
                <a:cs typeface="EGLAAK+MS-UIGothic"/>
              </a:rPr>
              <a:t>力性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损</a:t>
            </a:r>
          </a:p>
          <a:p>
            <a:pPr marL="0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伤</a:t>
            </a:r>
            <a:r>
              <a:rPr sz="4950">
                <a:solidFill>
                  <a:srgbClr val="754807"/>
                </a:solidFill>
                <a:latin typeface="EGLAAK+MS-UIGothic"/>
                <a:cs typeface="EGLAAK+MS-UIGothic"/>
              </a:rPr>
              <a:t>病人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护</a:t>
            </a:r>
            <a:r>
              <a:rPr sz="4950">
                <a:solidFill>
                  <a:srgbClr val="754807"/>
                </a:solidFill>
                <a:latin typeface="EGLAAK+MS-UIGothic"/>
                <a:cs typeface="EGLAAK+MS-UIGothic"/>
              </a:rPr>
              <a:t>理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754807"/>
                </a:solidFill>
                <a:latin typeface="EGLAAK+MS-UIGothic"/>
                <a:cs typeface="EGLAAK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24070" y="4713366"/>
            <a:ext cx="1723876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754807"/>
                </a:solidFill>
                <a:latin typeface="GTSRRD+RQDEHW+MicrosoftYaHei"/>
                <a:cs typeface="GTSRRD+RQDEHW+MicrosoftYaHei"/>
              </a:rPr>
              <a:t>xx</a:t>
            </a:r>
            <a:r>
              <a:rPr sz="1800">
                <a:solidFill>
                  <a:srgbClr val="754807"/>
                </a:solidFill>
                <a:latin typeface="EGLAAK+MS-UIGothic"/>
                <a:cs typeface="EGLAAK+MS-UIGothic"/>
              </a:rPr>
              <a:t>年</a:t>
            </a:r>
            <a:r>
              <a:rPr sz="1800">
                <a:solidFill>
                  <a:srgbClr val="754807"/>
                </a:solidFill>
                <a:latin typeface="GTSRRD+RQDEHW+MicrosoftYaHei"/>
                <a:cs typeface="GTSRRD+RQDEHW+MicrosoftYaHei"/>
              </a:rPr>
              <a:t>xx</a:t>
            </a:r>
            <a:r>
              <a:rPr sz="1800">
                <a:solidFill>
                  <a:srgbClr val="754807"/>
                </a:solidFill>
                <a:latin typeface="EGLAAK+MS-UIGothic"/>
                <a:cs typeface="EGLAAK+MS-UIGothic"/>
              </a:rPr>
              <a:t>月</a:t>
            </a:r>
            <a:r>
              <a:rPr sz="1800">
                <a:solidFill>
                  <a:srgbClr val="754807"/>
                </a:solidFill>
                <a:latin typeface="GTSRRD+RQDEHW+MicrosoftYaHei"/>
                <a:cs typeface="GTSRRD+RQDEHW+MicrosoftYaHei"/>
              </a:rPr>
              <a:t>xx</a:t>
            </a:r>
            <a:r>
              <a:rPr sz="1800">
                <a:solidFill>
                  <a:srgbClr val="754807"/>
                </a:solidFill>
                <a:latin typeface="EGLAAK+MS-UIGothic"/>
                <a:cs typeface="EGLAAK+MS-UIGothic"/>
              </a:rPr>
              <a:t>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68205" y="550362"/>
            <a:ext cx="2749372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754807"/>
                </a:solidFill>
                <a:latin typeface="EGLAAK+MS-UIGothic"/>
                <a:cs typeface="EGLAAK+MS-UIGothic"/>
              </a:rPr>
              <a:t>目</a:t>
            </a:r>
            <a:r>
              <a:rPr sz="5700" spc="274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5700">
                <a:solidFill>
                  <a:srgbClr val="754807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1840" y="1586420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BTIVFD+CVCUOE+ArialMT"/>
                <a:cs typeface="BTIVFD+CVCUOE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慢性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难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治性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力性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损伤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61840" y="2098230"/>
            <a:ext cx="5140902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BTIVFD+CVCUOE+ArialMT"/>
                <a:cs typeface="BTIVFD+CVCUOE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慢性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难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治性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力性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损伤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的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理原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61840" y="3122485"/>
            <a:ext cx="5140902" cy="18075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BTIVFD+CVCUOE+ArialMT"/>
                <a:cs typeface="BTIVFD+CVCUOE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慢性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难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治性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力性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损伤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的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防措</a:t>
            </a:r>
          </a:p>
          <a:p>
            <a:pPr marL="0" marR="0">
              <a:lnSpc>
                <a:spcPts val="2552"/>
              </a:lnSpc>
              <a:spcBef>
                <a:spcPts val="5462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BTIVFD+CVCUOE+ArialMT"/>
                <a:cs typeface="BTIVFD+CVCUOE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慢性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难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治性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力性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损伤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的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物治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68205" y="550362"/>
            <a:ext cx="2749372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754807"/>
                </a:solidFill>
                <a:latin typeface="EGLAAK+MS-UIGothic"/>
                <a:cs typeface="EGLAAK+MS-UIGothic"/>
              </a:rPr>
              <a:t>目</a:t>
            </a:r>
            <a:r>
              <a:rPr sz="5700" spc="274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5700">
                <a:solidFill>
                  <a:srgbClr val="754807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1840" y="1586420"/>
            <a:ext cx="5140902" cy="18075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BTIVFD+CVCUOE+ArialMT"/>
                <a:cs typeface="BTIVFD+CVCUOE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慢性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难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治性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力性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损伤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的手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治</a:t>
            </a:r>
          </a:p>
          <a:p>
            <a:pPr marL="0" marR="0">
              <a:lnSpc>
                <a:spcPts val="2552"/>
              </a:lnSpc>
              <a:spcBef>
                <a:spcPts val="5462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BTIVFD+CVCUOE+ArialMT"/>
                <a:cs typeface="BTIVFD+CVCUOE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慢性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难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治性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力性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损伤</a:t>
            </a:r>
            <a:r>
              <a:rPr sz="2400">
                <a:solidFill>
                  <a:srgbClr val="754807"/>
                </a:solidFill>
                <a:latin typeface="EGLAAK+MS-UIGothic"/>
                <a:cs typeface="EGLAAK+MS-UIGothic"/>
              </a:rPr>
              <a:t>病人的生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KPMTTI+QUOGGE+MicrosoftYaHei-Bold"/>
                <a:cs typeface="KPMTTI+QUOGGE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EGLAAK+MS-UIGothic"/>
                <a:cs typeface="EGLAAK+MS-UIGothic"/>
              </a:rPr>
              <a:t>慢性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难</a:t>
            </a:r>
            <a:r>
              <a:rPr sz="4500">
                <a:solidFill>
                  <a:srgbClr val="754807"/>
                </a:solidFill>
                <a:latin typeface="EGLAAK+MS-UIGothic"/>
                <a:cs typeface="EGLAAK+MS-UIGothic"/>
              </a:rPr>
              <a:t>治性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压</a:t>
            </a:r>
            <a:r>
              <a:rPr sz="4500">
                <a:solidFill>
                  <a:srgbClr val="754807"/>
                </a:solidFill>
                <a:latin typeface="EGLAAK+MS-UIGothic"/>
                <a:cs typeface="EGLAAK+MS-UIGothic"/>
              </a:rPr>
              <a:t>力性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损伤</a:t>
            </a:r>
            <a:r>
              <a:rPr sz="4500">
                <a:solidFill>
                  <a:srgbClr val="754807"/>
                </a:solidFill>
                <a:latin typeface="EGLAAK+MS-UIGothic"/>
                <a:cs typeface="EGLAAK+MS-UIGothic"/>
              </a:rPr>
              <a:t>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54529" y="4351631"/>
            <a:ext cx="1428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EGLAAK+MS-UIGothic"/>
                <a:cs typeface="EGLAAK+MS-UIGothic"/>
              </a:rPr>
              <a:t>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EGLAAK+MS-UIGothic"/>
                <a:cs typeface="EGLAAK+MS-UIGothic"/>
              </a:rPr>
              <a:t>定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754807"/>
                </a:solidFill>
                <a:latin typeface="EGLAAK+MS-UIGothic"/>
                <a:cs typeface="EGLAAK+MS-UIGothic"/>
              </a:rPr>
              <a:t>与分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EGLAAK+MS-UIGothic"/>
                <a:cs typeface="EGLAAK+MS-UIGothic"/>
              </a:rPr>
              <a:t>定</a:t>
            </a:r>
            <a:r>
              <a:rPr sz="1550">
                <a:solidFill>
                  <a:srgbClr val="75480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慢性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治性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力性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是指由于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期卧床、局部持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等原因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致的皮肤和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软组织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以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愈合的疾病。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EGLAAK+MS-UIGothic"/>
                <a:cs typeface="EGLAAK+MS-UIGothic"/>
              </a:rPr>
              <a:t>分</a:t>
            </a:r>
            <a:r>
              <a:rPr sz="1550">
                <a:solidFill>
                  <a:srgbClr val="754807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床表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重程度，慢性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治性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力性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为轻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度、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中度、重度三个等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EGLAAK+MS-UIGothic"/>
                <a:cs typeface="EGLAAK+MS-UIGothic"/>
              </a:rPr>
              <a:t>病因与病理机制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EGLAAK+MS-UIGothic"/>
                <a:cs typeface="EGLAAK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2220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期卧床、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瘫痪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、骨突出部位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期受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养不良、年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等因素是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致慢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治性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力性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的主要原因。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EGLAAK+MS-UIGothic"/>
                <a:cs typeface="EGLAAK+MS-UIGothic"/>
              </a:rPr>
              <a:t>病理机制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GLAAK+MS-UIGothic"/>
                <a:cs typeface="EGLAAK+MS-UIGothic"/>
              </a:rPr>
              <a:t>由于局部持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FFFFFF"/>
                </a:solidFill>
                <a:latin typeface="EGLAAK+MS-UIGothic"/>
                <a:cs typeface="EGLAAK+MS-UIGothic"/>
              </a:rPr>
              <a:t>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EGLAAK+MS-UIGothic"/>
                <a:cs typeface="EGLAAK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EGLAAK+MS-UIGothic"/>
                <a:cs typeface="EGLAAK+MS-UIGothic"/>
              </a:rPr>
              <a:t>致血液循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EGLAAK+MS-UIGothic"/>
                <a:cs typeface="EGLAAK+MS-UIGothic"/>
              </a:rPr>
              <a:t>障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GLAAK+MS-UIGothic"/>
                <a:cs typeface="EGLAAK+MS-UIGothic"/>
              </a:rPr>
              <a:t>碍，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EGLAAK+MS-UIGothic"/>
                <a:cs typeface="EGLAAK+MS-UIGothic"/>
              </a:rPr>
              <a:t>缺血缺氧，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EGLAAK+MS-UIGothic"/>
                <a:cs typeface="EGLAAK+MS-UIGothic"/>
              </a:rPr>
              <a:t>胞代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谢</a:t>
            </a:r>
            <a:r>
              <a:rPr sz="1350">
                <a:solidFill>
                  <a:srgbClr val="FFFFFF"/>
                </a:solidFill>
                <a:latin typeface="EGLAAK+MS-UIGothic"/>
                <a:cs typeface="EGLAAK+MS-UIGothic"/>
              </a:rPr>
              <a:t>异常，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GLAAK+MS-UIGothic"/>
                <a:cs typeface="EGLAAK+MS-UIGothic"/>
              </a:rPr>
              <a:t>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FFFFFF"/>
                </a:solidFill>
                <a:latin typeface="EGLAAK+MS-UIGothic"/>
                <a:cs typeface="EGLAAK+MS-UIGothic"/>
              </a:rPr>
              <a:t>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EGLAAK+MS-UIGothic"/>
                <a:cs typeface="EGLAAK+MS-UIGothic"/>
              </a:rPr>
              <a:t>皮肤和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软组织</a:t>
            </a:r>
            <a:r>
              <a:rPr sz="1350">
                <a:solidFill>
                  <a:srgbClr val="FFFFFF"/>
                </a:solidFill>
                <a:latin typeface="EGLAAK+MS-UIGothic"/>
                <a:cs typeface="EGLAAK+MS-UIGothic"/>
              </a:rPr>
              <a:t>的缺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EGLAAK+MS-UIGothic"/>
                <a:cs typeface="EGLAA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754807"/>
                </a:solidFill>
                <a:latin typeface="EGLAAK+MS-UIGothic"/>
                <a:cs typeface="EGLAAK+MS-UIGothic"/>
              </a:rPr>
              <a:t>床表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754807"/>
                </a:solidFill>
                <a:latin typeface="EGLAAK+MS-UIGothic"/>
                <a:cs typeface="EGLAAK+MS-UIGothic"/>
              </a:rPr>
              <a:t>与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754807"/>
                </a:solidFill>
                <a:latin typeface="EGLAAK+MS-UIGothic"/>
                <a:cs typeface="EGLAAK+MS-UIGothic"/>
              </a:rPr>
              <a:t>断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754807"/>
                </a:solidFill>
                <a:latin typeface="EGLAAK+MS-UIGothic"/>
                <a:cs typeface="EGLAAK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754807"/>
                </a:solidFill>
                <a:latin typeface="SimSun"/>
                <a:cs typeface="SimSun"/>
              </a:rPr>
              <a:t>临</a:t>
            </a:r>
            <a:r>
              <a:rPr sz="2000" spc="15">
                <a:solidFill>
                  <a:srgbClr val="754807"/>
                </a:solidFill>
                <a:latin typeface="EGLAAK+MS-UIGothic"/>
                <a:cs typeface="EGLAAK+MS-UIGothic"/>
              </a:rPr>
              <a:t>床表</a:t>
            </a:r>
            <a:r>
              <a:rPr sz="2000">
                <a:solidFill>
                  <a:srgbClr val="754807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795175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皮肤出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现溃疡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、坏死，局部疼痛、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痛，周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皮肤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红肿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、硬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等症状。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754807"/>
                </a:solidFill>
                <a:latin typeface="SimSun"/>
                <a:cs typeface="SimSun"/>
              </a:rPr>
              <a:t>诊</a:t>
            </a:r>
            <a:r>
              <a:rPr sz="2000" spc="15">
                <a:solidFill>
                  <a:srgbClr val="754807"/>
                </a:solidFill>
                <a:latin typeface="EGLAAK+MS-UIGothic"/>
                <a:cs typeface="EGLAAK+MS-UIGothic"/>
              </a:rPr>
              <a:t>断</a:t>
            </a:r>
            <a:r>
              <a:rPr sz="2000" spc="15">
                <a:solidFill>
                  <a:srgbClr val="754807"/>
                </a:solidFill>
                <a:latin typeface="SimSun"/>
                <a:cs typeface="SimSun"/>
              </a:rPr>
              <a:t>标</a:t>
            </a:r>
            <a:r>
              <a:rPr sz="2000">
                <a:solidFill>
                  <a:srgbClr val="754807"/>
                </a:solidFill>
                <a:latin typeface="EGLAAK+MS-UIGothic"/>
                <a:cs typeface="EGLAAK+MS-UIGothic"/>
              </a:rPr>
              <a:t>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床表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、体格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和必要的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检查进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断。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度以局部症状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主，中度出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全身症状，重度出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的全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身症状和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EGLAAK+MS-UIGothic"/>
                <a:cs typeface="EGLAAK+MS-UIGothic"/>
              </a:rPr>
              <a:t>坏死。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KPMTTI+QUOGGE+MicrosoftYaHei-Bold"/>
                <a:cs typeface="KPMTTI+QUOGGE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7229475" cy="2251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EGLAAK+MS-UIGothic"/>
                <a:cs typeface="EGLAAK+MS-UIGothic"/>
              </a:rPr>
              <a:t>慢性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难</a:t>
            </a:r>
            <a:r>
              <a:rPr sz="4500">
                <a:solidFill>
                  <a:srgbClr val="754807"/>
                </a:solidFill>
                <a:latin typeface="EGLAAK+MS-UIGothic"/>
                <a:cs typeface="EGLAAK+MS-UIGothic"/>
              </a:rPr>
              <a:t>治性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压</a:t>
            </a:r>
            <a:r>
              <a:rPr sz="4500">
                <a:solidFill>
                  <a:srgbClr val="754807"/>
                </a:solidFill>
                <a:latin typeface="EGLAAK+MS-UIGothic"/>
                <a:cs typeface="EGLAAK+MS-UIGothic"/>
              </a:rPr>
              <a:t>力性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损伤</a:t>
            </a:r>
            <a:r>
              <a:rPr sz="4500">
                <a:solidFill>
                  <a:srgbClr val="754807"/>
                </a:solidFill>
                <a:latin typeface="EGLAAK+MS-UIGothic"/>
                <a:cs typeface="EGLAAK+MS-UIGothic"/>
              </a:rPr>
              <a:t>的</a:t>
            </a:r>
          </a:p>
          <a:p>
            <a:pPr marL="0" marR="0">
              <a:lnSpc>
                <a:spcPts val="4500"/>
              </a:lnSpc>
              <a:spcBef>
                <a:spcPts val="1979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754807"/>
                </a:solidFill>
                <a:latin typeface="EGLAAK+MS-UIGothic"/>
                <a:cs typeface="EGLAAK+MS-UIGothic"/>
              </a:rPr>
              <a:t>理原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EGLAAK+MS-UIGothic"/>
                <a:cs typeface="EGLAAK+MS-UIGothic"/>
              </a:rPr>
              <a:t>基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础护</a:t>
            </a:r>
            <a:r>
              <a:rPr sz="3000">
                <a:solidFill>
                  <a:srgbClr val="754807"/>
                </a:solidFill>
                <a:latin typeface="EGLAAK+MS-UIGothic"/>
                <a:cs typeface="EGLAAK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PMTTI+QUOGGE+MicrosoftYaHei-Bold"/>
                <a:cs typeface="KPMTTI+QUOGG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PMTTI+QUOGGE+MicrosoftYaHei-Bold"/>
                <a:cs typeface="KPMTTI+QUOGG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PMTTI+QUOGGE+MicrosoftYaHei-Bold"/>
                <a:cs typeface="KPMTTI+QUOGG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754807"/>
                </a:solidFill>
                <a:latin typeface="EGLAAK+MS-UIGothic"/>
                <a:cs typeface="EGLAAK+MS-UIGothic"/>
              </a:rPr>
              <a:t>保持皮肤清</a:t>
            </a:r>
            <a:r>
              <a:rPr sz="2000" spc="23">
                <a:solidFill>
                  <a:srgbClr val="754807"/>
                </a:solidFill>
                <a:latin typeface="SimSun"/>
                <a:cs typeface="SimSun"/>
              </a:rPr>
              <a:t>洁</a:t>
            </a:r>
            <a:r>
              <a:rPr sz="2000" spc="23">
                <a:solidFill>
                  <a:srgbClr val="754807"/>
                </a:solidFill>
                <a:latin typeface="EGLAAK+MS-UIGothic"/>
                <a:cs typeface="EGLAAK+MS-UIGothic"/>
              </a:rPr>
              <a:t>干燥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754807"/>
                </a:solidFill>
                <a:latin typeface="EGLAAK+MS-UIGothic"/>
                <a:cs typeface="EGLAAK+MS-UIGothic"/>
              </a:rPr>
              <a:t>保持舒适体位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754807"/>
                </a:solidFill>
                <a:latin typeface="SimSun"/>
                <a:cs typeface="SimSun"/>
              </a:rPr>
              <a:t>营</a:t>
            </a:r>
            <a:r>
              <a:rPr sz="2000" spc="25">
                <a:solidFill>
                  <a:srgbClr val="754807"/>
                </a:solidFill>
                <a:latin typeface="EGLAAK+MS-UIGothic"/>
                <a:cs typeface="EGLAAK+MS-UIGothic"/>
              </a:rPr>
              <a:t>养与</a:t>
            </a:r>
            <a:r>
              <a:rPr sz="2000" spc="23">
                <a:solidFill>
                  <a:srgbClr val="754807"/>
                </a:solidFill>
                <a:latin typeface="SimSun"/>
                <a:cs typeface="SimSun"/>
              </a:rPr>
              <a:t>饮</a:t>
            </a:r>
            <a:r>
              <a:rPr sz="2000" spc="25">
                <a:solidFill>
                  <a:srgbClr val="754807"/>
                </a:solidFill>
                <a:latin typeface="EGLAAK+MS-UIGothic"/>
                <a:cs typeface="EGLAAK+MS-UIGothic"/>
              </a:rPr>
              <a:t>食</a:t>
            </a:r>
            <a:r>
              <a:rPr sz="2000" spc="23">
                <a:solidFill>
                  <a:srgbClr val="754807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754807"/>
                </a:solidFill>
                <a:latin typeface="EGLAAK+MS-UIGothic"/>
                <a:cs typeface="EGLAAK+MS-UIGothic"/>
              </a:rPr>
              <a:t>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病人清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皮肤，保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持皮肤干燥，以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防感染。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根据病人的病情和舒适度，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助病人采取适当的体位，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轻压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病人提供高蛋白、高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量、高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生素的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食，增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病人的免疫力。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伤</a:t>
            </a:r>
            <a:r>
              <a:rPr sz="3000">
                <a:solidFill>
                  <a:srgbClr val="754807"/>
                </a:solidFill>
                <a:latin typeface="EGLAAK+MS-UIGothic"/>
                <a:cs typeface="EGLAAK+MS-UIGothic"/>
              </a:rPr>
              <a:t>口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754807"/>
                </a:solidFill>
                <a:latin typeface="EGLAAK+MS-UIGothic"/>
                <a:cs typeface="EGLAAK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EGLAAK+MS-UIGothic"/>
                <a:cs typeface="EGLAAK+MS-UIGothic"/>
              </a:rPr>
              <a:t>定期</a:t>
            </a: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换药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观</a:t>
            </a:r>
            <a:r>
              <a:rPr sz="2300" spc="25">
                <a:solidFill>
                  <a:srgbClr val="754807"/>
                </a:solidFill>
                <a:latin typeface="EGLAAK+MS-UIGothic"/>
                <a:cs typeface="EGLAAK+MS-UIGothic"/>
              </a:rPr>
              <a:t>察</a:t>
            </a: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伤</a:t>
            </a:r>
            <a:r>
              <a:rPr sz="2300" spc="23">
                <a:solidFill>
                  <a:srgbClr val="754807"/>
                </a:solidFill>
                <a:latin typeface="EGLAAK+MS-UIGothic"/>
                <a:cs typeface="EGLAAK+MS-UIGothic"/>
              </a:rPr>
              <a:t>口</a:t>
            </a: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变</a:t>
            </a:r>
            <a:r>
              <a:rPr sz="2300">
                <a:solidFill>
                  <a:srgbClr val="754807"/>
                </a:solidFill>
                <a:latin typeface="EGLAAK+MS-UIGothic"/>
                <a:cs typeface="EGLAAK+MS-UIGothic"/>
              </a:rPr>
              <a:t>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EGLAAK+MS-UIGothic"/>
                <a:cs typeface="EGLAAK+MS-UIGothic"/>
              </a:rPr>
              <a:t>促</a:t>
            </a: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进伤</a:t>
            </a:r>
            <a:r>
              <a:rPr sz="2300" spc="23">
                <a:solidFill>
                  <a:srgbClr val="754807"/>
                </a:solidFill>
                <a:latin typeface="EGLAAK+MS-UIGothic"/>
                <a:cs typeface="EGLAAK+MS-UIGothic"/>
              </a:rPr>
              <a:t>口愈合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口情况，定期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换药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，保持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口清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密切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口的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色、渗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出物等情况，及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理异常情况。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病人提供湿性愈合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境，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使用适当的敷料促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进伤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口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愈合。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EGLAAK+MS-UIGothic"/>
                <a:cs typeface="EGLAAK+MS-UIGothic"/>
              </a:rPr>
              <a:t>心理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754807"/>
                </a:solidFill>
                <a:latin typeface="EGLAAK+MS-UIGothic"/>
                <a:cs typeface="EGLAAK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GLAAK+MS-UIGothic"/>
                <a:cs typeface="EGLAAK+MS-UIGothic"/>
              </a:rPr>
              <a:t>心理疏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GLAAK+MS-UIGothic"/>
                <a:cs typeface="EGLAAK+MS-UIGothic"/>
              </a:rPr>
              <a:t>睡眠指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GLAAK+MS-UIGothic"/>
                <a:cs typeface="EGLAAK+MS-UIGothic"/>
              </a:rPr>
              <a:t>关注病人的心理状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EGLAAK+MS-UIGothic"/>
                <a:cs typeface="EGLAAK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EGLAAK+MS-UIGothic"/>
                <a:cs typeface="EGLAAK+MS-UIGothic"/>
              </a:rPr>
              <a:t>予心理疏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GLAAK+MS-UIGothic"/>
                <a:cs typeface="EGLAAK+MS-UIGothic"/>
              </a:rPr>
              <a:t>和支持，增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EGLAAK+MS-UIGothic"/>
                <a:cs typeface="EGLAAK+MS-UIGothic"/>
              </a:rPr>
              <a:t>病人的信心和配合度。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EGLAAK+MS-UIGothic"/>
                <a:cs typeface="EGLAAK+MS-UIGothic"/>
              </a:rPr>
              <a:t>病人提供良好的睡眠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EGLAAK+MS-UIGothic"/>
                <a:cs typeface="EGLAAK+MS-UIGothic"/>
              </a:rPr>
              <a:t>境，指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EGLAAK+MS-UIGothic"/>
                <a:cs typeface="EGLAAK+MS-UIGothic"/>
              </a:rPr>
              <a:t>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GLAAK+MS-UIGothic"/>
                <a:cs typeface="EGLAAK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EGLAAK+MS-UIGothic"/>
                <a:cs typeface="EGLAAK+MS-UIGothic"/>
              </a:rPr>
              <a:t>行睡眠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DFD"/>
                </a:solidFill>
                <a:latin typeface="EGLAAK+MS-UIGothic"/>
                <a:cs typeface="EGLAAK+MS-UIGothic"/>
              </a:rPr>
              <a:t>，改善睡眠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EGLAAK+MS-UIGothic"/>
                <a:cs typeface="EGLAAK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GLAAK+MS-UIGothic"/>
                <a:cs typeface="EGLAAK+MS-UIGothic"/>
              </a:rPr>
              <a:t>疼痛管理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EGLAAK+MS-UIGothic"/>
                <a:cs typeface="EGLAAK+MS-UIGothic"/>
              </a:rPr>
              <a:t>估病人的疼痛程度，采取适当的疼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GLAAK+MS-UIGothic"/>
                <a:cs typeface="EGLAAK+MS-UIGothic"/>
              </a:rPr>
              <a:t>痛管理措施，如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EGLAAK+MS-UIGothic"/>
                <a:cs typeface="EGLAAK+MS-UIGothic"/>
              </a:rPr>
              <a:t>物治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EGLAAK+MS-UIGothic"/>
                <a:cs typeface="EGLAAK+MS-UIGothic"/>
              </a:rPr>
              <a:t>、物理治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GLAAK+MS-UIGothic"/>
                <a:cs typeface="EGLAAK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EGLAAK+MS-UIGothic"/>
                <a:cs typeface="EGLAAK+MS-UIGothic"/>
              </a:rPr>
              <a:t>康复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754807"/>
                </a:solidFill>
                <a:latin typeface="EGLAAK+MS-UIGothic"/>
                <a:cs typeface="EGLAAK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EGLAAK+MS-UIGothic"/>
                <a:cs typeface="EGLAAK+MS-UIGothic"/>
              </a:rPr>
              <a:t>康复器具的使用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病人正确使用康复器具，如拐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杖、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椅等，提高病人的生活自理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EGLAAK+MS-UIGothic"/>
                <a:cs typeface="EGLAAK+MS-UIGothic"/>
              </a:rPr>
              <a:t>康复</a:t>
            </a: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锻炼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根据病人的具体情况，指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病人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行适当的康复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锻炼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血液</a:t>
            </a:r>
          </a:p>
          <a:p>
            <a:pPr marL="761999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和肌肉力量的恢复。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EGLAAK+MS-UIGothic"/>
                <a:cs typeface="EGLAAK+MS-UIGothic"/>
              </a:rPr>
              <a:t>康复效果的</a:t>
            </a: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754807"/>
                </a:solidFill>
                <a:latin typeface="EGLAAK+MS-UIGothic"/>
                <a:cs typeface="EGLAAK+MS-UIGothic"/>
              </a:rPr>
              <a:t>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估病人的康复效果，及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整康复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划，促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病人的全面康复。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KPMTTI+QUOGGE+MicrosoftYaHei-Bold"/>
                <a:cs typeface="KPMTTI+QUOGGE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7229475" cy="2251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EGLAAK+MS-UIGothic"/>
                <a:cs typeface="EGLAAK+MS-UIGothic"/>
              </a:rPr>
              <a:t>慢性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难</a:t>
            </a:r>
            <a:r>
              <a:rPr sz="4500">
                <a:solidFill>
                  <a:srgbClr val="754807"/>
                </a:solidFill>
                <a:latin typeface="EGLAAK+MS-UIGothic"/>
                <a:cs typeface="EGLAAK+MS-UIGothic"/>
              </a:rPr>
              <a:t>治性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压</a:t>
            </a:r>
            <a:r>
              <a:rPr sz="4500">
                <a:solidFill>
                  <a:srgbClr val="754807"/>
                </a:solidFill>
                <a:latin typeface="EGLAAK+MS-UIGothic"/>
                <a:cs typeface="EGLAAK+MS-UIGothic"/>
              </a:rPr>
              <a:t>力性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损伤</a:t>
            </a:r>
            <a:r>
              <a:rPr sz="4500">
                <a:solidFill>
                  <a:srgbClr val="754807"/>
                </a:solidFill>
                <a:latin typeface="EGLAAK+MS-UIGothic"/>
                <a:cs typeface="EGLAAK+MS-UIGothic"/>
              </a:rPr>
              <a:t>的</a:t>
            </a:r>
          </a:p>
          <a:p>
            <a:pPr marL="0" marR="0">
              <a:lnSpc>
                <a:spcPts val="4500"/>
              </a:lnSpc>
              <a:spcBef>
                <a:spcPts val="1979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预</a:t>
            </a:r>
            <a:r>
              <a:rPr sz="4500">
                <a:solidFill>
                  <a:srgbClr val="754807"/>
                </a:solidFill>
                <a:latin typeface="EGLAAK+MS-UIGothic"/>
                <a:cs typeface="EGLAAK+MS-UIGothic"/>
              </a:rPr>
              <a:t>防措施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754807"/>
                </a:solidFill>
                <a:latin typeface="EGLAAK+MS-UIGothic"/>
                <a:cs typeface="EGLAAK+MS-UIGothic"/>
              </a:rPr>
              <a:t>防措施的重要性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1130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754807"/>
                </a:solidFill>
                <a:latin typeface="EGLAAK+MS-UIGothic"/>
                <a:cs typeface="EGLAAK+MS-UIGothic"/>
              </a:rPr>
              <a:t>降低并</a:t>
            </a:r>
            <a:r>
              <a:rPr sz="2000" spc="23">
                <a:solidFill>
                  <a:srgbClr val="754807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754807"/>
                </a:solidFill>
                <a:latin typeface="EGLAAK+MS-UIGothic"/>
                <a:cs typeface="EGLAAK+MS-UIGothic"/>
              </a:rPr>
              <a:t>症</a:t>
            </a:r>
            <a:r>
              <a:rPr sz="2000" spc="23">
                <a:solidFill>
                  <a:srgbClr val="754807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754807"/>
                </a:solidFill>
                <a:latin typeface="EGLAAK+MS-UIGothic"/>
                <a:cs typeface="EGLAAK+MS-UIGothic"/>
              </a:rPr>
              <a:t>减</a:t>
            </a:r>
            <a:r>
              <a:rPr sz="2000" spc="25">
                <a:solidFill>
                  <a:srgbClr val="754807"/>
                </a:solidFill>
                <a:latin typeface="SimSun"/>
                <a:cs typeface="SimSun"/>
              </a:rPr>
              <a:t>轻</a:t>
            </a:r>
            <a:r>
              <a:rPr sz="2000" spc="25">
                <a:solidFill>
                  <a:srgbClr val="754807"/>
                </a:solidFill>
                <a:latin typeface="EGLAAK+MS-UIGothic"/>
                <a:cs typeface="EGLAAK+MS-UIGothic"/>
              </a:rPr>
              <a:t>家庭</a:t>
            </a:r>
            <a:r>
              <a:rPr sz="2000" spc="25">
                <a:solidFill>
                  <a:srgbClr val="754807"/>
                </a:solidFill>
                <a:latin typeface="SimSun"/>
                <a:cs typeface="SimSun"/>
              </a:rPr>
              <a:t>负</a:t>
            </a:r>
            <a:r>
              <a:rPr sz="2000">
                <a:solidFill>
                  <a:srgbClr val="754807"/>
                </a:solidFill>
                <a:latin typeface="EGLAAK+MS-UIGothic"/>
                <a:cs typeface="EGLAAK+MS-UIGothic"/>
              </a:rPr>
              <a:t>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754807"/>
                </a:solidFill>
                <a:latin typeface="EGLAAK+MS-UIGothic"/>
                <a:cs typeface="EGLAAK+MS-UIGothic"/>
              </a:rPr>
              <a:t>提高</a:t>
            </a:r>
            <a:r>
              <a:rPr sz="2000" spc="25">
                <a:solidFill>
                  <a:srgbClr val="754807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754807"/>
                </a:solidFill>
                <a:latin typeface="EGLAAK+MS-UIGothic"/>
                <a:cs typeface="EGLAAK+MS-UIGothic"/>
              </a:rPr>
              <a:t>理效果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有效的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防措施能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降低慢性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治性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力性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病人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生并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症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，提高病人的生活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过预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防措施，可以减少病人因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慢性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治性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力性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生的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疗费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用和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理成本，减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家庭</a:t>
            </a:r>
          </a:p>
          <a:p>
            <a:pPr marL="762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经济负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担。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防措施的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施有助于提高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效果，促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病人康复，减少再次</a:t>
            </a:r>
          </a:p>
          <a:p>
            <a:pPr marL="666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LAAK+MS-UIGothic"/>
                <a:cs typeface="EGLAAK+MS-UIGothic"/>
              </a:rPr>
              <a:t>入院的可能性。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https://d.book118.com/288114135070006042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EGLAAK+MS-UIGothic</vt:lpstr>
      <vt:lpstr>SimSun</vt:lpstr>
      <vt:lpstr>GTSRRD+RQDEHW+MicrosoftYaHei</vt:lpstr>
      <vt:lpstr>Times New Roman</vt:lpstr>
      <vt:lpstr>BTIVFD+CVCUOE+ArialMT</vt:lpstr>
      <vt:lpstr>KPMTTI+QUOGGE+MicrosoftYaHei-Bold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2024-09-21T16:40:12.119</cp:lastPrinted>
  <dcterms:created xsi:type="dcterms:W3CDTF">2024-09-21T08:40:12Z</dcterms:created>
  <dcterms:modified xsi:type="dcterms:W3CDTF">2024-09-21T08:40:13Z</dcterms:modified>
</cp:coreProperties>
</file>