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TKVTAT+MS-UIGothic"/>
      <p:regular r:id="rId20"/>
    </p:embeddedFont>
    <p:embeddedFont>
      <p:font typeface="REJLMP+LAWDUN+ArialMT"/>
      <p:regular r:id="rId21"/>
    </p:embeddedFont>
    <p:embeddedFont>
      <p:font typeface="WPMMCA+MVHSBG+MicrosoftYaHei"/>
      <p:regular r:id="rId22"/>
    </p:embeddedFont>
    <p:embeddedFont>
      <p:font typeface="LKSGJK+NEDJNH+MicrosoftYaHei-Bold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5B5AE-40F7-4A23-ABA7-F55EE0F39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FAEB8-EE00-499B-95F5-48366EBDC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81D57-1CE4-4B91-B0BC-E494DC9DC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EDB7E-611D-4F85-BB9E-29DC592C6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778E0F-E8DF-4476-B1BC-D9A2CD559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27CAEC-D269-4854-9D07-77A3A590C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E9AAEE-D1FF-4387-A2C7-E613F3B16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0E302-EE06-4CF1-BE60-7B1CF30D6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866F8-B12F-4797-9FE6-D64005AC7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8787F-9EBD-409A-9795-F9E910CE6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F7BF6-9CCB-450E-9478-409FDED76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150570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3036002"/>
            <a:ext cx="488632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20000"/>
                </a:solidFill>
                <a:latin typeface="TKVTAT+MS-UIGothic"/>
                <a:cs typeface="TKVTAT+MS-UIGothic"/>
              </a:rPr>
              <a:t>餐</a:t>
            </a:r>
            <a:r>
              <a:rPr sz="4050">
                <a:solidFill>
                  <a:srgbClr val="020000"/>
                </a:solidFill>
                <a:latin typeface="SimSun"/>
                <a:cs typeface="SimSun"/>
              </a:rPr>
              <a:t>饮</a:t>
            </a:r>
            <a:r>
              <a:rPr sz="4050">
                <a:solidFill>
                  <a:srgbClr val="020000"/>
                </a:solidFill>
                <a:latin typeface="TKVTAT+MS-UIGothic"/>
                <a:cs typeface="TKVTAT+MS-UIGothic"/>
              </a:rPr>
              <a:t>价格管理</a:t>
            </a:r>
            <a:r>
              <a:rPr sz="4050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020000"/>
                </a:solidFill>
                <a:latin typeface="TKVTAT+MS-UIGothic"/>
                <a:cs typeface="TKVTA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TKVTAT+MS-UIGothic"/>
                <a:cs typeface="TKVTAT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1918874"/>
            <a:ext cx="2639610" cy="6534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REJLMP+LAWDUN+ArialMT"/>
                <a:cs typeface="REJLMP+LAWDUN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TKVTAT+MS-UIGothic"/>
                <a:cs typeface="TKVTAT+MS-UIGothic"/>
              </a:rPr>
              <a:t>餐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2000" spc="25">
                <a:solidFill>
                  <a:srgbClr val="000000"/>
                </a:solidFill>
                <a:latin typeface="TKVTAT+MS-UIGothic"/>
                <a:cs typeface="TKVTAT+MS-UIGothic"/>
              </a:rPr>
              <a:t>价格管理概述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8380" y="2474499"/>
            <a:ext cx="2639610" cy="6534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REJLMP+LAWDUN+ArialMT"/>
                <a:cs typeface="REJLMP+LAWDUN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TKVTAT+MS-UIGothic"/>
                <a:cs typeface="TKVTAT+MS-UIGothic"/>
              </a:rPr>
              <a:t>餐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2000" spc="25">
                <a:solidFill>
                  <a:srgbClr val="000000"/>
                </a:solidFill>
                <a:latin typeface="TKVTAT+MS-UIGothic"/>
                <a:cs typeface="TKVTAT+MS-UIGothic"/>
              </a:rPr>
              <a:t>价格构成要素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08380" y="3030124"/>
            <a:ext cx="3779189" cy="2318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REJLMP+LAWDUN+ArialMT"/>
                <a:cs typeface="REJLMP+LAWDUN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TKVTAT+MS-UIGothic"/>
                <a:cs typeface="TKVTAT+MS-UIGothic"/>
              </a:rPr>
              <a:t>餐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2000" spc="25">
                <a:solidFill>
                  <a:srgbClr val="000000"/>
                </a:solidFill>
                <a:latin typeface="TKVTAT+MS-UIGothic"/>
                <a:cs typeface="TKVTAT+MS-UIGothic"/>
              </a:rPr>
              <a:t>定价策略与方法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REJLMP+LAWDUN+ArialMT"/>
                <a:cs typeface="REJLMP+LAWDUN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TKVTAT+MS-UIGothic"/>
                <a:cs typeface="TKVTAT+MS-UIGothic"/>
              </a:rPr>
              <a:t>餐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2000" spc="25">
                <a:solidFill>
                  <a:srgbClr val="000000"/>
                </a:solidFill>
                <a:latin typeface="TKVTAT+MS-UIGothic"/>
                <a:cs typeface="TKVTAT+MS-UIGothic"/>
              </a:rPr>
              <a:t>价格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000000"/>
                </a:solidFill>
                <a:latin typeface="TKVTAT+MS-UIGothic"/>
                <a:cs typeface="TKVTAT+MS-UIGothic"/>
              </a:rPr>
              <a:t>整与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变动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REJLMP+LAWDUN+ArialMT"/>
                <a:cs typeface="REJLMP+LAWDUN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TKVTAT+MS-UIGothic"/>
                <a:cs typeface="TKVTAT+MS-UIGothic"/>
              </a:rPr>
              <a:t>餐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2000" spc="25">
                <a:solidFill>
                  <a:srgbClr val="000000"/>
                </a:solidFill>
                <a:latin typeface="TKVTAT+MS-UIGothic"/>
                <a:cs typeface="TKVTAT+MS-UIGothic"/>
              </a:rPr>
              <a:t>价格管理与市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场营销</a:t>
            </a:r>
          </a:p>
          <a:p>
            <a:pPr marL="0" marR="0">
              <a:lnSpc>
                <a:spcPts val="2136"/>
              </a:lnSpc>
              <a:spcBef>
                <a:spcPts val="223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REJLMP+LAWDUN+ArialMT"/>
                <a:cs typeface="REJLMP+LAWDUN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TKVTAT+MS-UIGothic"/>
                <a:cs typeface="TKVTAT+MS-UIGothic"/>
              </a:rPr>
              <a:t>餐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2000" spc="25">
                <a:solidFill>
                  <a:srgbClr val="000000"/>
                </a:solidFill>
                <a:latin typeface="TKVTAT+MS-UIGothic"/>
                <a:cs typeface="TKVTAT+MS-UIGothic"/>
              </a:rPr>
              <a:t>价格管理的挑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2000" spc="23">
                <a:solidFill>
                  <a:srgbClr val="000000"/>
                </a:solidFill>
                <a:latin typeface="TKVTAT+MS-UIGothic"/>
                <a:cs typeface="TKVTAT+MS-UIGothic"/>
              </a:rPr>
              <a:t>与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2000">
                <a:solidFill>
                  <a:srgbClr val="000000"/>
                </a:solidFill>
                <a:latin typeface="TKVTAT+MS-UIGothic"/>
                <a:cs typeface="TKVTAT+MS-UIGothic"/>
              </a:rPr>
              <a:t>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41624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TKVTAT+MS-UIGothic"/>
                <a:cs typeface="TKVTAT+MS-UIGothic"/>
              </a:rPr>
              <a:t>餐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3450">
                <a:solidFill>
                  <a:srgbClr val="000000"/>
                </a:solidFill>
                <a:latin typeface="TKVTAT+MS-UIGothic"/>
                <a:cs typeface="TKVTAT+MS-UIGothic"/>
              </a:rPr>
              <a:t>价格管理概述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TKVTAT+MS-UIGothic"/>
                <a:cs typeface="TKVTAT+MS-UIGothic"/>
              </a:rPr>
              <a:t>餐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262626"/>
                </a:solidFill>
                <a:latin typeface="TKVTAT+MS-UIGothic"/>
                <a:cs typeface="TKVTAT+MS-UIGothic"/>
              </a:rPr>
              <a:t>价格管理的目的和重要性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62626"/>
                </a:solidFill>
                <a:latin typeface="TKVTAT+MS-UIGothic"/>
                <a:cs typeface="TKVTAT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提高餐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的盈利能力、市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意度，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可持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62626"/>
                </a:solidFill>
                <a:latin typeface="TKVTAT+MS-UIGothic"/>
                <a:cs typeface="TKVTAT+MS-UIGothic"/>
              </a:rPr>
              <a:t>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302220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有效的餐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价格管理可以帮助企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吸引和留住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客、提高市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源配置和提高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TKVTAT+MS-UIGothic"/>
                <a:cs typeface="TKVTAT+MS-UIGothic"/>
              </a:rPr>
              <a:t>餐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262626"/>
                </a:solidFill>
                <a:latin typeface="TKVTAT+MS-UIGothic"/>
                <a:cs typeface="TKVTAT+MS-UIGothic"/>
              </a:rPr>
              <a:t>价格管理的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262626"/>
                </a:solidFill>
                <a:latin typeface="TKVTAT+MS-UIGothic"/>
                <a:cs typeface="TKVTAT+MS-UIGothic"/>
              </a:rPr>
              <a:t>史与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262626"/>
                </a:solidFill>
                <a:latin typeface="TKVTAT+MS-UIGothic"/>
                <a:cs typeface="TKVTAT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62626"/>
                </a:solidFill>
                <a:latin typeface="SimSun"/>
                <a:cs typeface="SimSun"/>
              </a:rPr>
              <a:t>历</a:t>
            </a:r>
            <a:r>
              <a:rPr sz="1550">
                <a:solidFill>
                  <a:srgbClr val="262626"/>
                </a:solidFill>
                <a:latin typeface="TKVTAT+MS-UIGothic"/>
                <a:cs typeface="TKVTAT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价格管理的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程可以追溯到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PMMCA+MVHSBG+MicrosoftYaHei"/>
                <a:cs typeface="WPMMCA+MVHSBG+MicrosoftYaHei"/>
              </a:rPr>
              <a:t>20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初，随着市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争的加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者需求的多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化，餐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开始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注重价格策略的制定和管理。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FFFFFF"/>
                </a:solidFill>
                <a:latin typeface="TKVTAT+MS-UIGothic"/>
                <a:cs typeface="TKVTAT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代的餐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价格管理更加注重市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场调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研、数据分析、差异化定价和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新性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策略，同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也面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着数字化、智能化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等新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的挑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和机遇。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41624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TKVTAT+MS-UIGothic"/>
                <a:cs typeface="TKVTAT+MS-UIGothic"/>
              </a:rPr>
              <a:t>餐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3450">
                <a:solidFill>
                  <a:srgbClr val="000000"/>
                </a:solidFill>
                <a:latin typeface="TKVTAT+MS-UIGothic"/>
                <a:cs typeface="TKVTAT+MS-UIGothic"/>
              </a:rPr>
              <a:t>价格构成要素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TKVTAT+MS-UIGothic"/>
                <a:cs typeface="TKVTAT+MS-UIGothic"/>
              </a:rPr>
              <a:t>成本要素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62626"/>
                </a:solidFill>
                <a:latin typeface="TKVTAT+MS-UIGothic"/>
                <a:cs typeface="TKVTAT+MS-UIGothic"/>
              </a:rPr>
              <a:t>直接成本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3219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包括食材成本、人工成本、租金等直接与餐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相关的成本。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262626"/>
                </a:solidFill>
                <a:latin typeface="SimSun"/>
                <a:cs typeface="SimSun"/>
              </a:rPr>
              <a:t>间</a:t>
            </a:r>
            <a:r>
              <a:rPr sz="2000" spc="15">
                <a:solidFill>
                  <a:srgbClr val="262626"/>
                </a:solidFill>
                <a:latin typeface="TKVTAT+MS-UIGothic"/>
                <a:cs typeface="TKVTAT+MS-UIGothic"/>
              </a:rPr>
              <a:t>接成本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2481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如市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场营销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折旧、保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等与餐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务间</a:t>
            </a:r>
            <a:r>
              <a:rPr sz="1350">
                <a:solidFill>
                  <a:srgbClr val="000000"/>
                </a:solidFill>
                <a:latin typeface="TKVTAT+MS-UIGothic"/>
                <a:cs typeface="TKVTAT+MS-UIGothic"/>
              </a:rPr>
              <a:t>接相关的成本。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TKVTAT+MS-UIGothic"/>
                <a:cs typeface="TKVTAT+MS-UIGothic"/>
              </a:rPr>
              <a:t>需求要素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TKVTAT+MS-UIGothic"/>
                <a:cs typeface="TKVTAT+MS-UIGothic"/>
              </a:rPr>
              <a:t>消</a:t>
            </a: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费</a:t>
            </a:r>
            <a:r>
              <a:rPr sz="2300" spc="23">
                <a:solidFill>
                  <a:srgbClr val="262626"/>
                </a:solidFill>
                <a:latin typeface="TKVTAT+MS-UIGothic"/>
                <a:cs typeface="TKVTAT+MS-UIGothic"/>
              </a:rPr>
              <a:t>者需求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4468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的需求和偏好影响价格制定，需求越大，价格可以相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提高。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时间</a:t>
            </a:r>
            <a:r>
              <a:rPr sz="2300" spc="25">
                <a:solidFill>
                  <a:srgbClr val="262626"/>
                </a:solidFill>
                <a:latin typeface="TKVTAT+MS-UIGothic"/>
                <a:cs typeface="TKVTAT+MS-UIGothic"/>
              </a:rPr>
              <a:t>因素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4468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段的餐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需求不同，如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假日和平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的需求差异，价格可随需求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262626"/>
                </a:solidFill>
                <a:latin typeface="TKVTAT+MS-UIGothic"/>
                <a:cs typeface="TKVTAT+MS-UIGothic"/>
              </a:rPr>
              <a:t>争要素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TKVTAT+MS-UIGothic"/>
                <a:cs typeface="TKVTAT+MS-UIGothic"/>
              </a:rPr>
              <a:t>同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业竞</a:t>
            </a:r>
            <a:r>
              <a:rPr sz="2300">
                <a:solidFill>
                  <a:srgbClr val="FFFFFF"/>
                </a:solidFill>
                <a:latin typeface="TKVTAT+MS-UIGothic"/>
                <a:cs typeface="TKVTAT+MS-UIGothic"/>
              </a:rPr>
              <a:t>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17688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同一行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的餐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业间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争影响价格制定，需根据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争情况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整价格。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TKVTAT+MS-UIGothic"/>
                <a:cs typeface="TKVTAT+MS-UIGothic"/>
              </a:rPr>
              <a:t>替代品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2300">
                <a:solidFill>
                  <a:srgbClr val="FFFFFF"/>
                </a:solidFill>
                <a:latin typeface="TKVTAT+MS-UIGothic"/>
                <a:cs typeface="TKVTAT+MS-UIGothic"/>
              </a:rPr>
              <a:t>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57122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其他可替代的食品或服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争影响餐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价格，需关注替代品的价格和品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TKVTAT+MS-UIGothic"/>
                <a:cs typeface="TKVTAT+MS-UIGothic"/>
              </a:rPr>
              <a:t>政策法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262626"/>
                </a:solidFill>
                <a:latin typeface="TKVTAT+MS-UIGothic"/>
                <a:cs typeface="TKVTAT+MS-UIGothic"/>
              </a:rPr>
              <a:t>要素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TKVTAT+MS-UIGothic"/>
                <a:cs typeface="TKVTAT+MS-UIGothic"/>
              </a:rPr>
              <a:t>政府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监</a:t>
            </a:r>
            <a:r>
              <a:rPr sz="2000">
                <a:solidFill>
                  <a:srgbClr val="262626"/>
                </a:solidFill>
                <a:latin typeface="TKVTAT+MS-UIGothic"/>
                <a:cs typeface="TKVTAT+MS-UIGothic"/>
              </a:rPr>
              <a:t>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518783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政府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管政策影响价格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制定，如税收政策、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准等。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TKVTAT+MS-UIGothic"/>
                <a:cs typeface="TKVTAT+MS-UIGothic"/>
              </a:rPr>
              <a:t>法律法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943847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遵守相关法律法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，确保合法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避免因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违规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为导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致价格波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46005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TKVTAT+MS-UIGothic"/>
                <a:cs typeface="TKVTAT+MS-UIGothic"/>
              </a:rPr>
              <a:t>餐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饮</a:t>
            </a:r>
            <a:r>
              <a:rPr sz="3450">
                <a:solidFill>
                  <a:srgbClr val="000000"/>
                </a:solidFill>
                <a:latin typeface="TKVTAT+MS-UIGothic"/>
                <a:cs typeface="TKVTAT+MS-UIGothic"/>
              </a:rPr>
              <a:t>定价策略与方法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TKVTAT+MS-UIGothic"/>
                <a:cs typeface="TKVTAT+MS-UIGothic"/>
              </a:rPr>
              <a:t>成本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262626"/>
                </a:solidFill>
                <a:latin typeface="TKVTAT+MS-UIGothic"/>
                <a:cs typeface="TKVTAT+MS-UIGothic"/>
              </a:rPr>
              <a:t>向定价法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33470" y="2755638"/>
            <a:ext cx="81776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是一种以成本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的定价方法，通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过计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品的成本和期望的利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率来确定价格。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262626"/>
                </a:solidFill>
                <a:latin typeface="TKVTAT+MS-UIGothic"/>
                <a:cs typeface="TKVTAT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33470" y="4774303"/>
            <a:ext cx="81776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成本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向定价法考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品的直接成本、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接成本以及期望的利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率。它的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点是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易行，能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的盈利。但是，它忽略了市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需求和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争状况，可能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致价格与市</a:t>
            </a:r>
          </a:p>
          <a:p>
            <a:pPr marL="323849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TKVTAT+MS-UIGothic"/>
                <a:cs typeface="TKVTA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262626"/>
                </a:solidFill>
                <a:latin typeface="TKVTAT+MS-UIGothic"/>
                <a:cs typeface="TKVTAT+MS-UIGothic"/>
              </a:rPr>
              <a:t>争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262626"/>
                </a:solidFill>
                <a:latin typeface="TKVTAT+MS-UIGothic"/>
                <a:cs typeface="TKVTAT+MS-UIGothic"/>
              </a:rPr>
              <a:t>向定价法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62626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262626"/>
                </a:solidFill>
                <a:latin typeface="TKVTAT+MS-UIGothic"/>
                <a:cs typeface="TKVTAT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28561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种方法以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手的价格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，通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679946" cy="16630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131313"/>
                </a:solidFill>
                <a:latin typeface="TKVTAT+MS-UIGothic"/>
                <a:cs typeface="TKVTAT+MS-UIGothic"/>
              </a:rPr>
              <a:t>争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131313"/>
                </a:solidFill>
                <a:latin typeface="TKVTAT+MS-UIGothic"/>
                <a:cs typeface="TKVTAT+MS-UIGothic"/>
              </a:rPr>
              <a:t>向定价法考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131313"/>
                </a:solidFill>
                <a:latin typeface="TKVTAT+MS-UIGothic"/>
                <a:cs typeface="TKVTAT+MS-UIGothic"/>
              </a:rPr>
              <a:t>了市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131313"/>
                </a:solidFill>
                <a:latin typeface="TKVTAT+MS-UIGothic"/>
                <a:cs typeface="TKVTAT+MS-UIGothic"/>
              </a:rPr>
              <a:t>上的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131313"/>
                </a:solidFill>
                <a:latin typeface="TKVTAT+MS-UIGothic"/>
                <a:cs typeface="TKVTAT+MS-UIGothic"/>
              </a:rPr>
              <a:t>争状况，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31313"/>
                </a:solidFill>
                <a:latin typeface="TKVTAT+MS-UIGothic"/>
                <a:cs typeface="TKVTAT+MS-UIGothic"/>
              </a:rPr>
              <a:t>能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131313"/>
                </a:solidFill>
                <a:latin typeface="TKVTAT+MS-UIGothic"/>
                <a:cs typeface="TKVTAT+MS-UIGothic"/>
              </a:rPr>
              <a:t>保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131313"/>
                </a:solidFill>
                <a:latin typeface="TKVTAT+MS-UIGothic"/>
                <a:cs typeface="TKVTAT+MS-UIGothic"/>
              </a:rPr>
              <a:t>企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131313"/>
                </a:solidFill>
                <a:latin typeface="TKVTAT+MS-UIGothic"/>
                <a:cs typeface="TKVTAT+MS-UIGothic"/>
              </a:rPr>
              <a:t>在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131313"/>
                </a:solidFill>
                <a:latin typeface="TKVTAT+MS-UIGothic"/>
                <a:cs typeface="TKVTAT+MS-UIGothic"/>
              </a:rPr>
              <a:t>争中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131313"/>
                </a:solidFill>
                <a:latin typeface="TKVTAT+MS-UIGothic"/>
                <a:cs typeface="TKVTAT+MS-UIGothic"/>
              </a:rPr>
              <a:t>得一定的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131313"/>
                </a:solidFill>
                <a:latin typeface="TKVTAT+MS-UIGothic"/>
                <a:cs typeface="TKVTAT+MS-UIGothic"/>
              </a:rPr>
              <a:t>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131313"/>
                </a:solidFill>
                <a:latin typeface="TKVTAT+MS-UIGothic"/>
                <a:cs typeface="TKVTAT+MS-UIGothic"/>
              </a:rPr>
              <a:t>但是，如果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131313"/>
                </a:solidFill>
                <a:latin typeface="TKVTAT+MS-UIGothic"/>
                <a:cs typeface="TKVTAT+MS-UIGothic"/>
              </a:rPr>
              <a:t>争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131313"/>
                </a:solidFill>
                <a:latin typeface="TKVTAT+MS-UIGothic"/>
                <a:cs typeface="TKVTAT+MS-UIGothic"/>
              </a:rPr>
              <a:t>手的价格不合理，或者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131313"/>
                </a:solidFill>
                <a:latin typeface="TKVTAT+MS-UIGothic"/>
                <a:cs typeface="TKVTAT+MS-UIGothic"/>
              </a:rPr>
              <a:t>市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131313"/>
                </a:solidFill>
                <a:latin typeface="TKVTAT+MS-UIGothic"/>
                <a:cs typeface="TKVTAT+MS-UIGothic"/>
              </a:rPr>
              <a:t>上的价格差异很大，</a:t>
            </a: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131313"/>
                </a:solidFill>
                <a:latin typeface="TKVTAT+MS-UIGothic"/>
                <a:cs typeface="TKVTAT+MS-UIGothic"/>
              </a:rPr>
              <a:t>种方法可能会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131313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131313"/>
                </a:solidFill>
                <a:latin typeface="TKVTAT+MS-UIGothic"/>
                <a:cs typeface="TKVTAT+MS-UIGothic"/>
              </a:rPr>
              <a:t>致价格定位不准确。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039" y="3454253"/>
            <a:ext cx="367994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较竞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TKVTAT+MS-UIGothic"/>
                <a:cs typeface="TKVTAT+MS-UIGothic"/>
              </a:rPr>
              <a:t>手的价格来制定自己的价格。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LKSGJK+NEDJNH+MicrosoftYaHei-Bold"/>
                <a:cs typeface="LKSGJK+NEDJNH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TKVTAT+MS-UIGothic"/>
                <a:cs typeface="TKVTAT+MS-UIGothic"/>
              </a:rPr>
              <a:t>市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场导</a:t>
            </a:r>
            <a:r>
              <a:rPr sz="3000">
                <a:solidFill>
                  <a:srgbClr val="262626"/>
                </a:solidFill>
                <a:latin typeface="TKVTAT+MS-UIGothic"/>
                <a:cs typeface="TKVTAT+MS-UIGothic"/>
              </a:rPr>
              <a:t>向定价法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8632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TKVTAT+MS-UIGothic"/>
                <a:cs typeface="TKVTAT+MS-UIGothic"/>
              </a:rPr>
              <a:t>种方法以市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TKVTAT+MS-UIGothic"/>
                <a:cs typeface="TKVTAT+MS-UIGothic"/>
              </a:rPr>
              <a:t>需求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TKVTAT+MS-UIGothic"/>
                <a:cs typeface="TKVTAT+MS-UIGothic"/>
              </a:rPr>
              <a:t>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TKVTAT+MS-UIGothic"/>
                <a:cs typeface="TKVTAT+MS-UIGothic"/>
              </a:rPr>
              <a:t>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TKVTAT+MS-UIGothic"/>
                <a:cs typeface="TKVTAT+MS-UIGothic"/>
              </a:rPr>
              <a:t>了解消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TKVTAT+MS-UIGothic"/>
                <a:cs typeface="TKVTAT+MS-UIGothic"/>
              </a:rPr>
              <a:t>者的需求和偏好来制定价格。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62626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262626"/>
                </a:solidFill>
                <a:latin typeface="TKVTAT+MS-UIGothic"/>
                <a:cs typeface="TKVTAT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31313"/>
                </a:solidFill>
                <a:latin typeface="TKVTAT+MS-UIGothic"/>
                <a:cs typeface="TKVTAT+MS-UIGothic"/>
              </a:rPr>
              <a:t>市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场导</a:t>
            </a:r>
            <a:r>
              <a:rPr sz="1500">
                <a:solidFill>
                  <a:srgbClr val="131313"/>
                </a:solidFill>
                <a:latin typeface="TKVTAT+MS-UIGothic"/>
                <a:cs typeface="TKVTAT+MS-UIGothic"/>
              </a:rPr>
              <a:t>向定价法能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131313"/>
                </a:solidFill>
                <a:latin typeface="TKVTAT+MS-UIGothic"/>
                <a:cs typeface="TKVTAT+MS-UIGothic"/>
              </a:rPr>
              <a:t>更好地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131313"/>
                </a:solidFill>
                <a:latin typeface="TKVTAT+MS-UIGothic"/>
                <a:cs typeface="TKVTAT+MS-UIGothic"/>
              </a:rPr>
              <a:t>足市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131313"/>
                </a:solidFill>
                <a:latin typeface="TKVTAT+MS-UIGothic"/>
                <a:cs typeface="TKVTAT+MS-UIGothic"/>
              </a:rPr>
              <a:t>需求，提高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131313"/>
                </a:solidFill>
                <a:latin typeface="TKVTAT+MS-UIGothic"/>
                <a:cs typeface="TKVTAT+MS-UIGothic"/>
              </a:rPr>
              <a:t>品的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131313"/>
                </a:solidFill>
                <a:latin typeface="TKVTAT+MS-UIGothic"/>
                <a:cs typeface="TKVTAT+MS-UIGothic"/>
              </a:rPr>
              <a:t>争力。但是，它需要充分了解市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131313"/>
                </a:solidFill>
                <a:latin typeface="TKVTAT+MS-UIGothic"/>
                <a:cs typeface="TKVTAT+MS-UIGothic"/>
              </a:rPr>
              <a:t>状况和消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131313"/>
                </a:solidFill>
                <a:latin typeface="TKVTAT+MS-UIGothic"/>
                <a:cs typeface="TKVTAT+MS-UIGothic"/>
              </a:rPr>
              <a:t>者需求，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131313"/>
                </a:solidFill>
                <a:latin typeface="TKVTAT+MS-UIGothic"/>
                <a:cs typeface="TKVTAT+MS-UIGothic"/>
              </a:rPr>
              <a:t>而且需要灵活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131313"/>
                </a:solidFill>
                <a:latin typeface="TKVTAT+MS-UIGothic"/>
                <a:cs typeface="TKVTAT+MS-UIGothic"/>
              </a:rPr>
              <a:t>整价格以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131313"/>
                </a:solidFill>
                <a:latin typeface="TKVTAT+MS-UIGothic"/>
                <a:cs typeface="TKVTAT+MS-UIGothic"/>
              </a:rPr>
              <a:t>市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131313"/>
                </a:solidFill>
                <a:latin typeface="TKVTAT+MS-UIGothic"/>
                <a:cs typeface="TKVTAT+MS-UIGothic"/>
              </a:rPr>
              <a:t>的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131313"/>
                </a:solidFill>
                <a:latin typeface="TKVTAT+MS-UIGothic"/>
                <a:cs typeface="TKVTAT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https://d.book118.com/288115057007006035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TKVTAT+MS-UIGothic</vt:lpstr>
      <vt:lpstr>SimSun</vt:lpstr>
      <vt:lpstr>REJLMP+LAWDUN+ArialMT</vt:lpstr>
      <vt:lpstr>Times New Roman</vt:lpstr>
      <vt:lpstr>WPMMCA+MVHSBG+MicrosoftYaHei</vt:lpstr>
      <vt:lpstr>LKSGJK+NEDJNH+MicrosoftYaHei-Bold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2024-09-13T17:33:28.487</cp:lastPrinted>
  <dcterms:created xsi:type="dcterms:W3CDTF">2024-09-13T09:33:28Z</dcterms:created>
  <dcterms:modified xsi:type="dcterms:W3CDTF">2024-09-13T09:33:29Z</dcterms:modified>
</cp:coreProperties>
</file>