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JKVUBR+PMWSAR+ArialMT"/>
      <p:regular r:id="rId15"/>
    </p:embeddedFont>
    <p:embeddedFont>
      <p:font typeface="LQQIRG+MS-UIGothic"/>
      <p:regular r:id="rId16"/>
    </p:embeddedFont>
    <p:embeddedFont>
      <p:font typeface="RPQJUN+WDNEMT+MicrosoftYaHei-Bold"/>
      <p:regular r:id="rId17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5B1D37-E8E9-4641-A337-D40B8B7C9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6FE489-C055-4FE0-AFCF-1A6FAB0FC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9F0C4D-9CA0-4A38-87AA-7C33CC1C6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E9A5E6-E383-4E03-8A43-D4E480898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121CA6-7064-44FA-B11D-03D88333D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0A791F-8F02-4B30-82AA-5E45F9B68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30F2FC-55E4-4895-8538-482CE38D3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B04E84-2B3B-4E7F-9B23-7C02D291F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B8832F-D678-4D0C-BFA3-066549AD1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552805-28EF-4085-96FD-958DD4823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F03B0B-347A-479F-86F2-C296BB4B8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132072065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66690" y="1128585"/>
            <a:ext cx="2490510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JKVUBR+PMWSAR+ArialMT"/>
                <a:cs typeface="JKVUBR+PMWSAR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LQQIRG+MS-UIGothic"/>
                <a:cs typeface="LQQIRG+MS-UIGothic"/>
              </a:rPr>
              <a:t>成本控制概述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266690" y="1688020"/>
            <a:ext cx="2490510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JKVUBR+PMWSAR+ArialMT"/>
                <a:cs typeface="JKVUBR+PMWSAR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LQQIRG+MS-UIGothic"/>
                <a:cs typeface="LQQIRG+MS-UIGothic"/>
              </a:rPr>
              <a:t>成本控制方法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6690" y="2248090"/>
            <a:ext cx="4089341" cy="13436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JKVUBR+PMWSAR+ArialMT"/>
                <a:cs typeface="JKVUBR+PMWSAR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LQQIRG+MS-UIGothic"/>
                <a:cs typeface="LQQIRG+MS-UIGothic"/>
              </a:rPr>
              <a:t>成本控制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实务</a:t>
            </a:r>
            <a:r>
              <a:rPr sz="2400">
                <a:solidFill>
                  <a:srgbClr val="FFFFFF"/>
                </a:solidFill>
                <a:latin typeface="LQQIRG+MS-UIGothic"/>
                <a:cs typeface="LQQIRG+MS-UIGothic"/>
              </a:rPr>
              <a:t>案例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JKVUBR+PMWSAR+ArialMT"/>
                <a:cs typeface="JKVUBR+PMWSAR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LQQIRG+MS-UIGothic"/>
                <a:cs typeface="LQQIRG+MS-UIGothic"/>
              </a:rPr>
              <a:t>成本控制未来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FFFFFF"/>
                </a:solidFill>
                <a:latin typeface="LQQIRG+MS-UIGothic"/>
                <a:cs typeface="LQQIRG+MS-UIGothic"/>
              </a:rPr>
              <a:t>展与挑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LQQIRG+MS-UIGothic"/>
                <a:cs typeface="LQQIRG+MS-UIGothic"/>
              </a:rPr>
              <a:t>成本控制定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 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LQQIRG+MS-UIGothic"/>
                <a:cs typeface="LQQIRG+MS-UIGothic"/>
              </a:rPr>
              <a:t>成本控制的重要性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PQJUN+WDNEMT+MicrosoftYaHei-Bold"/>
                <a:cs typeface="RPQJUN+WDNEMT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PQJUN+WDNEMT+MicrosoftYaHei-Bold"/>
                <a:cs typeface="RPQJUN+WDNEMT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PQJUN+WDNEMT+MicrosoftYaHei-Bold"/>
                <a:cs typeface="RPQJUN+WDNEMT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LQQIRG+MS-UIGothic"/>
                <a:cs typeface="LQQIRG+MS-UIGothic"/>
              </a:rPr>
              <a:t>提高企</a:t>
            </a:r>
            <a:r>
              <a:rPr sz="2000" spc="25">
                <a:solidFill>
                  <a:srgbClr val="45AE37"/>
                </a:solidFill>
                <a:latin typeface="SimSun"/>
                <a:cs typeface="SimSun"/>
              </a:rPr>
              <a:t>业竞</a:t>
            </a:r>
            <a:r>
              <a:rPr sz="2000" spc="23">
                <a:solidFill>
                  <a:srgbClr val="45AE37"/>
                </a:solidFill>
                <a:latin typeface="LQQIRG+MS-UIGothic"/>
                <a:cs typeface="LQQIRG+MS-UIGothic"/>
              </a:rPr>
              <a:t>争力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LQQIRG+MS-UIGothic"/>
                <a:cs typeface="LQQIRG+MS-UIGothic"/>
              </a:rPr>
              <a:t>增加利</a:t>
            </a:r>
            <a:r>
              <a:rPr sz="2000" spc="23">
                <a:solidFill>
                  <a:srgbClr val="45AE37"/>
                </a:solidFill>
                <a:latin typeface="SimSun"/>
                <a:cs typeface="SimSun"/>
              </a:rPr>
              <a:t>润</a:t>
            </a:r>
            <a:r>
              <a:rPr sz="2000" spc="25">
                <a:solidFill>
                  <a:srgbClr val="45AE37"/>
                </a:solidFill>
                <a:latin typeface="LQQIRG+MS-UIGothic"/>
                <a:cs typeface="LQQIRG+MS-UIGothic"/>
              </a:rPr>
              <a:t>空</a:t>
            </a:r>
            <a:r>
              <a:rPr sz="2000">
                <a:solidFill>
                  <a:srgbClr val="45AE37"/>
                </a:solidFill>
                <a:latin typeface="SimSun"/>
                <a:cs typeface="SimSun"/>
              </a:rPr>
              <a:t>间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LQQIRG+MS-UIGothic"/>
                <a:cs typeface="LQQIRG+MS-UIGothic"/>
              </a:rPr>
              <a:t>提升</a:t>
            </a:r>
            <a:r>
              <a:rPr sz="2000" spc="25">
                <a:solidFill>
                  <a:srgbClr val="45AE37"/>
                </a:solidFill>
                <a:latin typeface="SimSun"/>
                <a:cs typeface="SimSun"/>
              </a:rPr>
              <a:t>资</a:t>
            </a:r>
            <a:r>
              <a:rPr sz="2000" spc="23">
                <a:solidFill>
                  <a:srgbClr val="45AE37"/>
                </a:solidFill>
                <a:latin typeface="LQQIRG+MS-UIGothic"/>
                <a:cs typeface="LQQIRG+MS-UIGothic"/>
              </a:rPr>
              <a:t>源利用效率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LQQIRG+MS-UIGothic"/>
                <a:cs typeface="LQQIRG+MS-UIGothic"/>
              </a:rPr>
              <a:t>成本控制的原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 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25244" y="372036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2000" spc="25">
                <a:solidFill>
                  <a:srgbClr val="FFFFFF"/>
                </a:solidFill>
                <a:latin typeface="LQQIRG+MS-UIGothic"/>
                <a:cs typeface="LQQIRG+MS-UIGothic"/>
              </a:rPr>
              <a:t>原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990975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LQQIRG+MS-UIGothic"/>
                <a:cs typeface="LQQIRG+MS-UIGothic"/>
              </a:rPr>
              <a:t>因地制宜原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7957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LQQIRG+MS-UIGothic"/>
                <a:cs typeface="LQQIRG+MS-UIGothic"/>
              </a:rPr>
              <a:t>全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2000" spc="25">
                <a:solidFill>
                  <a:srgbClr val="FFFFFF"/>
                </a:solidFill>
                <a:latin typeface="LQQIRG+MS-UIGothic"/>
                <a:cs typeface="LQQIRG+MS-UIGothic"/>
              </a:rPr>
              <a:t>参与原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6278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领导</a:t>
            </a:r>
            <a:r>
              <a:rPr sz="2000" spc="25">
                <a:solidFill>
                  <a:srgbClr val="FFFFFF"/>
                </a:solidFill>
                <a:latin typeface="LQQIRG+MS-UIGothic"/>
                <a:cs typeface="LQQIRG+MS-UIGothic"/>
              </a:rPr>
              <a:t>推</a:t>
            </a: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2000" spc="25">
                <a:solidFill>
                  <a:srgbClr val="FFFFFF"/>
                </a:solidFill>
                <a:latin typeface="LQQIRG+MS-UIGothic"/>
                <a:cs typeface="LQQIRG+MS-UIGothic"/>
              </a:rPr>
              <a:t>原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QQIRG+MS-UIGothic"/>
                <a:cs typeface="LQQIRG+MS-UIGothic"/>
              </a:rPr>
              <a:t>成本控制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LQQIRG+MS-UIGothic"/>
                <a:cs typeface="LQQIRG+MS-UIGothic"/>
              </a:rPr>
              <a:t>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虑经济</a:t>
            </a:r>
            <a:r>
              <a:rPr sz="1500">
                <a:solidFill>
                  <a:srgbClr val="FFFDFD"/>
                </a:solidFill>
                <a:latin typeface="LQQIRG+MS-UIGothic"/>
                <a:cs typeface="LQQIRG+MS-UIGothic"/>
              </a:rPr>
              <a:t>效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QQIRG+MS-UIGothic"/>
                <a:cs typeface="LQQIRG+MS-UIGothic"/>
              </a:rPr>
              <a:t>益，避免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LQQIRG+MS-UIGothic"/>
                <a:cs typeface="LQQIRG+MS-UIGothic"/>
              </a:rPr>
              <a:t>降低成本而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牺</a:t>
            </a:r>
            <a:r>
              <a:rPr sz="1500">
                <a:solidFill>
                  <a:srgbClr val="FFFDFD"/>
                </a:solidFill>
                <a:latin typeface="LQQIRG+MS-UIGothic"/>
                <a:cs typeface="LQQIRG+MS-UIGothic"/>
              </a:rPr>
              <a:t>牲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LQQIRG+MS-UIGothic"/>
                <a:cs typeface="LQQIRG+MS-UIGothic"/>
              </a:rPr>
              <a:t>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LQQIRG+MS-UIGothic"/>
                <a:cs typeface="LQQIRG+MS-UIGothic"/>
              </a:rPr>
              <a:t>量或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FFFDFD"/>
                </a:solidFill>
                <a:latin typeface="LQQIRG+MS-UIGothic"/>
                <a:cs typeface="LQQIRG+MS-UIGothic"/>
              </a:rPr>
              <a:t>售。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663315" y="4839708"/>
            <a:ext cx="23362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QQIRG+MS-UIGothic"/>
                <a:cs typeface="LQQIRG+MS-UIGothic"/>
              </a:rPr>
              <a:t>根据企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业实际</a:t>
            </a:r>
            <a:r>
              <a:rPr sz="1500">
                <a:solidFill>
                  <a:srgbClr val="FFFDFD"/>
                </a:solidFill>
                <a:latin typeface="LQQIRG+MS-UIGothic"/>
                <a:cs typeface="LQQIRG+MS-UIGothic"/>
              </a:rPr>
              <a:t>情况制定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QQIRG+MS-UIGothic"/>
                <a:cs typeface="LQQIRG+MS-UIGothic"/>
              </a:rPr>
              <a:t>成本控制策略，避免盲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QQIRG+MS-UIGothic"/>
                <a:cs typeface="LQQIRG+MS-UIGothic"/>
              </a:rPr>
              <a:t>目照搬其他企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LQQIRG+MS-UIGothic"/>
                <a:cs typeface="LQQIRG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经验</a:t>
            </a:r>
            <a:r>
              <a:rPr sz="1500">
                <a:solidFill>
                  <a:srgbClr val="FFFDFD"/>
                </a:solidFill>
                <a:latin typeface="LQQIRG+MS-UIGothic"/>
                <a:cs typeface="LQQIRG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4481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领导</a:t>
            </a:r>
            <a:r>
              <a:rPr sz="1500">
                <a:solidFill>
                  <a:srgbClr val="FFFDFD"/>
                </a:solidFill>
                <a:latin typeface="LQQIRG+MS-UIGothic"/>
                <a:cs typeface="LQQIRG+MS-UIGothic"/>
              </a:rPr>
              <a:t>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应积</a:t>
            </a:r>
            <a:r>
              <a:rPr sz="1500">
                <a:solidFill>
                  <a:srgbClr val="FFFDFD"/>
                </a:solidFill>
                <a:latin typeface="LQQIRG+MS-UIGothic"/>
                <a:cs typeface="LQQIRG+MS-UIGothic"/>
              </a:rPr>
              <a:t>极推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LQQIRG+MS-UIGothic"/>
                <a:cs typeface="LQQIRG+MS-UIGothic"/>
              </a:rPr>
              <a:t>成本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QQIRG+MS-UIGothic"/>
                <a:cs typeface="LQQIRG+MS-UIGothic"/>
              </a:rPr>
              <a:t>控制工作，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为员</a:t>
            </a:r>
            <a:r>
              <a:rPr sz="1500">
                <a:solidFill>
                  <a:srgbClr val="FFFDFD"/>
                </a:solidFill>
                <a:latin typeface="LQQIRG+MS-UIGothic"/>
                <a:cs typeface="LQQIRG+MS-UIGothic"/>
              </a:rPr>
              <a:t>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树</a:t>
            </a:r>
            <a:r>
              <a:rPr sz="1500">
                <a:solidFill>
                  <a:srgbClr val="FFFDFD"/>
                </a:solidFill>
                <a:latin typeface="LQQIRG+MS-UIGothic"/>
                <a:cs typeface="LQQIRG+MS-UIGothic"/>
              </a:rPr>
              <a:t>立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QQIRG+MS-UIGothic"/>
                <a:cs typeface="LQQIRG+MS-UIGothic"/>
              </a:rPr>
              <a:t>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FFFDFD"/>
                </a:solidFill>
                <a:latin typeface="LQQIRG+MS-UIGothic"/>
                <a:cs typeface="LQQIRG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597015" y="5011158"/>
            <a:ext cx="2190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QQIRG+MS-UIGothic"/>
                <a:cs typeface="LQQIRG+MS-UIGothic"/>
              </a:rPr>
              <a:t>鼓励全体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LQQIRG+MS-UIGothic"/>
                <a:cs typeface="LQQIRG+MS-UIGothic"/>
              </a:rPr>
              <a:t>工参与成本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406515" y="5354058"/>
            <a:ext cx="24817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QQIRG+MS-UIGothic"/>
                <a:cs typeface="LQQIRG+MS-UIGothic"/>
              </a:rPr>
              <a:t>控制，形成全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LQQIRG+MS-UIGothic"/>
                <a:cs typeface="LQQIRG+MS-UIGothic"/>
              </a:rPr>
              <a:t>成本意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DFD"/>
                </a:solidFill>
                <a:latin typeface="LQQIRG+MS-UIGothic"/>
                <a:cs typeface="LQQIRG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LQQIRG+MS-UIGothic"/>
                <a:cs typeface="LQQIRG+MS-UIGothic"/>
              </a:rPr>
              <a:t>目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45AE37"/>
                </a:solidFill>
                <a:latin typeface="LQQIRG+MS-UIGothic"/>
                <a:cs typeface="LQQIRG+MS-UIGothic"/>
              </a:rPr>
              <a:t>成本法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044029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QQIRG+MS-UIGothic"/>
                <a:cs typeface="LQQIRG+MS-UIGothic"/>
              </a:rPr>
              <a:t>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LQQIRG+MS-UIGothic"/>
                <a:cs typeface="LQQIRG+MS-UIGothic"/>
              </a:rPr>
              <a:t>成本法是一种以市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场为导</a:t>
            </a:r>
            <a:r>
              <a:rPr sz="1500">
                <a:solidFill>
                  <a:srgbClr val="FFFFFF"/>
                </a:solidFill>
                <a:latin typeface="LQQIRG+MS-UIGothic"/>
                <a:cs typeface="LQQIRG+MS-UIGothic"/>
              </a:rPr>
              <a:t>向的成本控制方法，通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过设</a:t>
            </a:r>
            <a:r>
              <a:rPr sz="1500">
                <a:solidFill>
                  <a:srgbClr val="FFFFFF"/>
                </a:solidFill>
                <a:latin typeface="LQQIRG+MS-UIGothic"/>
                <a:cs typeface="LQQIRG+MS-UIGothic"/>
              </a:rPr>
              <a:t>定目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LQQIRG+MS-UIGothic"/>
                <a:cs typeface="LQQIRG+MS-UIGothic"/>
              </a:rPr>
              <a:t>成本，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LQQIRG+MS-UIGothic"/>
                <a:cs typeface="LQQIRG+MS-UIGothic"/>
              </a:rPr>
              <a:t>行成本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LQQIRG+MS-UIGothic"/>
                <a:cs typeface="LQQIRG+MS-UIGothic"/>
              </a:rPr>
              <a:t>划和控制，以达到降低成本、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23669" y="2742938"/>
            <a:ext cx="1745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QQIRG+MS-UIGothic"/>
                <a:cs typeface="LQQIRG+MS-UIGothic"/>
              </a:rPr>
              <a:t>提高效益的目的。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45AE37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45AE37"/>
                </a:solidFill>
                <a:latin typeface="LQQIRG+MS-UIGothic"/>
                <a:cs typeface="LQQIRG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411605" y="5094343"/>
            <a:ext cx="105874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2571B"/>
                </a:solidFill>
                <a:latin typeface="LQQIRG+MS-UIGothic"/>
                <a:cs typeface="LQQIRG+MS-UIGothic"/>
              </a:rPr>
              <a:t>目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22571B"/>
                </a:solidFill>
                <a:latin typeface="LQQIRG+MS-UIGothic"/>
                <a:cs typeface="LQQIRG+MS-UIGothic"/>
              </a:rPr>
              <a:t>成本法是一种以市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22571B"/>
                </a:solidFill>
                <a:latin typeface="LQQIRG+MS-UIGothic"/>
                <a:cs typeface="LQQIRG+MS-UIGothic"/>
              </a:rPr>
              <a:t>需求和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22571B"/>
                </a:solidFill>
                <a:latin typeface="LQQIRG+MS-UIGothic"/>
                <a:cs typeface="LQQIRG+MS-UIGothic"/>
              </a:rPr>
              <a:t>争状况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22571B"/>
                </a:solidFill>
                <a:latin typeface="LQQIRG+MS-UIGothic"/>
                <a:cs typeface="LQQIRG+MS-UIGothic"/>
              </a:rPr>
              <a:t>基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22571B"/>
                </a:solidFill>
                <a:latin typeface="LQQIRG+MS-UIGothic"/>
                <a:cs typeface="LQQIRG+MS-UIGothic"/>
              </a:rPr>
              <a:t>的成本控制方法。它首先通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22571B"/>
                </a:solidFill>
                <a:latin typeface="LQQIRG+MS-UIGothic"/>
                <a:cs typeface="LQQIRG+MS-UIGothic"/>
              </a:rPr>
              <a:t>市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场调</a:t>
            </a:r>
            <a:r>
              <a:rPr sz="1500">
                <a:solidFill>
                  <a:srgbClr val="22571B"/>
                </a:solidFill>
                <a:latin typeface="LQQIRG+MS-UIGothic"/>
                <a:cs typeface="LQQIRG+MS-UIGothic"/>
              </a:rPr>
              <a:t>研和分析，确定目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22571B"/>
                </a:solidFill>
                <a:latin typeface="LQQIRG+MS-UIGothic"/>
                <a:cs typeface="LQQIRG+MS-UIGothic"/>
              </a:rPr>
              <a:t>售价和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22571B"/>
                </a:solidFill>
                <a:latin typeface="LQQIRG+MS-UIGothic"/>
                <a:cs typeface="LQQIRG+MS-UIGothic"/>
              </a:rPr>
              <a:t>期利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润</a:t>
            </a:r>
            <a:r>
              <a:rPr sz="1500">
                <a:solidFill>
                  <a:srgbClr val="22571B"/>
                </a:solidFill>
                <a:latin typeface="LQQIRG+MS-UIGothic"/>
                <a:cs typeface="LQQIRG+MS-UIGothic"/>
              </a:rPr>
              <a:t>，然后减去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22571B"/>
                </a:solidFill>
                <a:latin typeface="LQQIRG+MS-UIGothic"/>
                <a:cs typeface="LQQIRG+MS-UIGothic"/>
              </a:rPr>
              <a:t>期利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润</a:t>
            </a:r>
            <a:r>
              <a:rPr sz="1500">
                <a:solidFill>
                  <a:srgbClr val="22571B"/>
                </a:solidFill>
                <a:latin typeface="LQQIRG+MS-UIGothic"/>
                <a:cs typeface="LQQIRG+MS-UIGothic"/>
              </a:rPr>
              <a:t>，得出目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22571B"/>
                </a:solidFill>
                <a:latin typeface="LQQIRG+MS-UIGothic"/>
                <a:cs typeface="LQQIRG+MS-UIGothic"/>
              </a:rPr>
              <a:t>成本。企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22571B"/>
                </a:solidFill>
                <a:latin typeface="LQQIRG+MS-UIGothic"/>
                <a:cs typeface="LQQIRG+MS-UIGothic"/>
              </a:rPr>
              <a:t>通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22571B"/>
                </a:solidFill>
                <a:latin typeface="LQQIRG+MS-UIGothic"/>
                <a:cs typeface="LQQIRG+MS-UIGothic"/>
              </a:rPr>
              <a:t>在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设计阶</a:t>
            </a:r>
            <a:r>
              <a:rPr sz="1500">
                <a:solidFill>
                  <a:srgbClr val="22571B"/>
                </a:solidFill>
                <a:latin typeface="LQQIRG+MS-UIGothic"/>
                <a:cs typeface="LQQIRG+MS-UIGothic"/>
              </a:rPr>
              <a:t>段和生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产阶</a:t>
            </a:r>
            <a:r>
              <a:rPr sz="1500">
                <a:solidFill>
                  <a:srgbClr val="22571B"/>
                </a:solidFill>
                <a:latin typeface="LQQIRG+MS-UIGothic"/>
                <a:cs typeface="LQQIRG+MS-UIGothic"/>
              </a:rPr>
              <a:t>段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22571B"/>
                </a:solidFill>
                <a:latin typeface="LQQIRG+MS-UIGothic"/>
                <a:cs typeface="LQQIRG+MS-UIGothic"/>
              </a:rPr>
              <a:t>施一系列成本控制措施，确保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22571B"/>
                </a:solidFill>
                <a:latin typeface="LQQIRG+MS-UIGothic"/>
                <a:cs typeface="LQQIRG+MS-UIGothic"/>
              </a:rPr>
              <a:t>品成本不超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22571B"/>
                </a:solidFill>
                <a:latin typeface="LQQIRG+MS-UIGothic"/>
                <a:cs typeface="LQQIRG+MS-UIGothic"/>
              </a:rPr>
              <a:t>目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22571B"/>
                </a:solidFill>
                <a:latin typeface="LQQIRG+MS-UIGothic"/>
                <a:cs typeface="LQQIRG+MS-UIGothic"/>
              </a:rPr>
              <a:t>成本。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LQQIRG+MS-UIGothic"/>
                <a:cs typeface="LQQIRG+MS-UIGothic"/>
              </a:rPr>
              <a:t>目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45AE37"/>
                </a:solidFill>
                <a:latin typeface="LQQIRG+MS-UIGothic"/>
                <a:cs typeface="LQQIRG+MS-UIGothic"/>
              </a:rPr>
              <a:t>成本法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72360" y="1482090"/>
            <a:ext cx="1364691" cy="5208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45AE37"/>
                </a:solidFill>
                <a:latin typeface="RPQJUN+WDNEMT+MicrosoftYaHei-Bold"/>
                <a:cs typeface="RPQJUN+WDNEMT+MicrosoftYaHei-Bold"/>
              </a:rPr>
              <a:t>1.</a:t>
            </a:r>
            <a:r>
              <a:rPr sz="1600" spc="76">
                <a:solidFill>
                  <a:srgbClr val="45AE37"/>
                </a:solidFill>
                <a:latin typeface="RPQJUN+WDNEMT+MicrosoftYaHei-Bold"/>
                <a:cs typeface="RPQJUN+WDNEMT+MicrosoftYaHei-Bold"/>
              </a:rPr>
              <a:t> </a:t>
            </a:r>
            <a:r>
              <a:rPr sz="1600">
                <a:solidFill>
                  <a:srgbClr val="45AE37"/>
                </a:solidFill>
                <a:latin typeface="LQQIRG+MS-UIGothic"/>
                <a:cs typeface="LQQIRG+MS-UIGothic"/>
              </a:rPr>
              <a:t>市</a:t>
            </a:r>
            <a:r>
              <a:rPr sz="1600">
                <a:solidFill>
                  <a:srgbClr val="45AE37"/>
                </a:solidFill>
                <a:latin typeface="SimSun"/>
                <a:cs typeface="SimSun"/>
              </a:rPr>
              <a:t>场调</a:t>
            </a:r>
            <a:r>
              <a:rPr sz="1600">
                <a:solidFill>
                  <a:srgbClr val="45AE37"/>
                </a:solidFill>
                <a:latin typeface="LQQIRG+MS-UIGothic"/>
                <a:cs typeface="LQQIRG+MS-UIGothic"/>
              </a:rPr>
              <a:t>研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2360" y="1898412"/>
            <a:ext cx="1545719" cy="53525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RPQJUN+WDNEMT+MicrosoftYaHei-Bold"/>
                <a:cs typeface="RPQJUN+WDNEMT+MicrosoftYaHei-Bold"/>
              </a:rPr>
              <a:t>1</a:t>
            </a:r>
          </a:p>
          <a:p>
            <a:pPr marL="0" marR="0">
              <a:lnSpc>
                <a:spcPts val="5991"/>
              </a:lnSpc>
              <a:spcBef>
                <a:spcPts val="7533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RPQJUN+WDNEMT+MicrosoftYaHei-Bold"/>
                <a:cs typeface="RPQJUN+WDNEMT+MicrosoftYaHei-Bold"/>
              </a:rPr>
              <a:t>2</a:t>
            </a:r>
          </a:p>
          <a:p>
            <a:pPr marL="0" marR="0">
              <a:lnSpc>
                <a:spcPts val="5991"/>
              </a:lnSpc>
              <a:spcBef>
                <a:spcPts val="8013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RPQJUN+WDNEMT+MicrosoftYaHei-Bold"/>
                <a:cs typeface="RPQJUN+WDNEMT+MicrosoftYaHei-Bold"/>
              </a:rPr>
              <a:t>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372360" y="3160395"/>
            <a:ext cx="2859776" cy="5208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45AE37"/>
                </a:solidFill>
                <a:latin typeface="RPQJUN+WDNEMT+MicrosoftYaHei-Bold"/>
                <a:cs typeface="RPQJUN+WDNEMT+MicrosoftYaHei-Bold"/>
              </a:rPr>
              <a:t>2.</a:t>
            </a:r>
            <a:r>
              <a:rPr sz="1600" spc="76">
                <a:solidFill>
                  <a:srgbClr val="45AE37"/>
                </a:solidFill>
                <a:latin typeface="RPQJUN+WDNEMT+MicrosoftYaHei-Bold"/>
                <a:cs typeface="RPQJUN+WDNEMT+MicrosoftYaHei-Bold"/>
              </a:rPr>
              <a:t> </a:t>
            </a:r>
            <a:r>
              <a:rPr sz="1600">
                <a:solidFill>
                  <a:srgbClr val="45AE37"/>
                </a:solidFill>
                <a:latin typeface="LQQIRG+MS-UIGothic"/>
                <a:cs typeface="LQQIRG+MS-UIGothic"/>
              </a:rPr>
              <a:t>确定目</a:t>
            </a:r>
            <a:r>
              <a:rPr sz="1600">
                <a:solidFill>
                  <a:srgbClr val="45AE37"/>
                </a:solidFill>
                <a:latin typeface="SimSun"/>
                <a:cs typeface="SimSun"/>
              </a:rPr>
              <a:t>标</a:t>
            </a:r>
            <a:r>
              <a:rPr sz="1600">
                <a:solidFill>
                  <a:srgbClr val="45AE37"/>
                </a:solidFill>
                <a:latin typeface="LQQIRG+MS-UIGothic"/>
                <a:cs typeface="LQQIRG+MS-UIGothic"/>
              </a:rPr>
              <a:t>售价和</a:t>
            </a:r>
            <a:r>
              <a:rPr sz="1600">
                <a:solidFill>
                  <a:srgbClr val="45AE37"/>
                </a:solidFill>
                <a:latin typeface="SimSun"/>
                <a:cs typeface="SimSun"/>
              </a:rPr>
              <a:t>预</a:t>
            </a:r>
            <a:r>
              <a:rPr sz="1600">
                <a:solidFill>
                  <a:srgbClr val="45AE37"/>
                </a:solidFill>
                <a:latin typeface="LQQIRG+MS-UIGothic"/>
                <a:cs typeface="LQQIRG+MS-UIGothic"/>
              </a:rPr>
              <a:t>期利</a:t>
            </a:r>
            <a:r>
              <a:rPr sz="1600">
                <a:solidFill>
                  <a:srgbClr val="45AE37"/>
                </a:solidFill>
                <a:latin typeface="SimSun"/>
                <a:cs typeface="SimSun"/>
              </a:rPr>
              <a:t>润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372360" y="4926329"/>
            <a:ext cx="1772310" cy="5208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45AE37"/>
                </a:solidFill>
                <a:latin typeface="RPQJUN+WDNEMT+MicrosoftYaHei-Bold"/>
                <a:cs typeface="RPQJUN+WDNEMT+MicrosoftYaHei-Bold"/>
              </a:rPr>
              <a:t>3.</a:t>
            </a:r>
            <a:r>
              <a:rPr sz="1600" spc="76">
                <a:solidFill>
                  <a:srgbClr val="45AE37"/>
                </a:solidFill>
                <a:latin typeface="RPQJUN+WDNEMT+MicrosoftYaHei-Bold"/>
                <a:cs typeface="RPQJUN+WDNEMT+MicrosoftYaHei-Bold"/>
              </a:rPr>
              <a:t> </a:t>
            </a:r>
            <a:r>
              <a:rPr sz="1600">
                <a:solidFill>
                  <a:srgbClr val="45AE37"/>
                </a:solidFill>
                <a:latin typeface="SimSun"/>
                <a:cs typeface="SimSun"/>
              </a:rPr>
              <a:t>计</a:t>
            </a:r>
            <a:r>
              <a:rPr sz="1600">
                <a:solidFill>
                  <a:srgbClr val="45AE37"/>
                </a:solidFill>
                <a:latin typeface="LQQIRG+MS-UIGothic"/>
                <a:cs typeface="LQQIRG+MS-UIGothic"/>
              </a:rPr>
              <a:t>算目</a:t>
            </a:r>
            <a:r>
              <a:rPr sz="1600">
                <a:solidFill>
                  <a:srgbClr val="45AE37"/>
                </a:solidFill>
                <a:latin typeface="SimSun"/>
                <a:cs typeface="SimSun"/>
              </a:rPr>
              <a:t>标</a:t>
            </a:r>
            <a:r>
              <a:rPr sz="1600">
                <a:solidFill>
                  <a:srgbClr val="45AE37"/>
                </a:solidFill>
                <a:latin typeface="LQQIRG+MS-UIGothic"/>
                <a:cs typeface="LQQIRG+MS-UIGothic"/>
              </a:rPr>
              <a:t>成本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LQQIRG+MS-UIGothic"/>
                <a:cs typeface="LQQIRG+MS-UIGothic"/>
              </a:rPr>
              <a:t>目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45AE37"/>
                </a:solidFill>
                <a:latin typeface="LQQIRG+MS-UIGothic"/>
                <a:cs typeface="LQQIRG+MS-UIGothic"/>
              </a:rPr>
              <a:t>成本法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96060" y="1709959"/>
            <a:ext cx="2743961" cy="6511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RPQJUN+WDNEMT+MicrosoftYaHei-Bold"/>
                <a:cs typeface="RPQJUN+WDNEMT+MicrosoftYaHei-Bold"/>
              </a:rPr>
              <a:t>4.</a:t>
            </a:r>
            <a:r>
              <a:rPr sz="2000" spc="95">
                <a:solidFill>
                  <a:srgbClr val="FFFDFD"/>
                </a:solidFill>
                <a:latin typeface="RPQJUN+WDNEMT+MicrosoftYaHei-Bold"/>
                <a:cs typeface="RPQJUN+WDNEMT+MicrosoftYaHei-Bold"/>
              </a:rPr>
              <a:t> 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设计阶</a:t>
            </a:r>
            <a:r>
              <a:rPr sz="2000" spc="25">
                <a:solidFill>
                  <a:srgbClr val="FFFDFD"/>
                </a:solidFill>
                <a:latin typeface="LQQIRG+MS-UIGothic"/>
                <a:cs typeface="LQQIRG+MS-UIGothic"/>
              </a:rPr>
              <a:t>段成本控制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LQQIRG+MS-UIGothic"/>
                <a:cs typeface="LQQIRG+MS-UIGothic"/>
              </a:rPr>
              <a:t>适用范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QQIRG+MS-UIGothic"/>
                <a:cs typeface="LQQIRG+MS-UIGothic"/>
              </a:rPr>
              <a:t>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设计阶</a:t>
            </a:r>
            <a:r>
              <a:rPr sz="1500">
                <a:solidFill>
                  <a:srgbClr val="FFFDFD"/>
                </a:solidFill>
                <a:latin typeface="LQQIRG+MS-UIGothic"/>
                <a:cs typeface="LQQIRG+MS-UIGothic"/>
              </a:rPr>
              <a:t>段引入价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DFD"/>
                </a:solidFill>
                <a:latin typeface="LQQIRG+MS-UIGothic"/>
                <a:cs typeface="LQQIRG+MS-UIGothic"/>
              </a:rPr>
              <a:t>工程分析、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DFD"/>
                </a:solidFill>
                <a:latin typeface="LQQIRG+MS-UIGothic"/>
                <a:cs typeface="LQQIRG+MS-UIGothic"/>
              </a:rPr>
              <a:t>化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FFFDFD"/>
                </a:solidFill>
                <a:latin typeface="LQQIRG+MS-UIGothic"/>
                <a:cs typeface="LQQIRG+MS-UIGothic"/>
              </a:rPr>
              <a:t>方案等措施，降低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LQQIRG+MS-UIGothic"/>
                <a:cs typeface="LQQIRG+MS-UIGothic"/>
              </a:rPr>
              <a:t>品成本。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094980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QQIRG+MS-UIGothic"/>
                <a:cs typeface="LQQIRG+MS-UIGothic"/>
              </a:rPr>
              <a:t>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LQQIRG+MS-UIGothic"/>
                <a:cs typeface="LQQIRG+MS-UIGothic"/>
              </a:rPr>
              <a:t>成本法适用于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LQQIRG+MS-UIGothic"/>
                <a:cs typeface="LQQIRG+MS-UIGothic"/>
              </a:rPr>
              <a:t>品开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LQQIRG+MS-UIGothic"/>
                <a:cs typeface="LQQIRG+MS-UIGothic"/>
              </a:rPr>
              <a:t>周期短、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QQIRG+MS-UIGothic"/>
                <a:cs typeface="LQQIRG+MS-UIGothic"/>
              </a:rPr>
              <a:t>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LQQIRG+MS-UIGothic"/>
                <a:cs typeface="LQQIRG+MS-UIGothic"/>
              </a:rPr>
              <a:t>需求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DFD"/>
                </a:solidFill>
                <a:latin typeface="LQQIRG+MS-UIGothic"/>
                <a:cs typeface="LQQIRG+MS-UIGothic"/>
              </a:rPr>
              <a:t>化快、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FFFDFD"/>
                </a:solidFill>
                <a:latin typeface="LQQIRG+MS-UIGothic"/>
                <a:cs typeface="LQQIRG+MS-UIGothic"/>
              </a:rPr>
              <a:t>争激烈的企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LQQIRG+MS-UIGothic"/>
                <a:cs typeface="LQQIRG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91404" y="3853719"/>
            <a:ext cx="2743961" cy="6511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RPQJUN+WDNEMT+MicrosoftYaHei-Bold"/>
                <a:cs typeface="RPQJUN+WDNEMT+MicrosoftYaHei-Bold"/>
              </a:rPr>
              <a:t>5.</a:t>
            </a:r>
            <a:r>
              <a:rPr sz="2000" spc="95">
                <a:solidFill>
                  <a:srgbClr val="FFFDFD"/>
                </a:solidFill>
                <a:latin typeface="RPQJUN+WDNEMT+MicrosoftYaHei-Bold"/>
                <a:cs typeface="RPQJUN+WDNEMT+MicrosoftYaHei-Bold"/>
              </a:rPr>
              <a:t> </a:t>
            </a:r>
            <a:r>
              <a:rPr sz="2000" spc="25">
                <a:solidFill>
                  <a:srgbClr val="FFFDFD"/>
                </a:solidFill>
                <a:latin typeface="LQQIRG+MS-UIGothic"/>
                <a:cs typeface="LQQIRG+MS-UIGothic"/>
              </a:rPr>
              <a:t>生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产阶</a:t>
            </a:r>
            <a:r>
              <a:rPr sz="2000" spc="25">
                <a:solidFill>
                  <a:srgbClr val="FFFDFD"/>
                </a:solidFill>
                <a:latin typeface="LQQIRG+MS-UIGothic"/>
                <a:cs typeface="LQQIRG+MS-UIGothic"/>
              </a:rPr>
              <a:t>段成本控制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QQIRG+MS-UIGothic"/>
                <a:cs typeface="LQQIRG+MS-UIGothic"/>
              </a:rPr>
              <a:t>在生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产阶</a:t>
            </a:r>
            <a:r>
              <a:rPr sz="1500">
                <a:solidFill>
                  <a:srgbClr val="FFFDFD"/>
                </a:solidFill>
                <a:latin typeface="LQQIRG+MS-UIGothic"/>
                <a:cs typeface="LQQIRG+MS-UIGothic"/>
              </a:rPr>
              <a:t>段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DFD"/>
                </a:solidFill>
                <a:latin typeface="LQQIRG+MS-UIGothic"/>
                <a:cs typeface="LQQIRG+MS-UIGothic"/>
              </a:rPr>
              <a:t>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LQQIRG+MS-UIGothic"/>
                <a:cs typeface="LQQIRG+MS-UIGothic"/>
              </a:rPr>
              <a:t>准化作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LQQIRG+MS-UIGothic"/>
                <a:cs typeface="LQQIRG+MS-UIGothic"/>
              </a:rPr>
              <a:t>、降低材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QQIRG+MS-UIGothic"/>
                <a:cs typeface="LQQIRG+MS-UIGothic"/>
              </a:rPr>
              <a:t>料消耗、提高生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LQQIRG+MS-UIGothic"/>
                <a:cs typeface="LQQIRG+MS-UIGothic"/>
              </a:rPr>
              <a:t>效率等措施，确保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LQQIRG+MS-UIGothic"/>
                <a:cs typeface="LQQIRG+MS-UIGothic"/>
              </a:rPr>
              <a:t>品成本不超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LQQIRG+MS-UIGothic"/>
                <a:cs typeface="LQQIRG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https://d.book118.com/288132072065006046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JKVUBR+PMWSAR+ArialMT</vt:lpstr>
      <vt:lpstr>Times New Roman</vt:lpstr>
      <vt:lpstr>LQQIRG+MS-UIGothic</vt:lpstr>
      <vt:lpstr>SimSun</vt:lpstr>
      <vt:lpstr>RPQJUN+WDNEMT+MicrosoftYaHei-Bold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2024-09-27T10:04:54.530</cp:lastPrinted>
  <dcterms:created xsi:type="dcterms:W3CDTF">2024-09-27T02:04:54Z</dcterms:created>
  <dcterms:modified xsi:type="dcterms:W3CDTF">2024-09-27T02:04:55Z</dcterms:modified>
</cp:coreProperties>
</file>