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A3167-274B-4663-B85D-2ED665939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FEF45-B4D2-48EF-A3E3-17953F185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EC21D-F224-42F0-A50D-61617FFE7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4AA06-B0FA-4420-87B6-F8D1F0796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9432C4-6B54-4865-9D03-335FDC4AB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973931-01A5-42CD-8099-67905AD48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39D649-D55E-4E9C-80A8-53905CA9E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8204D-72A0-4EAC-BBD3-E040BF8C2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EE919-EC98-490B-BB7B-047EB43B2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62E6E-9C04-4D55-BE18-95CD07F16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97260-BD1B-4B75-A706-23FFE87EE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20800" y="1514689"/>
            <a:ext cx="1222375" cy="1191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84396" y="1443387"/>
            <a:ext cx="55499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B6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13" Type="http://schemas.openxmlformats.org/officeDocument/2006/relationships/image" Target="../media/image15.png" /><Relationship Id="rId14" Type="http://schemas.openxmlformats.org/officeDocument/2006/relationships/image" Target="../media/image16.png" /><Relationship Id="rId15" Type="http://schemas.openxmlformats.org/officeDocument/2006/relationships/image" Target="../media/image17.png" /><Relationship Id="rId16" Type="http://schemas.openxmlformats.org/officeDocument/2006/relationships/image" Target="../media/image18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12" Type="http://schemas.openxmlformats.org/officeDocument/2006/relationships/image" Target="../media/image18.png" /><Relationship Id="rId13" Type="http://schemas.openxmlformats.org/officeDocument/2006/relationships/image" Target="../media/image17.png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4.png" /><Relationship Id="rId9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7.png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4.png" /><Relationship Id="rId6" Type="http://schemas.openxmlformats.org/officeDocument/2006/relationships/image" Target="../media/image13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12" Type="http://schemas.openxmlformats.org/officeDocument/2006/relationships/image" Target="../media/image18.png" /><Relationship Id="rId13" Type="http://schemas.openxmlformats.org/officeDocument/2006/relationships/image" Target="../media/image17.png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4.png" /><Relationship Id="rId9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7.png" /><Relationship Id="rId2" Type="http://schemas.openxmlformats.org/officeDocument/2006/relationships/image" Target="../media/image25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4.png" /><Relationship Id="rId7" Type="http://schemas.openxmlformats.org/officeDocument/2006/relationships/image" Target="../media/image13.png" /><Relationship Id="rId8" Type="http://schemas.openxmlformats.org/officeDocument/2006/relationships/image" Target="../media/image15.png" /><Relationship Id="rId9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12" Type="http://schemas.openxmlformats.org/officeDocument/2006/relationships/image" Target="../media/image18.png" /><Relationship Id="rId13" Type="http://schemas.openxmlformats.org/officeDocument/2006/relationships/image" Target="../media/image17.png" /><Relationship Id="rId2" Type="http://schemas.openxmlformats.org/officeDocument/2006/relationships/image" Target="../media/image26.png" /><Relationship Id="rId3" Type="http://schemas.openxmlformats.org/officeDocument/2006/relationships/image" Target="../media/image27.png" /><Relationship Id="rId4" Type="http://schemas.openxmlformats.org/officeDocument/2006/relationships/image" Target="../media/image28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4.png" /><Relationship Id="rId9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7.png" /><Relationship Id="rId2" Type="http://schemas.openxmlformats.org/officeDocument/2006/relationships/image" Target="../media/image2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4.png" /><Relationship Id="rId7" Type="http://schemas.openxmlformats.org/officeDocument/2006/relationships/image" Target="../media/image13.png" /><Relationship Id="rId8" Type="http://schemas.openxmlformats.org/officeDocument/2006/relationships/image" Target="../media/image15.png" /><Relationship Id="rId9" Type="http://schemas.openxmlformats.org/officeDocument/2006/relationships/image" Target="../media/image1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0243340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03808" y="1692371"/>
            <a:ext cx="5940425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27DFF4"/>
                </a:solidFill>
              </a:rPr>
              <a:t>网店可行性分析报告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0" y="0"/>
            <a:ext cx="3940810" cy="6858000"/>
            <a:chExt cx="3940810" cy="6858000"/>
          </a:xfrm>
        </p:grpSpPr>
        <p:sp>
          <p:nvSpPr>
            <p:cNvPr id="4" name="object 4"/>
            <p:cNvSpPr/>
            <p:nvPr/>
          </p:nvSpPr>
          <p:spPr>
            <a:xfrm>
              <a:off x="0" y="0"/>
              <a:ext cx="3940810" cy="6858000"/>
            </a:xfrm>
            <a:custGeom>
              <a:rect l="l" t="t" r="r" b="b"/>
              <a:pathLst>
                <a:path w="3940810" h="6858000">
                  <a:moveTo>
                    <a:pt x="3940476" y="6858000"/>
                  </a:moveTo>
                  <a:lnTo>
                    <a:pt x="0" y="6858000"/>
                  </a:lnTo>
                  <a:lnTo>
                    <a:pt x="0" y="0"/>
                  </a:lnTo>
                  <a:lnTo>
                    <a:pt x="3940476" y="0"/>
                  </a:lnTo>
                  <a:lnTo>
                    <a:pt x="3940476" y="685800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0"/>
              <a:ext cx="3020060" cy="2880360"/>
            </a:xfrm>
            <a:custGeom>
              <a:rect l="l" t="t" r="r" b="b"/>
              <a:pathLst>
                <a:path w="3020060" h="2880360">
                  <a:moveTo>
                    <a:pt x="264503" y="2880257"/>
                  </a:moveTo>
                  <a:lnTo>
                    <a:pt x="216040" y="2879839"/>
                  </a:lnTo>
                  <a:lnTo>
                    <a:pt x="167777" y="2878590"/>
                  </a:lnTo>
                  <a:lnTo>
                    <a:pt x="119725" y="2876518"/>
                  </a:lnTo>
                  <a:lnTo>
                    <a:pt x="71888" y="2873628"/>
                  </a:lnTo>
                  <a:lnTo>
                    <a:pt x="24274" y="2869928"/>
                  </a:lnTo>
                  <a:lnTo>
                    <a:pt x="0" y="2867621"/>
                  </a:lnTo>
                  <a:lnTo>
                    <a:pt x="0" y="0"/>
                  </a:lnTo>
                  <a:lnTo>
                    <a:pt x="3016826" y="0"/>
                  </a:lnTo>
                  <a:lnTo>
                    <a:pt x="3018047" y="28317"/>
                  </a:lnTo>
                  <a:lnTo>
                    <a:pt x="3019296" y="76580"/>
                  </a:lnTo>
                  <a:lnTo>
                    <a:pt x="3019713" y="125046"/>
                  </a:lnTo>
                  <a:lnTo>
                    <a:pt x="3019296" y="173511"/>
                  </a:lnTo>
                  <a:lnTo>
                    <a:pt x="3018047" y="221773"/>
                  </a:lnTo>
                  <a:lnTo>
                    <a:pt x="3015975" y="269826"/>
                  </a:lnTo>
                  <a:lnTo>
                    <a:pt x="3013085" y="317662"/>
                  </a:lnTo>
                  <a:lnTo>
                    <a:pt x="3009385" y="365276"/>
                  </a:lnTo>
                  <a:lnTo>
                    <a:pt x="3004882" y="412660"/>
                  </a:lnTo>
                  <a:lnTo>
                    <a:pt x="2999582" y="459808"/>
                  </a:lnTo>
                  <a:lnTo>
                    <a:pt x="2993492" y="506712"/>
                  </a:lnTo>
                  <a:lnTo>
                    <a:pt x="2986619" y="553365"/>
                  </a:lnTo>
                  <a:lnTo>
                    <a:pt x="2978970" y="599762"/>
                  </a:lnTo>
                  <a:lnTo>
                    <a:pt x="2970552" y="645895"/>
                  </a:lnTo>
                  <a:lnTo>
                    <a:pt x="2961371" y="691757"/>
                  </a:lnTo>
                  <a:lnTo>
                    <a:pt x="2951435" y="737341"/>
                  </a:lnTo>
                  <a:lnTo>
                    <a:pt x="2940749" y="782641"/>
                  </a:lnTo>
                  <a:lnTo>
                    <a:pt x="2929322" y="827649"/>
                  </a:lnTo>
                  <a:lnTo>
                    <a:pt x="2917159" y="872360"/>
                  </a:lnTo>
                  <a:lnTo>
                    <a:pt x="2904268" y="916766"/>
                  </a:lnTo>
                  <a:lnTo>
                    <a:pt x="2890656" y="960859"/>
                  </a:lnTo>
                  <a:lnTo>
                    <a:pt x="2876329" y="1004635"/>
                  </a:lnTo>
                  <a:lnTo>
                    <a:pt x="2861294" y="1048085"/>
                  </a:lnTo>
                  <a:lnTo>
                    <a:pt x="2845558" y="1091202"/>
                  </a:lnTo>
                  <a:lnTo>
                    <a:pt x="2829127" y="1133981"/>
                  </a:lnTo>
                  <a:lnTo>
                    <a:pt x="2812010" y="1176414"/>
                  </a:lnTo>
                  <a:lnTo>
                    <a:pt x="2794212" y="1218494"/>
                  </a:lnTo>
                  <a:lnTo>
                    <a:pt x="2775740" y="1260214"/>
                  </a:lnTo>
                  <a:lnTo>
                    <a:pt x="2756601" y="1301568"/>
                  </a:lnTo>
                  <a:lnTo>
                    <a:pt x="2736802" y="1342549"/>
                  </a:lnTo>
                  <a:lnTo>
                    <a:pt x="2716350" y="1383150"/>
                  </a:lnTo>
                  <a:lnTo>
                    <a:pt x="2695252" y="1423364"/>
                  </a:lnTo>
                  <a:lnTo>
                    <a:pt x="2673514" y="1463184"/>
                  </a:lnTo>
                  <a:lnTo>
                    <a:pt x="2651143" y="1502604"/>
                  </a:lnTo>
                  <a:lnTo>
                    <a:pt x="2628146" y="1541616"/>
                  </a:lnTo>
                  <a:lnTo>
                    <a:pt x="2604530" y="1580214"/>
                  </a:lnTo>
                  <a:lnTo>
                    <a:pt x="2580302" y="1618391"/>
                  </a:lnTo>
                  <a:lnTo>
                    <a:pt x="2555469" y="1656141"/>
                  </a:lnTo>
                  <a:lnTo>
                    <a:pt x="2530037" y="1693455"/>
                  </a:lnTo>
                  <a:lnTo>
                    <a:pt x="2504013" y="1730328"/>
                  </a:lnTo>
                  <a:lnTo>
                    <a:pt x="2477404" y="1766753"/>
                  </a:lnTo>
                  <a:lnTo>
                    <a:pt x="2450218" y="1802723"/>
                  </a:lnTo>
                  <a:lnTo>
                    <a:pt x="2422460" y="1838230"/>
                  </a:lnTo>
                  <a:lnTo>
                    <a:pt x="2394137" y="1873269"/>
                  </a:lnTo>
                  <a:lnTo>
                    <a:pt x="2365257" y="1907832"/>
                  </a:lnTo>
                  <a:lnTo>
                    <a:pt x="2335826" y="1941913"/>
                  </a:lnTo>
                  <a:lnTo>
                    <a:pt x="2305851" y="1975504"/>
                  </a:lnTo>
                  <a:lnTo>
                    <a:pt x="2275339" y="2008599"/>
                  </a:lnTo>
                  <a:lnTo>
                    <a:pt x="2244297" y="2041192"/>
                  </a:lnTo>
                  <a:lnTo>
                    <a:pt x="2212731" y="2073274"/>
                  </a:lnTo>
                  <a:lnTo>
                    <a:pt x="2180649" y="2104840"/>
                  </a:lnTo>
                  <a:lnTo>
                    <a:pt x="2148056" y="2135882"/>
                  </a:lnTo>
                  <a:lnTo>
                    <a:pt x="2114961" y="2166394"/>
                  </a:lnTo>
                  <a:lnTo>
                    <a:pt x="2081370" y="2196369"/>
                  </a:lnTo>
                  <a:lnTo>
                    <a:pt x="2047289" y="2225800"/>
                  </a:lnTo>
                  <a:lnTo>
                    <a:pt x="2012726" y="2254680"/>
                  </a:lnTo>
                  <a:lnTo>
                    <a:pt x="1977687" y="2283003"/>
                  </a:lnTo>
                  <a:lnTo>
                    <a:pt x="1942180" y="2310761"/>
                  </a:lnTo>
                  <a:lnTo>
                    <a:pt x="1906210" y="2337948"/>
                  </a:lnTo>
                  <a:lnTo>
                    <a:pt x="1869785" y="2364556"/>
                  </a:lnTo>
                  <a:lnTo>
                    <a:pt x="1832912" y="2390580"/>
                  </a:lnTo>
                  <a:lnTo>
                    <a:pt x="1795598" y="2416012"/>
                  </a:lnTo>
                  <a:lnTo>
                    <a:pt x="1757848" y="2440845"/>
                  </a:lnTo>
                  <a:lnTo>
                    <a:pt x="1719671" y="2465074"/>
                  </a:lnTo>
                  <a:lnTo>
                    <a:pt x="1681073" y="2488689"/>
                  </a:lnTo>
                  <a:lnTo>
                    <a:pt x="1642061" y="2511686"/>
                  </a:lnTo>
                  <a:lnTo>
                    <a:pt x="1602641" y="2534057"/>
                  </a:lnTo>
                  <a:lnTo>
                    <a:pt x="1562821" y="2555795"/>
                  </a:lnTo>
                  <a:lnTo>
                    <a:pt x="1522607" y="2576893"/>
                  </a:lnTo>
                  <a:lnTo>
                    <a:pt x="1482006" y="2597345"/>
                  </a:lnTo>
                  <a:lnTo>
                    <a:pt x="1441025" y="2617144"/>
                  </a:lnTo>
                  <a:lnTo>
                    <a:pt x="1399671" y="2636283"/>
                  </a:lnTo>
                  <a:lnTo>
                    <a:pt x="1357951" y="2654755"/>
                  </a:lnTo>
                  <a:lnTo>
                    <a:pt x="1315871" y="2672553"/>
                  </a:lnTo>
                  <a:lnTo>
                    <a:pt x="1273438" y="2689671"/>
                  </a:lnTo>
                  <a:lnTo>
                    <a:pt x="1230659" y="2706101"/>
                  </a:lnTo>
                  <a:lnTo>
                    <a:pt x="1187542" y="2721837"/>
                  </a:lnTo>
                  <a:lnTo>
                    <a:pt x="1144092" y="2736872"/>
                  </a:lnTo>
                  <a:lnTo>
                    <a:pt x="1100317" y="2751199"/>
                  </a:lnTo>
                  <a:lnTo>
                    <a:pt x="1056223" y="2764812"/>
                  </a:lnTo>
                  <a:lnTo>
                    <a:pt x="1011817" y="2777702"/>
                  </a:lnTo>
                  <a:lnTo>
                    <a:pt x="967107" y="2789865"/>
                  </a:lnTo>
                  <a:lnTo>
                    <a:pt x="922098" y="2801292"/>
                  </a:lnTo>
                  <a:lnTo>
                    <a:pt x="876798" y="2811978"/>
                  </a:lnTo>
                  <a:lnTo>
                    <a:pt x="831214" y="2821914"/>
                  </a:lnTo>
                  <a:lnTo>
                    <a:pt x="785352" y="2831095"/>
                  </a:lnTo>
                  <a:lnTo>
                    <a:pt x="739219" y="2839514"/>
                  </a:lnTo>
                  <a:lnTo>
                    <a:pt x="692823" y="2847163"/>
                  </a:lnTo>
                  <a:lnTo>
                    <a:pt x="646169" y="2854035"/>
                  </a:lnTo>
                  <a:lnTo>
                    <a:pt x="599265" y="2860125"/>
                  </a:lnTo>
                  <a:lnTo>
                    <a:pt x="552117" y="2865425"/>
                  </a:lnTo>
                  <a:lnTo>
                    <a:pt x="504733" y="2869929"/>
                  </a:lnTo>
                  <a:lnTo>
                    <a:pt x="457120" y="2873629"/>
                  </a:lnTo>
                  <a:lnTo>
                    <a:pt x="409283" y="2876518"/>
                  </a:lnTo>
                  <a:lnTo>
                    <a:pt x="361230" y="2878591"/>
                  </a:lnTo>
                  <a:lnTo>
                    <a:pt x="312968" y="2879839"/>
                  </a:lnTo>
                  <a:lnTo>
                    <a:pt x="264503" y="2880257"/>
                  </a:lnTo>
                  <a:close/>
                </a:path>
                <a:path w="3020060" h="2880360">
                  <a:moveTo>
                    <a:pt x="3019714" y="125046"/>
                  </a:moveTo>
                  <a:close/>
                </a:path>
              </a:pathLst>
            </a:custGeom>
            <a:solidFill>
              <a:srgbClr val="D4DAFA">
                <a:alpha val="54901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0" y="0"/>
              <a:ext cx="1899285" cy="1741805"/>
            </a:xfrm>
            <a:custGeom>
              <a:rect l="l" t="t" r="r" b="b"/>
              <a:pathLst>
                <a:path w="1899285" h="1741805">
                  <a:moveTo>
                    <a:pt x="264504" y="1741739"/>
                  </a:moveTo>
                  <a:lnTo>
                    <a:pt x="216306" y="1741041"/>
                  </a:lnTo>
                  <a:lnTo>
                    <a:pt x="168454" y="1738963"/>
                  </a:lnTo>
                  <a:lnTo>
                    <a:pt x="120967" y="1735523"/>
                  </a:lnTo>
                  <a:lnTo>
                    <a:pt x="73864" y="1730741"/>
                  </a:lnTo>
                  <a:lnTo>
                    <a:pt x="27165" y="1724634"/>
                  </a:lnTo>
                  <a:lnTo>
                    <a:pt x="0" y="1720284"/>
                  </a:lnTo>
                  <a:lnTo>
                    <a:pt x="0" y="0"/>
                  </a:lnTo>
                  <a:lnTo>
                    <a:pt x="1895641" y="0"/>
                  </a:lnTo>
                  <a:lnTo>
                    <a:pt x="1896437" y="10979"/>
                  </a:lnTo>
                  <a:lnTo>
                    <a:pt x="1898515" y="58831"/>
                  </a:lnTo>
                  <a:lnTo>
                    <a:pt x="1899212" y="107031"/>
                  </a:lnTo>
                  <a:lnTo>
                    <a:pt x="1898515" y="155230"/>
                  </a:lnTo>
                  <a:lnTo>
                    <a:pt x="1896437" y="203083"/>
                  </a:lnTo>
                  <a:lnTo>
                    <a:pt x="1892997" y="250570"/>
                  </a:lnTo>
                  <a:lnTo>
                    <a:pt x="1888214" y="297673"/>
                  </a:lnTo>
                  <a:lnTo>
                    <a:pt x="1882107" y="344372"/>
                  </a:lnTo>
                  <a:lnTo>
                    <a:pt x="1874696" y="390648"/>
                  </a:lnTo>
                  <a:lnTo>
                    <a:pt x="1866000" y="436482"/>
                  </a:lnTo>
                  <a:lnTo>
                    <a:pt x="1856038" y="481855"/>
                  </a:lnTo>
                  <a:lnTo>
                    <a:pt x="1844829" y="526747"/>
                  </a:lnTo>
                  <a:lnTo>
                    <a:pt x="1832391" y="571140"/>
                  </a:lnTo>
                  <a:lnTo>
                    <a:pt x="1818746" y="615014"/>
                  </a:lnTo>
                  <a:lnTo>
                    <a:pt x="1803910" y="658351"/>
                  </a:lnTo>
                  <a:lnTo>
                    <a:pt x="1787905" y="701130"/>
                  </a:lnTo>
                  <a:lnTo>
                    <a:pt x="1770748" y="743333"/>
                  </a:lnTo>
                  <a:lnTo>
                    <a:pt x="1752460" y="784941"/>
                  </a:lnTo>
                  <a:lnTo>
                    <a:pt x="1733058" y="825934"/>
                  </a:lnTo>
                  <a:lnTo>
                    <a:pt x="1712563" y="866294"/>
                  </a:lnTo>
                  <a:lnTo>
                    <a:pt x="1690993" y="906000"/>
                  </a:lnTo>
                  <a:lnTo>
                    <a:pt x="1668369" y="945035"/>
                  </a:lnTo>
                  <a:lnTo>
                    <a:pt x="1644707" y="983378"/>
                  </a:lnTo>
                  <a:lnTo>
                    <a:pt x="1620029" y="1021012"/>
                  </a:lnTo>
                  <a:lnTo>
                    <a:pt x="1594353" y="1057915"/>
                  </a:lnTo>
                  <a:lnTo>
                    <a:pt x="1567699" y="1094070"/>
                  </a:lnTo>
                  <a:lnTo>
                    <a:pt x="1540085" y="1129457"/>
                  </a:lnTo>
                  <a:lnTo>
                    <a:pt x="1511530" y="1164057"/>
                  </a:lnTo>
                  <a:lnTo>
                    <a:pt x="1482055" y="1197851"/>
                  </a:lnTo>
                  <a:lnTo>
                    <a:pt x="1451677" y="1230820"/>
                  </a:lnTo>
                  <a:lnTo>
                    <a:pt x="1420417" y="1262944"/>
                  </a:lnTo>
                  <a:lnTo>
                    <a:pt x="1388293" y="1294204"/>
                  </a:lnTo>
                  <a:lnTo>
                    <a:pt x="1355324" y="1324582"/>
                  </a:lnTo>
                  <a:lnTo>
                    <a:pt x="1321531" y="1354057"/>
                  </a:lnTo>
                  <a:lnTo>
                    <a:pt x="1286930" y="1382612"/>
                  </a:lnTo>
                  <a:lnTo>
                    <a:pt x="1251543" y="1410226"/>
                  </a:lnTo>
                  <a:lnTo>
                    <a:pt x="1215388" y="1436880"/>
                  </a:lnTo>
                  <a:lnTo>
                    <a:pt x="1178485" y="1462556"/>
                  </a:lnTo>
                  <a:lnTo>
                    <a:pt x="1140852" y="1487234"/>
                  </a:lnTo>
                  <a:lnTo>
                    <a:pt x="1102508" y="1510895"/>
                  </a:lnTo>
                  <a:lnTo>
                    <a:pt x="1063474" y="1533520"/>
                  </a:lnTo>
                  <a:lnTo>
                    <a:pt x="1023767" y="1555090"/>
                  </a:lnTo>
                  <a:lnTo>
                    <a:pt x="983407" y="1575585"/>
                  </a:lnTo>
                  <a:lnTo>
                    <a:pt x="942414" y="1594986"/>
                  </a:lnTo>
                  <a:lnTo>
                    <a:pt x="900806" y="1613275"/>
                  </a:lnTo>
                  <a:lnTo>
                    <a:pt x="858603" y="1630432"/>
                  </a:lnTo>
                  <a:lnTo>
                    <a:pt x="815824" y="1646437"/>
                  </a:lnTo>
                  <a:lnTo>
                    <a:pt x="772487" y="1661273"/>
                  </a:lnTo>
                  <a:lnTo>
                    <a:pt x="728613" y="1674918"/>
                  </a:lnTo>
                  <a:lnTo>
                    <a:pt x="684220" y="1687355"/>
                  </a:lnTo>
                  <a:lnTo>
                    <a:pt x="639328" y="1698565"/>
                  </a:lnTo>
                  <a:lnTo>
                    <a:pt x="593955" y="1708527"/>
                  </a:lnTo>
                  <a:lnTo>
                    <a:pt x="548121" y="1717223"/>
                  </a:lnTo>
                  <a:lnTo>
                    <a:pt x="501845" y="1724634"/>
                  </a:lnTo>
                  <a:lnTo>
                    <a:pt x="455146" y="1730741"/>
                  </a:lnTo>
                  <a:lnTo>
                    <a:pt x="408043" y="1735523"/>
                  </a:lnTo>
                  <a:lnTo>
                    <a:pt x="360556" y="1738964"/>
                  </a:lnTo>
                  <a:lnTo>
                    <a:pt x="312703" y="1741042"/>
                  </a:lnTo>
                  <a:lnTo>
                    <a:pt x="264504" y="1741739"/>
                  </a:lnTo>
                  <a:close/>
                </a:path>
                <a:path w="1899285" h="1741805">
                  <a:moveTo>
                    <a:pt x="1899212" y="107031"/>
                  </a:moveTo>
                  <a:close/>
                </a:path>
              </a:pathLst>
            </a:custGeom>
            <a:solidFill>
              <a:srgbClr val="00B6FF">
                <a:alpha val="67057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4916425" y="1716077"/>
            <a:ext cx="2362200" cy="330898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25">
                <a:solidFill>
                  <a:srgbClr val="00B6FF"/>
                </a:solidFill>
                <a:latin typeface="微软雅黑"/>
                <a:cs typeface="微软雅黑"/>
              </a:rPr>
              <a:t>引言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网店市场分析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网店可行性分析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网店实施方案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风险评估与对策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B6FF"/>
                </a:solidFill>
                <a:latin typeface="微软雅黑"/>
                <a:cs typeface="微软雅黑"/>
              </a:rPr>
              <a:t>结论与建议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30271" y="6114264"/>
            <a:ext cx="323151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10">
                <a:solidFill>
                  <a:srgbClr val="A9B5F5"/>
                </a:solidFill>
                <a:latin typeface="微软雅黑"/>
                <a:cs typeface="微软雅黑"/>
              </a:rPr>
              <a:t>contents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76951" y="3551837"/>
            <a:ext cx="996950" cy="2940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7650" b="1" spc="-50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76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20800" y="1514689"/>
            <a:ext cx="1222375" cy="2129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27DFF4"/>
                </a:solidFill>
                <a:latin typeface="微软雅黑"/>
                <a:cs typeface="微软雅黑"/>
              </a:rPr>
              <a:t>01</a:t>
            </a:r>
            <a:endParaRPr sz="76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815"/>
              </a:spcBef>
            </a:pPr>
            <a:r>
              <a:rPr sz="3800" spc="-25">
                <a:solidFill>
                  <a:srgbClr val="27DFF4"/>
                </a:solidFill>
                <a:latin typeface="微软雅黑"/>
                <a:cs typeface="微软雅黑"/>
              </a:rPr>
              <a:t>引言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72404" y="1168477"/>
            <a:ext cx="11247755" cy="4906645"/>
            <a:chOff x="472404" y="1168477"/>
            <a:chExt cx="11247755" cy="4906645"/>
          </a:xfrm>
        </p:grpSpPr>
        <p:sp>
          <p:nvSpPr>
            <p:cNvPr id="3" name="object 3"/>
            <p:cNvSpPr/>
            <p:nvPr/>
          </p:nvSpPr>
          <p:spPr>
            <a:xfrm>
              <a:off x="4073226" y="1168477"/>
              <a:ext cx="455930" cy="207010"/>
            </a:xfrm>
            <a:custGeom>
              <a:rect l="l" t="t" r="r" b="b"/>
              <a:pathLst>
                <a:path w="455929" h="207009">
                  <a:moveTo>
                    <a:pt x="455409" y="206922"/>
                  </a:moveTo>
                  <a:lnTo>
                    <a:pt x="113852" y="206922"/>
                  </a:lnTo>
                  <a:lnTo>
                    <a:pt x="0" y="0"/>
                  </a:lnTo>
                  <a:lnTo>
                    <a:pt x="341556" y="0"/>
                  </a:lnTo>
                  <a:lnTo>
                    <a:pt x="455409" y="206922"/>
                  </a:lnTo>
                  <a:close/>
                </a:path>
              </a:pathLst>
            </a:custGeom>
            <a:solidFill>
              <a:srgbClr val="142EB9">
                <a:alpha val="8313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72404" y="1375399"/>
              <a:ext cx="11247755" cy="4699635"/>
            </a:xfrm>
            <a:custGeom>
              <a:rect l="l" t="t" r="r" b="b"/>
              <a:pathLst>
                <a:path w="11247755" h="4699635">
                  <a:moveTo>
                    <a:pt x="11247191" y="4699510"/>
                  </a:moveTo>
                  <a:lnTo>
                    <a:pt x="0" y="4699510"/>
                  </a:lnTo>
                  <a:lnTo>
                    <a:pt x="0" y="0"/>
                  </a:lnTo>
                  <a:lnTo>
                    <a:pt x="11247191" y="0"/>
                  </a:lnTo>
                  <a:lnTo>
                    <a:pt x="11247191" y="4699510"/>
                  </a:lnTo>
                  <a:close/>
                </a:path>
              </a:pathLst>
            </a:custGeom>
            <a:solidFill>
              <a:srgbClr val="00B6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40687" y="1168478"/>
              <a:ext cx="3679823" cy="4906430"/>
            </a:xfrm>
            <a:prstGeom prst="rect">
              <a:avLst/>
            </a:prstGeom>
          </p:spPr>
        </p:pic>
      </p:grpSp>
      <p:sp>
        <p:nvSpPr>
          <p:cNvPr id="6" name="object 6"/>
          <p:cNvSpPr/>
          <p:nvPr/>
        </p:nvSpPr>
        <p:spPr>
          <a:xfrm>
            <a:off x="2499429" y="6236294"/>
            <a:ext cx="9220200" cy="67945"/>
          </a:xfrm>
          <a:custGeom>
            <a:rect l="l" t="t" r="r" b="b"/>
            <a:pathLst>
              <a:path w="9220200" h="67945">
                <a:moveTo>
                  <a:pt x="9220164" y="67345"/>
                </a:moveTo>
                <a:lnTo>
                  <a:pt x="0" y="67345"/>
                </a:lnTo>
                <a:lnTo>
                  <a:pt x="0" y="0"/>
                </a:lnTo>
                <a:lnTo>
                  <a:pt x="9220164" y="0"/>
                </a:lnTo>
                <a:lnTo>
                  <a:pt x="9220164" y="67345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83810" y="6236294"/>
            <a:ext cx="740410" cy="67945"/>
          </a:xfrm>
          <a:custGeom>
            <a:rect l="l" t="t" r="r" b="b"/>
            <a:pathLst>
              <a:path w="740410" h="67945">
                <a:moveTo>
                  <a:pt x="740059" y="67345"/>
                </a:moveTo>
                <a:lnTo>
                  <a:pt x="0" y="67345"/>
                </a:lnTo>
                <a:lnTo>
                  <a:pt x="0" y="0"/>
                </a:lnTo>
                <a:lnTo>
                  <a:pt x="740059" y="0"/>
                </a:lnTo>
                <a:lnTo>
                  <a:pt x="740059" y="67345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375876" y="6200640"/>
            <a:ext cx="158718" cy="15871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1607198" y="6207252"/>
            <a:ext cx="147382" cy="14738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1827184" y="6213862"/>
            <a:ext cx="136044" cy="136043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2027322" y="6220475"/>
            <a:ext cx="124707" cy="12470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2224635" y="6214893"/>
            <a:ext cx="113370" cy="11337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4866005" y="2215937"/>
            <a:ext cx="60261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随着互联网技术的快速发展，电子商务行业逐渐成为全球经济增长的重要引擎。网店作为一种新型的商业模式，具有便捷、高效、低成本等优势，为消费者提供了更加丰富的购物选择。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866005" y="4199290"/>
            <a:ext cx="60261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在当前市场竞争激烈的环境下，传统实体店面临诸多挑战，而网店则成为越来越多商家转型和拓展市场的选择。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项目背景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4953" y="1701391"/>
            <a:ext cx="6502400" cy="11747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研究目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的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本报告旨在分析开设网店的可行性，评估其潜在的市场需求、竞争环境、商业模式和盈利能力等方面的因素。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502400" cy="153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研究意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义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0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通过深入分析网店的可行性，为商家提供决策依据，帮助其做出明智的投资决策，降低经营风险，提高市场竞争力。同时，也有助于推动电子商务行业的发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展，促进经济繁荣。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00B6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4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00B6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spc="-25">
                <a:solidFill>
                  <a:srgbClr val="27DFF4"/>
                </a:solidFill>
              </a:rPr>
              <a:t>02</a:t>
            </a:r>
            <a:endParaRPr sz="7650"/>
          </a:p>
        </p:txBody>
      </p:sp>
      <p:sp>
        <p:nvSpPr>
          <p:cNvPr id="3" name="object 3"/>
          <p:cNvSpPr txBox="1"/>
          <p:nvPr/>
        </p:nvSpPr>
        <p:spPr>
          <a:xfrm>
            <a:off x="1320800" y="3035089"/>
            <a:ext cx="294005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10">
                <a:solidFill>
                  <a:srgbClr val="27DFF4"/>
                </a:solidFill>
                <a:latin typeface="微软雅黑"/>
                <a:cs typeface="微软雅黑"/>
              </a:rPr>
              <a:t>网店市场分析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824387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网店数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量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近年来，随着电子商务的快速发展，网店数量呈现爆发式增长，覆盖各个行业和领域。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591972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交易规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模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网店交易规模逐年攀升，市场规模巨大，已经成为消费者购物的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重要渠道。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359559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用户规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模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随着互联网普及率的提高，网购用户规模也在不断扩大，为网店的发展提供了广阔的市场空间。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网店市场规模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77900" y="1574800"/>
            <a:ext cx="10189845" cy="4290695"/>
            <a:chOff x="977900" y="1574800"/>
            <a:chExt cx="10189845" cy="4290695"/>
          </a:xfrm>
        </p:grpSpPr>
        <p:sp>
          <p:nvSpPr>
            <p:cNvPr id="3" name="object 3"/>
            <p:cNvSpPr/>
            <p:nvPr/>
          </p:nvSpPr>
          <p:spPr>
            <a:xfrm>
              <a:off x="981824" y="1604873"/>
              <a:ext cx="10185400" cy="4233545"/>
            </a:xfrm>
            <a:custGeom>
              <a:rect l="l" t="t" r="r" b="b"/>
              <a:pathLst>
                <a:path w="10185400" h="4233545">
                  <a:moveTo>
                    <a:pt x="6789902" y="2116747"/>
                  </a:moveTo>
                  <a:lnTo>
                    <a:pt x="3395002" y="2116747"/>
                  </a:lnTo>
                  <a:lnTo>
                    <a:pt x="3395002" y="0"/>
                  </a:lnTo>
                  <a:lnTo>
                    <a:pt x="0" y="0"/>
                  </a:lnTo>
                  <a:lnTo>
                    <a:pt x="0" y="2116747"/>
                  </a:lnTo>
                  <a:lnTo>
                    <a:pt x="3394913" y="2116747"/>
                  </a:lnTo>
                  <a:lnTo>
                    <a:pt x="3394913" y="4233481"/>
                  </a:lnTo>
                  <a:lnTo>
                    <a:pt x="6789902" y="4233481"/>
                  </a:lnTo>
                  <a:lnTo>
                    <a:pt x="6789902" y="2116747"/>
                  </a:lnTo>
                  <a:close/>
                </a:path>
                <a:path w="10185400" h="4233545">
                  <a:moveTo>
                    <a:pt x="10184905" y="0"/>
                  </a:moveTo>
                  <a:lnTo>
                    <a:pt x="6789902" y="0"/>
                  </a:lnTo>
                  <a:lnTo>
                    <a:pt x="6789902" y="2116747"/>
                  </a:lnTo>
                  <a:lnTo>
                    <a:pt x="10184905" y="2116747"/>
                  </a:lnTo>
                  <a:lnTo>
                    <a:pt x="10184905" y="0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77900" y="3695700"/>
              <a:ext cx="3394942" cy="214386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381500" y="1574800"/>
              <a:ext cx="3394942" cy="2143863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72400" y="3721100"/>
              <a:ext cx="3394942" cy="2143864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网店市场发展趋势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2023697" y="1659397"/>
            <a:ext cx="131127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FFFCFC"/>
                </a:solidFill>
                <a:latin typeface="微软雅黑"/>
                <a:cs typeface="微软雅黑"/>
              </a:rPr>
              <a:t>个性化需</a:t>
            </a:r>
            <a:r>
              <a:rPr sz="2000" b="1" spc="-50">
                <a:solidFill>
                  <a:srgbClr val="FFFCFC"/>
                </a:solidFill>
                <a:latin typeface="微软雅黑"/>
                <a:cs typeface="微软雅黑"/>
              </a:rPr>
              <a:t>求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196997" y="2299833"/>
            <a:ext cx="3073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CFC"/>
                </a:solidFill>
                <a:latin typeface="微软雅黑"/>
                <a:cs typeface="微软雅黑"/>
              </a:rPr>
              <a:t>消费者对于个性化需求的追求越来越高，网店需要不断创新，提供定制化</a:t>
            </a:r>
            <a:r>
              <a:rPr sz="1500" spc="-10">
                <a:solidFill>
                  <a:srgbClr val="FFFCFC"/>
                </a:solidFill>
                <a:latin typeface="微软雅黑"/>
                <a:cs typeface="微软雅黑"/>
              </a:rPr>
              <a:t>服务和产品。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591993" y="3803281"/>
            <a:ext cx="3073400" cy="169481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774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FFFCFC"/>
                </a:solidFill>
                <a:latin typeface="微软雅黑"/>
                <a:cs typeface="微软雅黑"/>
              </a:rPr>
              <a:t>移动电</a:t>
            </a:r>
            <a:r>
              <a:rPr sz="2000" b="1" spc="-50">
                <a:solidFill>
                  <a:srgbClr val="FFFCFC"/>
                </a:solidFill>
                <a:latin typeface="微软雅黑"/>
                <a:cs typeface="微软雅黑"/>
              </a:rPr>
              <a:t>商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4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</a:pPr>
            <a:r>
              <a:rPr sz="1500" spc="-5">
                <a:solidFill>
                  <a:srgbClr val="FFFCFC"/>
                </a:solidFill>
                <a:latin typeface="微软雅黑"/>
                <a:cs typeface="微软雅黑"/>
              </a:rPr>
              <a:t>移动电商的兴起为网店带来了新的发展机遇，网店需要适应移动端用户的</a:t>
            </a:r>
            <a:r>
              <a:rPr sz="1500" spc="-10">
                <a:solidFill>
                  <a:srgbClr val="FFFCFC"/>
                </a:solidFill>
                <a:latin typeface="微软雅黑"/>
                <a:cs typeface="微软雅黑"/>
              </a:rPr>
              <a:t>需求和习惯。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986894" y="1659397"/>
            <a:ext cx="3073400" cy="186626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96774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FFFCFC"/>
                </a:solidFill>
                <a:latin typeface="微软雅黑"/>
                <a:cs typeface="微软雅黑"/>
              </a:rPr>
              <a:t>社交电</a:t>
            </a:r>
            <a:r>
              <a:rPr sz="2000" b="1" spc="-50">
                <a:solidFill>
                  <a:srgbClr val="FFFCFC"/>
                </a:solidFill>
                <a:latin typeface="微软雅黑"/>
                <a:cs typeface="微软雅黑"/>
              </a:rPr>
              <a:t>商</a:t>
            </a:r>
            <a:endParaRPr sz="20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265"/>
              </a:spcBef>
            </a:pPr>
            <a:r>
              <a:rPr sz="1500" spc="-5">
                <a:solidFill>
                  <a:srgbClr val="FFFCFC"/>
                </a:solidFill>
                <a:latin typeface="微软雅黑"/>
                <a:cs typeface="微软雅黑"/>
              </a:rPr>
              <a:t>社交电商通过社交媒体平台开展电商业务，具有用户粘性高、传播速度快等优势，网店可以借助社交电商拓展</a:t>
            </a:r>
            <a:r>
              <a:rPr sz="1500" spc="-10">
                <a:solidFill>
                  <a:srgbClr val="FFFCFC"/>
                </a:solidFill>
                <a:latin typeface="微软雅黑"/>
                <a:cs typeface="微软雅黑"/>
              </a:rPr>
              <a:t>销售渠道。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555" y="1559287"/>
            <a:ext cx="4492828" cy="449282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39110" y="1488376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1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9110" y="3205846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0"/>
                </a:moveTo>
                <a:lnTo>
                  <a:pt x="171737" y="1373900"/>
                </a:lnTo>
                <a:lnTo>
                  <a:pt x="119262" y="1369130"/>
                </a:lnTo>
                <a:lnTo>
                  <a:pt x="76327" y="1354818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0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089476" y="1767220"/>
            <a:ext cx="478155" cy="26231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57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620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39110" y="4984277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1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089476" y="5263121"/>
            <a:ext cx="47815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59659" y="1441017"/>
            <a:ext cx="4025900" cy="10566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B6FF"/>
                </a:solidFill>
                <a:latin typeface="微软雅黑"/>
                <a:cs typeface="微软雅黑"/>
              </a:rPr>
              <a:t>目标客户群体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网店需要明确目标客户群体，了解其需求、消费习惯和购买力，以便更好地制定营销策略。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59659" y="3118976"/>
            <a:ext cx="4025900" cy="1375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B6FF"/>
                </a:solidFill>
                <a:latin typeface="微软雅黑"/>
                <a:cs typeface="微软雅黑"/>
              </a:rPr>
              <a:t>竞争对手分析</a:t>
            </a:r>
            <a:endParaRPr sz="16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6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对竞争对手进行深入分析，了解其产品、价格、营销策略等方面的优劣势，从而制定更具针对性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的竞争策略。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359659" y="4884829"/>
            <a:ext cx="4025900" cy="1032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B6FF"/>
                </a:solidFill>
                <a:latin typeface="微软雅黑"/>
                <a:cs typeface="微软雅黑"/>
              </a:rPr>
              <a:t>市场空白点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6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寻找市场空白点，开发具有创新性和差异化的产品或服务，以满足未被满足的市场需求。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spc="-25">
                <a:solidFill>
                  <a:srgbClr val="27DFF4"/>
                </a:solidFill>
              </a:rPr>
              <a:t>03</a:t>
            </a:r>
            <a:endParaRPr sz="7650"/>
          </a:p>
        </p:txBody>
      </p:sp>
      <p:sp>
        <p:nvSpPr>
          <p:cNvPr id="3" name="object 3"/>
          <p:cNvSpPr txBox="1"/>
          <p:nvPr/>
        </p:nvSpPr>
        <p:spPr>
          <a:xfrm>
            <a:off x="1320800" y="3035089"/>
            <a:ext cx="342582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10">
                <a:solidFill>
                  <a:srgbClr val="27DFF4"/>
                </a:solidFill>
                <a:latin typeface="微软雅黑"/>
                <a:cs typeface="微软雅黑"/>
              </a:rPr>
              <a:t>网店可行性分析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485412" y="3075840"/>
            <a:ext cx="1955164" cy="1969770"/>
          </a:xfrm>
          <a:custGeom>
            <a:rect l="l" t="t" r="r" b="b"/>
            <a:pathLst>
              <a:path w="1955164" h="1969770">
                <a:moveTo>
                  <a:pt x="1954703" y="984808"/>
                </a:moveTo>
                <a:lnTo>
                  <a:pt x="2" y="984808"/>
                </a:lnTo>
                <a:lnTo>
                  <a:pt x="1129" y="937092"/>
                </a:lnTo>
                <a:lnTo>
                  <a:pt x="4476" y="889963"/>
                </a:lnTo>
                <a:lnTo>
                  <a:pt x="9992" y="843472"/>
                </a:lnTo>
                <a:lnTo>
                  <a:pt x="17626" y="797670"/>
                </a:lnTo>
                <a:lnTo>
                  <a:pt x="27325" y="752609"/>
                </a:lnTo>
                <a:lnTo>
                  <a:pt x="39040" y="708341"/>
                </a:lnTo>
                <a:lnTo>
                  <a:pt x="52719" y="664916"/>
                </a:lnTo>
                <a:lnTo>
                  <a:pt x="68311" y="622387"/>
                </a:lnTo>
                <a:lnTo>
                  <a:pt x="85764" y="580806"/>
                </a:lnTo>
                <a:lnTo>
                  <a:pt x="105028" y="540223"/>
                </a:lnTo>
                <a:lnTo>
                  <a:pt x="126050" y="500690"/>
                </a:lnTo>
                <a:lnTo>
                  <a:pt x="148781" y="462260"/>
                </a:lnTo>
                <a:lnTo>
                  <a:pt x="173169" y="424983"/>
                </a:lnTo>
                <a:lnTo>
                  <a:pt x="199162" y="388911"/>
                </a:lnTo>
                <a:lnTo>
                  <a:pt x="226710" y="354096"/>
                </a:lnTo>
                <a:lnTo>
                  <a:pt x="255760" y="320589"/>
                </a:lnTo>
                <a:lnTo>
                  <a:pt x="286263" y="288442"/>
                </a:lnTo>
                <a:lnTo>
                  <a:pt x="318167" y="257707"/>
                </a:lnTo>
                <a:lnTo>
                  <a:pt x="351420" y="228434"/>
                </a:lnTo>
                <a:lnTo>
                  <a:pt x="385971" y="200677"/>
                </a:lnTo>
                <a:lnTo>
                  <a:pt x="421770" y="174485"/>
                </a:lnTo>
                <a:lnTo>
                  <a:pt x="458765" y="149912"/>
                </a:lnTo>
                <a:lnTo>
                  <a:pt x="496905" y="127008"/>
                </a:lnTo>
                <a:lnTo>
                  <a:pt x="536138" y="105825"/>
                </a:lnTo>
                <a:lnTo>
                  <a:pt x="576414" y="86414"/>
                </a:lnTo>
                <a:lnTo>
                  <a:pt x="617681" y="68828"/>
                </a:lnTo>
                <a:lnTo>
                  <a:pt x="659888" y="53118"/>
                </a:lnTo>
                <a:lnTo>
                  <a:pt x="702984" y="39335"/>
                </a:lnTo>
                <a:lnTo>
                  <a:pt x="746918" y="27530"/>
                </a:lnTo>
                <a:lnTo>
                  <a:pt x="791638" y="17757"/>
                </a:lnTo>
                <a:lnTo>
                  <a:pt x="837094" y="10065"/>
                </a:lnTo>
                <a:lnTo>
                  <a:pt x="883236" y="4508"/>
                </a:lnTo>
                <a:lnTo>
                  <a:pt x="930020" y="1135"/>
                </a:lnTo>
                <a:lnTo>
                  <a:pt x="977353" y="0"/>
                </a:lnTo>
                <a:lnTo>
                  <a:pt x="1024711" y="1136"/>
                </a:lnTo>
                <a:lnTo>
                  <a:pt x="1071481" y="4508"/>
                </a:lnTo>
                <a:lnTo>
                  <a:pt x="1117619" y="10066"/>
                </a:lnTo>
                <a:lnTo>
                  <a:pt x="1163074" y="17758"/>
                </a:lnTo>
                <a:lnTo>
                  <a:pt x="1207793" y="27531"/>
                </a:lnTo>
                <a:lnTo>
                  <a:pt x="1251726" y="39336"/>
                </a:lnTo>
                <a:lnTo>
                  <a:pt x="1294822" y="53119"/>
                </a:lnTo>
                <a:lnTo>
                  <a:pt x="1337029" y="68829"/>
                </a:lnTo>
                <a:lnTo>
                  <a:pt x="1378295" y="86416"/>
                </a:lnTo>
                <a:lnTo>
                  <a:pt x="1418571" y="105826"/>
                </a:lnTo>
                <a:lnTo>
                  <a:pt x="1457804" y="127009"/>
                </a:lnTo>
                <a:lnTo>
                  <a:pt x="1495943" y="149914"/>
                </a:lnTo>
                <a:lnTo>
                  <a:pt x="1532938" y="174487"/>
                </a:lnTo>
                <a:lnTo>
                  <a:pt x="1568737" y="200679"/>
                </a:lnTo>
                <a:lnTo>
                  <a:pt x="1603288" y="228436"/>
                </a:lnTo>
                <a:lnTo>
                  <a:pt x="1636541" y="257709"/>
                </a:lnTo>
                <a:lnTo>
                  <a:pt x="1668444" y="288444"/>
                </a:lnTo>
                <a:lnTo>
                  <a:pt x="1698947" y="320591"/>
                </a:lnTo>
                <a:lnTo>
                  <a:pt x="1727998" y="354098"/>
                </a:lnTo>
                <a:lnTo>
                  <a:pt x="1755545" y="388913"/>
                </a:lnTo>
                <a:lnTo>
                  <a:pt x="1781538" y="424985"/>
                </a:lnTo>
                <a:lnTo>
                  <a:pt x="1805926" y="462262"/>
                </a:lnTo>
                <a:lnTo>
                  <a:pt x="1828656" y="500692"/>
                </a:lnTo>
                <a:lnTo>
                  <a:pt x="1849679" y="540225"/>
                </a:lnTo>
                <a:lnTo>
                  <a:pt x="1868942" y="580808"/>
                </a:lnTo>
                <a:lnTo>
                  <a:pt x="1886396" y="622389"/>
                </a:lnTo>
                <a:lnTo>
                  <a:pt x="1901987" y="664918"/>
                </a:lnTo>
                <a:lnTo>
                  <a:pt x="1915666" y="708343"/>
                </a:lnTo>
                <a:lnTo>
                  <a:pt x="1927381" y="752611"/>
                </a:lnTo>
                <a:lnTo>
                  <a:pt x="1937080" y="797672"/>
                </a:lnTo>
                <a:lnTo>
                  <a:pt x="1944714" y="843474"/>
                </a:lnTo>
                <a:lnTo>
                  <a:pt x="1950229" y="889965"/>
                </a:lnTo>
                <a:lnTo>
                  <a:pt x="1953576" y="937094"/>
                </a:lnTo>
                <a:lnTo>
                  <a:pt x="1954703" y="984808"/>
                </a:lnTo>
                <a:close/>
              </a:path>
              <a:path w="1955164" h="1969770">
                <a:moveTo>
                  <a:pt x="977351" y="1969615"/>
                </a:moveTo>
                <a:lnTo>
                  <a:pt x="929998" y="1968479"/>
                </a:lnTo>
                <a:lnTo>
                  <a:pt x="883226" y="1965106"/>
                </a:lnTo>
                <a:lnTo>
                  <a:pt x="837087" y="1959548"/>
                </a:lnTo>
                <a:lnTo>
                  <a:pt x="791632" y="1951857"/>
                </a:lnTo>
                <a:lnTo>
                  <a:pt x="746912" y="1942083"/>
                </a:lnTo>
                <a:lnTo>
                  <a:pt x="702979" y="1930279"/>
                </a:lnTo>
                <a:lnTo>
                  <a:pt x="659883" y="1916496"/>
                </a:lnTo>
                <a:lnTo>
                  <a:pt x="617676" y="1900785"/>
                </a:lnTo>
                <a:lnTo>
                  <a:pt x="576409" y="1883199"/>
                </a:lnTo>
                <a:lnTo>
                  <a:pt x="536134" y="1863788"/>
                </a:lnTo>
                <a:lnTo>
                  <a:pt x="496901" y="1842605"/>
                </a:lnTo>
                <a:lnTo>
                  <a:pt x="458761" y="1819701"/>
                </a:lnTo>
                <a:lnTo>
                  <a:pt x="421766" y="1795128"/>
                </a:lnTo>
                <a:lnTo>
                  <a:pt x="385968" y="1768936"/>
                </a:lnTo>
                <a:lnTo>
                  <a:pt x="351416" y="1741179"/>
                </a:lnTo>
                <a:lnTo>
                  <a:pt x="318163" y="1711906"/>
                </a:lnTo>
                <a:lnTo>
                  <a:pt x="286259" y="1681171"/>
                </a:lnTo>
                <a:lnTo>
                  <a:pt x="255757" y="1649024"/>
                </a:lnTo>
                <a:lnTo>
                  <a:pt x="226706" y="1615517"/>
                </a:lnTo>
                <a:lnTo>
                  <a:pt x="199159" y="1580702"/>
                </a:lnTo>
                <a:lnTo>
                  <a:pt x="173166" y="1544630"/>
                </a:lnTo>
                <a:lnTo>
                  <a:pt x="148778" y="1507353"/>
                </a:lnTo>
                <a:lnTo>
                  <a:pt x="126047" y="1468923"/>
                </a:lnTo>
                <a:lnTo>
                  <a:pt x="105025" y="1429390"/>
                </a:lnTo>
                <a:lnTo>
                  <a:pt x="85761" y="1388807"/>
                </a:lnTo>
                <a:lnTo>
                  <a:pt x="68308" y="1347226"/>
                </a:lnTo>
                <a:lnTo>
                  <a:pt x="52716" y="1304697"/>
                </a:lnTo>
                <a:lnTo>
                  <a:pt x="39037" y="1261272"/>
                </a:lnTo>
                <a:lnTo>
                  <a:pt x="27322" y="1217004"/>
                </a:lnTo>
                <a:lnTo>
                  <a:pt x="17623" y="1171943"/>
                </a:lnTo>
                <a:lnTo>
                  <a:pt x="9989" y="1126141"/>
                </a:lnTo>
                <a:lnTo>
                  <a:pt x="4474" y="1079650"/>
                </a:lnTo>
                <a:lnTo>
                  <a:pt x="1127" y="1032521"/>
                </a:lnTo>
                <a:lnTo>
                  <a:pt x="0" y="984806"/>
                </a:lnTo>
                <a:lnTo>
                  <a:pt x="1954703" y="984808"/>
                </a:lnTo>
                <a:lnTo>
                  <a:pt x="1953576" y="1032522"/>
                </a:lnTo>
                <a:lnTo>
                  <a:pt x="1950229" y="1079650"/>
                </a:lnTo>
                <a:lnTo>
                  <a:pt x="1944713" y="1126141"/>
                </a:lnTo>
                <a:lnTo>
                  <a:pt x="1937080" y="1171943"/>
                </a:lnTo>
                <a:lnTo>
                  <a:pt x="1927380" y="1217004"/>
                </a:lnTo>
                <a:lnTo>
                  <a:pt x="1915665" y="1261273"/>
                </a:lnTo>
                <a:lnTo>
                  <a:pt x="1901986" y="1304697"/>
                </a:lnTo>
                <a:lnTo>
                  <a:pt x="1886395" y="1347226"/>
                </a:lnTo>
                <a:lnTo>
                  <a:pt x="1868942" y="1388808"/>
                </a:lnTo>
                <a:lnTo>
                  <a:pt x="1849678" y="1429391"/>
                </a:lnTo>
                <a:lnTo>
                  <a:pt x="1828655" y="1468923"/>
                </a:lnTo>
                <a:lnTo>
                  <a:pt x="1805925" y="1507354"/>
                </a:lnTo>
                <a:lnTo>
                  <a:pt x="1781537" y="1544631"/>
                </a:lnTo>
                <a:lnTo>
                  <a:pt x="1755544" y="1580702"/>
                </a:lnTo>
                <a:lnTo>
                  <a:pt x="1727997" y="1615517"/>
                </a:lnTo>
                <a:lnTo>
                  <a:pt x="1698946" y="1649024"/>
                </a:lnTo>
                <a:lnTo>
                  <a:pt x="1668443" y="1681171"/>
                </a:lnTo>
                <a:lnTo>
                  <a:pt x="1636540" y="1711907"/>
                </a:lnTo>
                <a:lnTo>
                  <a:pt x="1603287" y="1741179"/>
                </a:lnTo>
                <a:lnTo>
                  <a:pt x="1568735" y="1768936"/>
                </a:lnTo>
                <a:lnTo>
                  <a:pt x="1532936" y="1795128"/>
                </a:lnTo>
                <a:lnTo>
                  <a:pt x="1495942" y="1819701"/>
                </a:lnTo>
                <a:lnTo>
                  <a:pt x="1457802" y="1842606"/>
                </a:lnTo>
                <a:lnTo>
                  <a:pt x="1418569" y="1863789"/>
                </a:lnTo>
                <a:lnTo>
                  <a:pt x="1378293" y="1883199"/>
                </a:lnTo>
                <a:lnTo>
                  <a:pt x="1337027" y="1900786"/>
                </a:lnTo>
                <a:lnTo>
                  <a:pt x="1294820" y="1916496"/>
                </a:lnTo>
                <a:lnTo>
                  <a:pt x="1251724" y="1930279"/>
                </a:lnTo>
                <a:lnTo>
                  <a:pt x="1207791" y="1942084"/>
                </a:lnTo>
                <a:lnTo>
                  <a:pt x="1163071" y="1951857"/>
                </a:lnTo>
                <a:lnTo>
                  <a:pt x="1117616" y="1959549"/>
                </a:lnTo>
                <a:lnTo>
                  <a:pt x="1071477" y="1965107"/>
                </a:lnTo>
                <a:lnTo>
                  <a:pt x="1024705" y="1968479"/>
                </a:lnTo>
                <a:lnTo>
                  <a:pt x="977351" y="1969615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5660671" y="3426079"/>
            <a:ext cx="2699385" cy="2720340"/>
          </a:xfrm>
          <a:custGeom>
            <a:rect l="l" t="t" r="r" b="b"/>
            <a:pathLst>
              <a:path w="2699384" h="2720340">
                <a:moveTo>
                  <a:pt x="2699190" y="1359893"/>
                </a:moveTo>
                <a:lnTo>
                  <a:pt x="1" y="1359893"/>
                </a:lnTo>
                <a:lnTo>
                  <a:pt x="853" y="1311116"/>
                </a:lnTo>
                <a:lnTo>
                  <a:pt x="3389" y="1262773"/>
                </a:lnTo>
                <a:lnTo>
                  <a:pt x="7582" y="1214890"/>
                </a:lnTo>
                <a:lnTo>
                  <a:pt x="13403" y="1167498"/>
                </a:lnTo>
                <a:lnTo>
                  <a:pt x="20823" y="1120623"/>
                </a:lnTo>
                <a:lnTo>
                  <a:pt x="29813" y="1074296"/>
                </a:lnTo>
                <a:lnTo>
                  <a:pt x="40346" y="1028544"/>
                </a:lnTo>
                <a:lnTo>
                  <a:pt x="52392" y="983397"/>
                </a:lnTo>
                <a:lnTo>
                  <a:pt x="65923" y="938883"/>
                </a:lnTo>
                <a:lnTo>
                  <a:pt x="80910" y="895032"/>
                </a:lnTo>
                <a:lnTo>
                  <a:pt x="97325" y="851871"/>
                </a:lnTo>
                <a:lnTo>
                  <a:pt x="115140" y="809430"/>
                </a:lnTo>
                <a:lnTo>
                  <a:pt x="134325" y="767737"/>
                </a:lnTo>
                <a:lnTo>
                  <a:pt x="154853" y="726822"/>
                </a:lnTo>
                <a:lnTo>
                  <a:pt x="176694" y="686712"/>
                </a:lnTo>
                <a:lnTo>
                  <a:pt x="199820" y="647438"/>
                </a:lnTo>
                <a:lnTo>
                  <a:pt x="224203" y="609026"/>
                </a:lnTo>
                <a:lnTo>
                  <a:pt x="249814" y="571507"/>
                </a:lnTo>
                <a:lnTo>
                  <a:pt x="276625" y="534909"/>
                </a:lnTo>
                <a:lnTo>
                  <a:pt x="304606" y="499260"/>
                </a:lnTo>
                <a:lnTo>
                  <a:pt x="333730" y="464591"/>
                </a:lnTo>
                <a:lnTo>
                  <a:pt x="363967" y="430928"/>
                </a:lnTo>
                <a:lnTo>
                  <a:pt x="395290" y="398301"/>
                </a:lnTo>
                <a:lnTo>
                  <a:pt x="427670" y="366740"/>
                </a:lnTo>
                <a:lnTo>
                  <a:pt x="461078" y="336271"/>
                </a:lnTo>
                <a:lnTo>
                  <a:pt x="495485" y="306926"/>
                </a:lnTo>
                <a:lnTo>
                  <a:pt x="530864" y="278731"/>
                </a:lnTo>
                <a:lnTo>
                  <a:pt x="567185" y="251716"/>
                </a:lnTo>
                <a:lnTo>
                  <a:pt x="604420" y="225910"/>
                </a:lnTo>
                <a:lnTo>
                  <a:pt x="642541" y="201341"/>
                </a:lnTo>
                <a:lnTo>
                  <a:pt x="681519" y="178039"/>
                </a:lnTo>
                <a:lnTo>
                  <a:pt x="721325" y="156031"/>
                </a:lnTo>
                <a:lnTo>
                  <a:pt x="761931" y="135347"/>
                </a:lnTo>
                <a:lnTo>
                  <a:pt x="803308" y="116015"/>
                </a:lnTo>
                <a:lnTo>
                  <a:pt x="845428" y="98065"/>
                </a:lnTo>
                <a:lnTo>
                  <a:pt x="888262" y="81525"/>
                </a:lnTo>
                <a:lnTo>
                  <a:pt x="931782" y="66423"/>
                </a:lnTo>
                <a:lnTo>
                  <a:pt x="975959" y="52789"/>
                </a:lnTo>
                <a:lnTo>
                  <a:pt x="1020764" y="40651"/>
                </a:lnTo>
                <a:lnTo>
                  <a:pt x="1066170" y="30039"/>
                </a:lnTo>
                <a:lnTo>
                  <a:pt x="1112148" y="20980"/>
                </a:lnTo>
                <a:lnTo>
                  <a:pt x="1158669" y="13504"/>
                </a:lnTo>
                <a:lnTo>
                  <a:pt x="1205706" y="7639"/>
                </a:lnTo>
                <a:lnTo>
                  <a:pt x="1253232" y="3414"/>
                </a:lnTo>
                <a:lnTo>
                  <a:pt x="1301240" y="858"/>
                </a:lnTo>
                <a:lnTo>
                  <a:pt x="1349595" y="0"/>
                </a:lnTo>
                <a:lnTo>
                  <a:pt x="1398015" y="859"/>
                </a:lnTo>
                <a:lnTo>
                  <a:pt x="1445987" y="3415"/>
                </a:lnTo>
                <a:lnTo>
                  <a:pt x="1493504" y="7640"/>
                </a:lnTo>
                <a:lnTo>
                  <a:pt x="1540537" y="13505"/>
                </a:lnTo>
                <a:lnTo>
                  <a:pt x="1587055" y="20981"/>
                </a:lnTo>
                <a:lnTo>
                  <a:pt x="1633031" y="30040"/>
                </a:lnTo>
                <a:lnTo>
                  <a:pt x="1678436" y="40653"/>
                </a:lnTo>
                <a:lnTo>
                  <a:pt x="1723241" y="52791"/>
                </a:lnTo>
                <a:lnTo>
                  <a:pt x="1767417" y="66425"/>
                </a:lnTo>
                <a:lnTo>
                  <a:pt x="1810936" y="81527"/>
                </a:lnTo>
                <a:lnTo>
                  <a:pt x="1853770" y="98067"/>
                </a:lnTo>
                <a:lnTo>
                  <a:pt x="1895889" y="116017"/>
                </a:lnTo>
                <a:lnTo>
                  <a:pt x="1937266" y="135349"/>
                </a:lnTo>
                <a:lnTo>
                  <a:pt x="1977872" y="156033"/>
                </a:lnTo>
                <a:lnTo>
                  <a:pt x="2017677" y="178041"/>
                </a:lnTo>
                <a:lnTo>
                  <a:pt x="2056655" y="201344"/>
                </a:lnTo>
                <a:lnTo>
                  <a:pt x="2094775" y="225912"/>
                </a:lnTo>
                <a:lnTo>
                  <a:pt x="2132010" y="251719"/>
                </a:lnTo>
                <a:lnTo>
                  <a:pt x="2168331" y="278734"/>
                </a:lnTo>
                <a:lnTo>
                  <a:pt x="2203709" y="306928"/>
                </a:lnTo>
                <a:lnTo>
                  <a:pt x="2238117" y="336274"/>
                </a:lnTo>
                <a:lnTo>
                  <a:pt x="2271524" y="366742"/>
                </a:lnTo>
                <a:lnTo>
                  <a:pt x="2303904" y="398304"/>
                </a:lnTo>
                <a:lnTo>
                  <a:pt x="2335227" y="430931"/>
                </a:lnTo>
                <a:lnTo>
                  <a:pt x="2365464" y="464593"/>
                </a:lnTo>
                <a:lnTo>
                  <a:pt x="2394587" y="499263"/>
                </a:lnTo>
                <a:lnTo>
                  <a:pt x="2422569" y="534912"/>
                </a:lnTo>
                <a:lnTo>
                  <a:pt x="2449379" y="571510"/>
                </a:lnTo>
                <a:lnTo>
                  <a:pt x="2474990" y="609029"/>
                </a:lnTo>
                <a:lnTo>
                  <a:pt x="2499372" y="647440"/>
                </a:lnTo>
                <a:lnTo>
                  <a:pt x="2522499" y="686715"/>
                </a:lnTo>
                <a:lnTo>
                  <a:pt x="2544340" y="726825"/>
                </a:lnTo>
                <a:lnTo>
                  <a:pt x="2564867" y="767740"/>
                </a:lnTo>
                <a:lnTo>
                  <a:pt x="2584052" y="809433"/>
                </a:lnTo>
                <a:lnTo>
                  <a:pt x="2601866" y="851874"/>
                </a:lnTo>
                <a:lnTo>
                  <a:pt x="2618282" y="895035"/>
                </a:lnTo>
                <a:lnTo>
                  <a:pt x="2633269" y="938886"/>
                </a:lnTo>
                <a:lnTo>
                  <a:pt x="2646800" y="983400"/>
                </a:lnTo>
                <a:lnTo>
                  <a:pt x="2658845" y="1028547"/>
                </a:lnTo>
                <a:lnTo>
                  <a:pt x="2669378" y="1074298"/>
                </a:lnTo>
                <a:lnTo>
                  <a:pt x="2678368" y="1120626"/>
                </a:lnTo>
                <a:lnTo>
                  <a:pt x="2685788" y="1167500"/>
                </a:lnTo>
                <a:lnTo>
                  <a:pt x="2691609" y="1214893"/>
                </a:lnTo>
                <a:lnTo>
                  <a:pt x="2695801" y="1262775"/>
                </a:lnTo>
                <a:lnTo>
                  <a:pt x="2698338" y="1311118"/>
                </a:lnTo>
                <a:lnTo>
                  <a:pt x="2699190" y="1359893"/>
                </a:lnTo>
                <a:close/>
              </a:path>
              <a:path w="2699384" h="2720340">
                <a:moveTo>
                  <a:pt x="1349595" y="2719783"/>
                </a:moveTo>
                <a:lnTo>
                  <a:pt x="1301190" y="2718924"/>
                </a:lnTo>
                <a:lnTo>
                  <a:pt x="1253213" y="2716368"/>
                </a:lnTo>
                <a:lnTo>
                  <a:pt x="1205694" y="2712143"/>
                </a:lnTo>
                <a:lnTo>
                  <a:pt x="1158660" y="2706278"/>
                </a:lnTo>
                <a:lnTo>
                  <a:pt x="1112140" y="2698802"/>
                </a:lnTo>
                <a:lnTo>
                  <a:pt x="1066164" y="2689743"/>
                </a:lnTo>
                <a:lnTo>
                  <a:pt x="1020758" y="2679130"/>
                </a:lnTo>
                <a:lnTo>
                  <a:pt x="975953" y="2666993"/>
                </a:lnTo>
                <a:lnTo>
                  <a:pt x="931777" y="2653359"/>
                </a:lnTo>
                <a:lnTo>
                  <a:pt x="888257" y="2638257"/>
                </a:lnTo>
                <a:lnTo>
                  <a:pt x="845423" y="2621717"/>
                </a:lnTo>
                <a:lnTo>
                  <a:pt x="803303" y="2603766"/>
                </a:lnTo>
                <a:lnTo>
                  <a:pt x="761926" y="2584435"/>
                </a:lnTo>
                <a:lnTo>
                  <a:pt x="721321" y="2563751"/>
                </a:lnTo>
                <a:lnTo>
                  <a:pt x="681515" y="2541743"/>
                </a:lnTo>
                <a:lnTo>
                  <a:pt x="642537" y="2518440"/>
                </a:lnTo>
                <a:lnTo>
                  <a:pt x="604417" y="2493872"/>
                </a:lnTo>
                <a:lnTo>
                  <a:pt x="567182" y="2468065"/>
                </a:lnTo>
                <a:lnTo>
                  <a:pt x="530860" y="2441050"/>
                </a:lnTo>
                <a:lnTo>
                  <a:pt x="495482" y="2412856"/>
                </a:lnTo>
                <a:lnTo>
                  <a:pt x="461075" y="2383510"/>
                </a:lnTo>
                <a:lnTo>
                  <a:pt x="427667" y="2353042"/>
                </a:lnTo>
                <a:lnTo>
                  <a:pt x="395287" y="2321480"/>
                </a:lnTo>
                <a:lnTo>
                  <a:pt x="363964" y="2288853"/>
                </a:lnTo>
                <a:lnTo>
                  <a:pt x="333727" y="2255191"/>
                </a:lnTo>
                <a:lnTo>
                  <a:pt x="304603" y="2220521"/>
                </a:lnTo>
                <a:lnTo>
                  <a:pt x="276622" y="2184872"/>
                </a:lnTo>
                <a:lnTo>
                  <a:pt x="249812" y="2148274"/>
                </a:lnTo>
                <a:lnTo>
                  <a:pt x="224201" y="2110755"/>
                </a:lnTo>
                <a:lnTo>
                  <a:pt x="199818" y="2072344"/>
                </a:lnTo>
                <a:lnTo>
                  <a:pt x="176692" y="2033069"/>
                </a:lnTo>
                <a:lnTo>
                  <a:pt x="154851" y="1992959"/>
                </a:lnTo>
                <a:lnTo>
                  <a:pt x="134323" y="1952044"/>
                </a:lnTo>
                <a:lnTo>
                  <a:pt x="115138" y="1910351"/>
                </a:lnTo>
                <a:lnTo>
                  <a:pt x="97324" y="1867910"/>
                </a:lnTo>
                <a:lnTo>
                  <a:pt x="80908" y="1824749"/>
                </a:lnTo>
                <a:lnTo>
                  <a:pt x="65921" y="1780898"/>
                </a:lnTo>
                <a:lnTo>
                  <a:pt x="52390" y="1736384"/>
                </a:lnTo>
                <a:lnTo>
                  <a:pt x="40344" y="1691237"/>
                </a:lnTo>
                <a:lnTo>
                  <a:pt x="29812" y="1645486"/>
                </a:lnTo>
                <a:lnTo>
                  <a:pt x="20822" y="1599158"/>
                </a:lnTo>
                <a:lnTo>
                  <a:pt x="13402" y="1552284"/>
                </a:lnTo>
                <a:lnTo>
                  <a:pt x="7581" y="1504891"/>
                </a:lnTo>
                <a:lnTo>
                  <a:pt x="3388" y="1457009"/>
                </a:lnTo>
                <a:lnTo>
                  <a:pt x="851" y="1408666"/>
                </a:lnTo>
                <a:lnTo>
                  <a:pt x="0" y="1359891"/>
                </a:lnTo>
                <a:lnTo>
                  <a:pt x="2699190" y="1359893"/>
                </a:lnTo>
                <a:lnTo>
                  <a:pt x="2698338" y="1408666"/>
                </a:lnTo>
                <a:lnTo>
                  <a:pt x="2695802" y="1457009"/>
                </a:lnTo>
                <a:lnTo>
                  <a:pt x="2691609" y="1504891"/>
                </a:lnTo>
                <a:lnTo>
                  <a:pt x="2685788" y="1552284"/>
                </a:lnTo>
                <a:lnTo>
                  <a:pt x="2678368" y="1599158"/>
                </a:lnTo>
                <a:lnTo>
                  <a:pt x="2669378" y="1645486"/>
                </a:lnTo>
                <a:lnTo>
                  <a:pt x="2658846" y="1691237"/>
                </a:lnTo>
                <a:lnTo>
                  <a:pt x="2646800" y="1736384"/>
                </a:lnTo>
                <a:lnTo>
                  <a:pt x="2633269" y="1780898"/>
                </a:lnTo>
                <a:lnTo>
                  <a:pt x="2618281" y="1824750"/>
                </a:lnTo>
                <a:lnTo>
                  <a:pt x="2601866" y="1867910"/>
                </a:lnTo>
                <a:lnTo>
                  <a:pt x="2584052" y="1910351"/>
                </a:lnTo>
                <a:lnTo>
                  <a:pt x="2564867" y="1952044"/>
                </a:lnTo>
                <a:lnTo>
                  <a:pt x="2544339" y="1992959"/>
                </a:lnTo>
                <a:lnTo>
                  <a:pt x="2522498" y="2033069"/>
                </a:lnTo>
                <a:lnTo>
                  <a:pt x="2499372" y="2072344"/>
                </a:lnTo>
                <a:lnTo>
                  <a:pt x="2474989" y="2110755"/>
                </a:lnTo>
                <a:lnTo>
                  <a:pt x="2449378" y="2148274"/>
                </a:lnTo>
                <a:lnTo>
                  <a:pt x="2422568" y="2184873"/>
                </a:lnTo>
                <a:lnTo>
                  <a:pt x="2394587" y="2220521"/>
                </a:lnTo>
                <a:lnTo>
                  <a:pt x="2365463" y="2255191"/>
                </a:lnTo>
                <a:lnTo>
                  <a:pt x="2335225" y="2288854"/>
                </a:lnTo>
                <a:lnTo>
                  <a:pt x="2303903" y="2321480"/>
                </a:lnTo>
                <a:lnTo>
                  <a:pt x="2271523" y="2353042"/>
                </a:lnTo>
                <a:lnTo>
                  <a:pt x="2238115" y="2383510"/>
                </a:lnTo>
                <a:lnTo>
                  <a:pt x="2203708" y="2412856"/>
                </a:lnTo>
                <a:lnTo>
                  <a:pt x="2168330" y="2441051"/>
                </a:lnTo>
                <a:lnTo>
                  <a:pt x="2132008" y="2468065"/>
                </a:lnTo>
                <a:lnTo>
                  <a:pt x="2094773" y="2493872"/>
                </a:lnTo>
                <a:lnTo>
                  <a:pt x="2056653" y="2518440"/>
                </a:lnTo>
                <a:lnTo>
                  <a:pt x="2017675" y="2541743"/>
                </a:lnTo>
                <a:lnTo>
                  <a:pt x="1977870" y="2563751"/>
                </a:lnTo>
                <a:lnTo>
                  <a:pt x="1937264" y="2584435"/>
                </a:lnTo>
                <a:lnTo>
                  <a:pt x="1895887" y="2603766"/>
                </a:lnTo>
                <a:lnTo>
                  <a:pt x="1853767" y="2621717"/>
                </a:lnTo>
                <a:lnTo>
                  <a:pt x="1810934" y="2638257"/>
                </a:lnTo>
                <a:lnTo>
                  <a:pt x="1767414" y="2653359"/>
                </a:lnTo>
                <a:lnTo>
                  <a:pt x="1723237" y="2666993"/>
                </a:lnTo>
                <a:lnTo>
                  <a:pt x="1678432" y="2679131"/>
                </a:lnTo>
                <a:lnTo>
                  <a:pt x="1633027" y="2689743"/>
                </a:lnTo>
                <a:lnTo>
                  <a:pt x="1587051" y="2698802"/>
                </a:lnTo>
                <a:lnTo>
                  <a:pt x="1540531" y="2706279"/>
                </a:lnTo>
                <a:lnTo>
                  <a:pt x="1493497" y="2712144"/>
                </a:lnTo>
                <a:lnTo>
                  <a:pt x="1445978" y="2716369"/>
                </a:lnTo>
                <a:lnTo>
                  <a:pt x="1398001" y="2718925"/>
                </a:lnTo>
                <a:lnTo>
                  <a:pt x="1349595" y="2719783"/>
                </a:lnTo>
                <a:close/>
              </a:path>
            </a:pathLst>
          </a:custGeom>
          <a:solidFill>
            <a:srgbClr val="405D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3637040" y="1513149"/>
            <a:ext cx="3373754" cy="3373754"/>
            <a:chOff x="3637040" y="1513149"/>
            <a:chExt cx="3373754" cy="3373754"/>
          </a:xfrm>
        </p:grpSpPr>
        <p:sp>
          <p:nvSpPr>
            <p:cNvPr id="5" name="object 5"/>
            <p:cNvSpPr/>
            <p:nvPr/>
          </p:nvSpPr>
          <p:spPr>
            <a:xfrm>
              <a:off x="5288493" y="1513149"/>
              <a:ext cx="1722120" cy="1722120"/>
            </a:xfrm>
            <a:custGeom>
              <a:rect l="l" t="t" r="r" b="b"/>
              <a:pathLst>
                <a:path w="1722120" h="1722120">
                  <a:moveTo>
                    <a:pt x="860885" y="1721774"/>
                  </a:moveTo>
                  <a:lnTo>
                    <a:pt x="812034" y="1720411"/>
                  </a:lnTo>
                  <a:lnTo>
                    <a:pt x="763897" y="1716371"/>
                  </a:lnTo>
                  <a:lnTo>
                    <a:pt x="716548" y="1709726"/>
                  </a:lnTo>
                  <a:lnTo>
                    <a:pt x="670059" y="1700550"/>
                  </a:lnTo>
                  <a:lnTo>
                    <a:pt x="624503" y="1688915"/>
                  </a:lnTo>
                  <a:lnTo>
                    <a:pt x="579952" y="1674893"/>
                  </a:lnTo>
                  <a:lnTo>
                    <a:pt x="536480" y="1658558"/>
                  </a:lnTo>
                  <a:lnTo>
                    <a:pt x="494159" y="1639981"/>
                  </a:lnTo>
                  <a:lnTo>
                    <a:pt x="453062" y="1619236"/>
                  </a:lnTo>
                  <a:lnTo>
                    <a:pt x="413260" y="1596395"/>
                  </a:lnTo>
                  <a:lnTo>
                    <a:pt x="374828" y="1571531"/>
                  </a:lnTo>
                  <a:lnTo>
                    <a:pt x="337838" y="1544717"/>
                  </a:lnTo>
                  <a:lnTo>
                    <a:pt x="302362" y="1516025"/>
                  </a:lnTo>
                  <a:lnTo>
                    <a:pt x="268473" y="1485528"/>
                  </a:lnTo>
                  <a:lnTo>
                    <a:pt x="236243" y="1453299"/>
                  </a:lnTo>
                  <a:lnTo>
                    <a:pt x="205746" y="1419410"/>
                  </a:lnTo>
                  <a:lnTo>
                    <a:pt x="177054" y="1383934"/>
                  </a:lnTo>
                  <a:lnTo>
                    <a:pt x="150240" y="1346943"/>
                  </a:lnTo>
                  <a:lnTo>
                    <a:pt x="125376" y="1308511"/>
                  </a:lnTo>
                  <a:lnTo>
                    <a:pt x="102535" y="1268710"/>
                  </a:lnTo>
                  <a:lnTo>
                    <a:pt x="81790" y="1227613"/>
                  </a:lnTo>
                  <a:lnTo>
                    <a:pt x="63214" y="1185292"/>
                  </a:lnTo>
                  <a:lnTo>
                    <a:pt x="46878" y="1141820"/>
                  </a:lnTo>
                  <a:lnTo>
                    <a:pt x="32857" y="1097269"/>
                  </a:lnTo>
                  <a:lnTo>
                    <a:pt x="21221" y="1051713"/>
                  </a:lnTo>
                  <a:lnTo>
                    <a:pt x="12045" y="1005224"/>
                  </a:lnTo>
                  <a:lnTo>
                    <a:pt x="5401" y="957875"/>
                  </a:lnTo>
                  <a:lnTo>
                    <a:pt x="1361" y="909738"/>
                  </a:lnTo>
                  <a:lnTo>
                    <a:pt x="0" y="860887"/>
                  </a:lnTo>
                  <a:lnTo>
                    <a:pt x="1362" y="812034"/>
                  </a:lnTo>
                  <a:lnTo>
                    <a:pt x="5402" y="763897"/>
                  </a:lnTo>
                  <a:lnTo>
                    <a:pt x="12047" y="716548"/>
                  </a:lnTo>
                  <a:lnTo>
                    <a:pt x="21223" y="670059"/>
                  </a:lnTo>
                  <a:lnTo>
                    <a:pt x="32858" y="624503"/>
                  </a:lnTo>
                  <a:lnTo>
                    <a:pt x="46880" y="579953"/>
                  </a:lnTo>
                  <a:lnTo>
                    <a:pt x="63216" y="536481"/>
                  </a:lnTo>
                  <a:lnTo>
                    <a:pt x="81793" y="494160"/>
                  </a:lnTo>
                  <a:lnTo>
                    <a:pt x="102538" y="453062"/>
                  </a:lnTo>
                  <a:lnTo>
                    <a:pt x="125379" y="413261"/>
                  </a:lnTo>
                  <a:lnTo>
                    <a:pt x="150242" y="374829"/>
                  </a:lnTo>
                  <a:lnTo>
                    <a:pt x="177057" y="337838"/>
                  </a:lnTo>
                  <a:lnTo>
                    <a:pt x="205749" y="302362"/>
                  </a:lnTo>
                  <a:lnTo>
                    <a:pt x="236246" y="268473"/>
                  </a:lnTo>
                  <a:lnTo>
                    <a:pt x="268475" y="236244"/>
                  </a:lnTo>
                  <a:lnTo>
                    <a:pt x="302364" y="205747"/>
                  </a:lnTo>
                  <a:lnTo>
                    <a:pt x="337841" y="177055"/>
                  </a:lnTo>
                  <a:lnTo>
                    <a:pt x="374831" y="150241"/>
                  </a:lnTo>
                  <a:lnTo>
                    <a:pt x="413263" y="125377"/>
                  </a:lnTo>
                  <a:lnTo>
                    <a:pt x="453064" y="102536"/>
                  </a:lnTo>
                  <a:lnTo>
                    <a:pt x="494162" y="81791"/>
                  </a:lnTo>
                  <a:lnTo>
                    <a:pt x="536483" y="63215"/>
                  </a:lnTo>
                  <a:lnTo>
                    <a:pt x="579955" y="46880"/>
                  </a:lnTo>
                  <a:lnTo>
                    <a:pt x="624505" y="32858"/>
                  </a:lnTo>
                  <a:lnTo>
                    <a:pt x="670061" y="21223"/>
                  </a:lnTo>
                  <a:lnTo>
                    <a:pt x="716550" y="12046"/>
                  </a:lnTo>
                  <a:lnTo>
                    <a:pt x="763899" y="5402"/>
                  </a:lnTo>
                  <a:lnTo>
                    <a:pt x="812035" y="1362"/>
                  </a:lnTo>
                  <a:lnTo>
                    <a:pt x="860886" y="0"/>
                  </a:lnTo>
                  <a:lnTo>
                    <a:pt x="909736" y="1362"/>
                  </a:lnTo>
                  <a:lnTo>
                    <a:pt x="957874" y="5402"/>
                  </a:lnTo>
                  <a:lnTo>
                    <a:pt x="1005223" y="12047"/>
                  </a:lnTo>
                  <a:lnTo>
                    <a:pt x="1051712" y="21223"/>
                  </a:lnTo>
                  <a:lnTo>
                    <a:pt x="1097268" y="32858"/>
                  </a:lnTo>
                  <a:lnTo>
                    <a:pt x="1141819" y="46880"/>
                  </a:lnTo>
                  <a:lnTo>
                    <a:pt x="1185291" y="63216"/>
                  </a:lnTo>
                  <a:lnTo>
                    <a:pt x="1227612" y="81792"/>
                  </a:lnTo>
                  <a:lnTo>
                    <a:pt x="1268709" y="102537"/>
                  </a:lnTo>
                  <a:lnTo>
                    <a:pt x="1308510" y="125378"/>
                  </a:lnTo>
                  <a:lnTo>
                    <a:pt x="1346942" y="150242"/>
                  </a:lnTo>
                  <a:lnTo>
                    <a:pt x="1383933" y="177056"/>
                  </a:lnTo>
                  <a:lnTo>
                    <a:pt x="1419409" y="205748"/>
                  </a:lnTo>
                  <a:lnTo>
                    <a:pt x="1453298" y="236245"/>
                  </a:lnTo>
                  <a:lnTo>
                    <a:pt x="1485527" y="268475"/>
                  </a:lnTo>
                  <a:lnTo>
                    <a:pt x="1516024" y="302364"/>
                  </a:lnTo>
                  <a:lnTo>
                    <a:pt x="1544716" y="337840"/>
                  </a:lnTo>
                  <a:lnTo>
                    <a:pt x="1571530" y="374830"/>
                  </a:lnTo>
                  <a:lnTo>
                    <a:pt x="1596394" y="413262"/>
                  </a:lnTo>
                  <a:lnTo>
                    <a:pt x="1619235" y="453063"/>
                  </a:lnTo>
                  <a:lnTo>
                    <a:pt x="1639980" y="494161"/>
                  </a:lnTo>
                  <a:lnTo>
                    <a:pt x="1658556" y="536482"/>
                  </a:lnTo>
                  <a:lnTo>
                    <a:pt x="1674892" y="579954"/>
                  </a:lnTo>
                  <a:lnTo>
                    <a:pt x="1688913" y="624504"/>
                  </a:lnTo>
                  <a:lnTo>
                    <a:pt x="1700549" y="670060"/>
                  </a:lnTo>
                  <a:lnTo>
                    <a:pt x="1709725" y="716549"/>
                  </a:lnTo>
                  <a:lnTo>
                    <a:pt x="1716369" y="763898"/>
                  </a:lnTo>
                  <a:lnTo>
                    <a:pt x="1720409" y="812035"/>
                  </a:lnTo>
                  <a:lnTo>
                    <a:pt x="1721771" y="860887"/>
                  </a:lnTo>
                  <a:lnTo>
                    <a:pt x="1720408" y="909739"/>
                  </a:lnTo>
                  <a:lnTo>
                    <a:pt x="1716368" y="957875"/>
                  </a:lnTo>
                  <a:lnTo>
                    <a:pt x="1709724" y="1005225"/>
                  </a:lnTo>
                  <a:lnTo>
                    <a:pt x="1700548" y="1051714"/>
                  </a:lnTo>
                  <a:lnTo>
                    <a:pt x="1688912" y="1097270"/>
                  </a:lnTo>
                  <a:lnTo>
                    <a:pt x="1674891" y="1141820"/>
                  </a:lnTo>
                  <a:lnTo>
                    <a:pt x="1658555" y="1185292"/>
                  </a:lnTo>
                  <a:lnTo>
                    <a:pt x="1639979" y="1227613"/>
                  </a:lnTo>
                  <a:lnTo>
                    <a:pt x="1619234" y="1268710"/>
                  </a:lnTo>
                  <a:lnTo>
                    <a:pt x="1596393" y="1308511"/>
                  </a:lnTo>
                  <a:lnTo>
                    <a:pt x="1571529" y="1346944"/>
                  </a:lnTo>
                  <a:lnTo>
                    <a:pt x="1544715" y="1383934"/>
                  </a:lnTo>
                  <a:lnTo>
                    <a:pt x="1516023" y="1419410"/>
                  </a:lnTo>
                  <a:lnTo>
                    <a:pt x="1485526" y="1453299"/>
                  </a:lnTo>
                  <a:lnTo>
                    <a:pt x="1453297" y="1485528"/>
                  </a:lnTo>
                  <a:lnTo>
                    <a:pt x="1419408" y="1516025"/>
                  </a:lnTo>
                  <a:lnTo>
                    <a:pt x="1383932" y="1544717"/>
                  </a:lnTo>
                  <a:lnTo>
                    <a:pt x="1346941" y="1571532"/>
                  </a:lnTo>
                  <a:lnTo>
                    <a:pt x="1308509" y="1596395"/>
                  </a:lnTo>
                  <a:lnTo>
                    <a:pt x="1268708" y="1619236"/>
                  </a:lnTo>
                  <a:lnTo>
                    <a:pt x="1227611" y="1639981"/>
                  </a:lnTo>
                  <a:lnTo>
                    <a:pt x="1185290" y="1658558"/>
                  </a:lnTo>
                  <a:lnTo>
                    <a:pt x="1141818" y="1674893"/>
                  </a:lnTo>
                  <a:lnTo>
                    <a:pt x="1097267" y="1688915"/>
                  </a:lnTo>
                  <a:lnTo>
                    <a:pt x="1051712" y="1700550"/>
                  </a:lnTo>
                  <a:lnTo>
                    <a:pt x="1005223" y="1709726"/>
                  </a:lnTo>
                  <a:lnTo>
                    <a:pt x="957873" y="1716371"/>
                  </a:lnTo>
                  <a:lnTo>
                    <a:pt x="909737" y="1720411"/>
                  </a:lnTo>
                  <a:lnTo>
                    <a:pt x="860885" y="1721774"/>
                  </a:lnTo>
                  <a:close/>
                </a:path>
              </a:pathLst>
            </a:custGeom>
            <a:solidFill>
              <a:srgbClr val="405D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399253" y="1623909"/>
              <a:ext cx="1500251" cy="150025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637040" y="3234922"/>
              <a:ext cx="1651451" cy="1651451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526410" y="2201508"/>
            <a:ext cx="2882900" cy="11080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495425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技术支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持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8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当前互联网技术成熟，可以支持</a:t>
            </a:r>
            <a:endParaRPr sz="1500">
              <a:latin typeface="微软雅黑"/>
              <a:cs typeface="微软雅黑"/>
            </a:endParaRPr>
          </a:p>
          <a:p>
            <a:pPr marL="1155700">
              <a:lnSpc>
                <a:spcPct val="100000"/>
              </a:lnSpc>
              <a:spcBef>
                <a:spcPts val="359"/>
              </a:spcBef>
            </a:pP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网店的建立和运营。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402356" y="1488373"/>
            <a:ext cx="2882900" cy="16300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平台选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择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20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存在多种电商平台可供选择，如淘宝、京东、拼多多等，这些平台提供了丰富的功能和工具，方便网店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开设。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10" name="object 10"/>
          <p:cNvPicPr/>
          <p:nvPr/>
        </p:nvPicPr>
        <p:blipFill>
          <a:blip r:embed="rId4"/>
          <a:stretch>
            <a:fillRect/>
          </a:stretch>
        </p:blipFill>
        <p:spPr>
          <a:xfrm>
            <a:off x="5820148" y="3595857"/>
            <a:ext cx="2380229" cy="2380227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8723111" y="4294113"/>
            <a:ext cx="2882900" cy="13557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安全性保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障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20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电商平台具备完善的安全机制，保障交易双方的权益，同时支持多种支付方式，确保交易顺利进行。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3" name="object 3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技术可行性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776917" y="3720617"/>
            <a:ext cx="4640580" cy="1971039"/>
            <a:chOff x="3776917" y="3720617"/>
            <a:chExt cx="4640580" cy="1971039"/>
          </a:xfrm>
        </p:grpSpPr>
        <p:sp>
          <p:nvSpPr>
            <p:cNvPr id="3" name="object 3"/>
            <p:cNvSpPr/>
            <p:nvPr/>
          </p:nvSpPr>
          <p:spPr>
            <a:xfrm>
              <a:off x="5012266" y="3720617"/>
              <a:ext cx="2167890" cy="1834514"/>
            </a:xfrm>
            <a:custGeom>
              <a:rect l="l" t="t" r="r" b="b"/>
              <a:pathLst>
                <a:path w="2167890" h="1834514">
                  <a:moveTo>
                    <a:pt x="1083733" y="1834100"/>
                  </a:moveTo>
                  <a:lnTo>
                    <a:pt x="0" y="0"/>
                  </a:lnTo>
                  <a:lnTo>
                    <a:pt x="2167466" y="0"/>
                  </a:lnTo>
                  <a:lnTo>
                    <a:pt x="1083733" y="1834100"/>
                  </a:lnTo>
                  <a:close/>
                </a:path>
              </a:pathLst>
            </a:custGeom>
            <a:solidFill>
              <a:srgbClr val="005B8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776916" y="3865016"/>
              <a:ext cx="4640580" cy="1826895"/>
            </a:xfrm>
            <a:custGeom>
              <a:rect l="l" t="t" r="r" b="b"/>
              <a:pathLst>
                <a:path w="4640580" h="1826895">
                  <a:moveTo>
                    <a:pt x="2167458" y="1826285"/>
                  </a:moveTo>
                  <a:lnTo>
                    <a:pt x="1083729" y="0"/>
                  </a:lnTo>
                  <a:lnTo>
                    <a:pt x="0" y="1826285"/>
                  </a:lnTo>
                  <a:lnTo>
                    <a:pt x="2167458" y="1826285"/>
                  </a:lnTo>
                  <a:close/>
                </a:path>
                <a:path w="4640580" h="1826895">
                  <a:moveTo>
                    <a:pt x="4640237" y="1826285"/>
                  </a:moveTo>
                  <a:lnTo>
                    <a:pt x="3556508" y="0"/>
                  </a:lnTo>
                  <a:lnTo>
                    <a:pt x="2472779" y="1826285"/>
                  </a:lnTo>
                  <a:lnTo>
                    <a:pt x="4640237" y="1826285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5012266" y="1711093"/>
            <a:ext cx="2167890" cy="1831975"/>
            <a:chOff x="5012266" y="1711093"/>
            <a:chExt cx="2167890" cy="1831975"/>
          </a:xfrm>
        </p:grpSpPr>
        <p:sp>
          <p:nvSpPr>
            <p:cNvPr id="6" name="object 6"/>
            <p:cNvSpPr/>
            <p:nvPr/>
          </p:nvSpPr>
          <p:spPr>
            <a:xfrm>
              <a:off x="5012266" y="1711093"/>
              <a:ext cx="2167890" cy="1826895"/>
            </a:xfrm>
            <a:custGeom>
              <a:rect l="l" t="t" r="r" b="b"/>
              <a:pathLst>
                <a:path w="2167890" h="1826895">
                  <a:moveTo>
                    <a:pt x="2167466" y="1826279"/>
                  </a:moveTo>
                  <a:lnTo>
                    <a:pt x="0" y="1826279"/>
                  </a:lnTo>
                  <a:lnTo>
                    <a:pt x="1083733" y="0"/>
                  </a:lnTo>
                  <a:lnTo>
                    <a:pt x="2167466" y="1826279"/>
                  </a:lnTo>
                  <a:close/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743787" y="3022600"/>
              <a:ext cx="704850" cy="520700"/>
            </a:xfrm>
            <a:custGeom>
              <a:rect l="l" t="t" r="r" b="b"/>
              <a:pathLst>
                <a:path w="704850" h="520700">
                  <a:moveTo>
                    <a:pt x="528320" y="520192"/>
                  </a:moveTo>
                  <a:lnTo>
                    <a:pt x="176106" y="520192"/>
                  </a:lnTo>
                  <a:lnTo>
                    <a:pt x="176106" y="260095"/>
                  </a:lnTo>
                  <a:lnTo>
                    <a:pt x="0" y="260095"/>
                  </a:lnTo>
                  <a:lnTo>
                    <a:pt x="352213" y="0"/>
                  </a:lnTo>
                  <a:lnTo>
                    <a:pt x="704427" y="260095"/>
                  </a:lnTo>
                  <a:lnTo>
                    <a:pt x="528320" y="260095"/>
                  </a:lnTo>
                  <a:lnTo>
                    <a:pt x="528320" y="520192"/>
                  </a:lnTo>
                  <a:close/>
                </a:path>
              </a:pathLst>
            </a:custGeom>
            <a:solidFill>
              <a:srgbClr val="001C4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001C4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001C4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0" name="object 10"/>
          <p:cNvGrpSpPr/>
          <p:nvPr/>
        </p:nvGrpSpPr>
        <p:grpSpPr>
          <a:xfrm>
            <a:off x="6818376" y="3216316"/>
            <a:ext cx="4231005" cy="151765"/>
            <a:chOff x="6818376" y="3216316"/>
            <a:chExt cx="4231005" cy="151765"/>
          </a:xfrm>
        </p:grpSpPr>
        <p:sp>
          <p:nvSpPr>
            <p:cNvPr id="11" name="object 11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897276" y="3216316"/>
              <a:ext cx="151723" cy="151722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7107448" y="1358390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收益预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期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107449" y="2122200"/>
            <a:ext cx="39687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通过合理的经营和推广，网店有望获得较高的收益，并且具有较大的增长潜力。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240458" y="3652519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竞争环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境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252651" y="4504372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虽然电商平台竞争激烈，但通过差异化经营和创新策略，网店仍有机会在竞争中脱颖而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出。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7345622" y="5559890"/>
            <a:ext cx="4231005" cy="151765"/>
            <a:chOff x="7345622" y="5559890"/>
            <a:chExt cx="4231005" cy="151765"/>
          </a:xfrm>
        </p:grpSpPr>
        <p:sp>
          <p:nvSpPr>
            <p:cNvPr id="19" name="object 19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24522" y="5559890"/>
              <a:ext cx="151723" cy="151722"/>
            </a:xfrm>
            <a:prstGeom prst="rect">
              <a:avLst/>
            </a:prstGeom>
          </p:spPr>
        </p:pic>
      </p:grpSp>
      <p:grpSp>
        <p:nvGrpSpPr>
          <p:cNvPr id="22" name="object 22"/>
          <p:cNvGrpSpPr/>
          <p:nvPr/>
        </p:nvGrpSpPr>
        <p:grpSpPr>
          <a:xfrm>
            <a:off x="904944" y="4510023"/>
            <a:ext cx="3793490" cy="151765"/>
            <a:chOff x="904944" y="4510023"/>
            <a:chExt cx="3793490" cy="151765"/>
          </a:xfrm>
        </p:grpSpPr>
        <p:sp>
          <p:nvSpPr>
            <p:cNvPr id="23" name="object 23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3793067" y="0"/>
                  </a:moveTo>
                  <a:lnTo>
                    <a:pt x="0" y="0"/>
                  </a:lnTo>
                </a:path>
              </a:pathLst>
            </a:custGeom>
            <a:solidFill>
              <a:srgbClr val="00B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0" y="0"/>
                  </a:moveTo>
                  <a:lnTo>
                    <a:pt x="3793067" y="0"/>
                  </a:lnTo>
                </a:path>
              </a:pathLst>
            </a:custGeom>
            <a:ln w="9525">
              <a:solidFill>
                <a:srgbClr val="00B6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4945" y="4510023"/>
              <a:ext cx="151722" cy="151722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980130" y="2446743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B6FF"/>
                </a:solidFill>
                <a:latin typeface="微软雅黑"/>
                <a:cs typeface="微软雅黑"/>
              </a:rPr>
              <a:t>投资成</a:t>
            </a:r>
            <a:r>
              <a:rPr sz="2300" b="1" spc="-50">
                <a:solidFill>
                  <a:srgbClr val="00B6FF"/>
                </a:solidFill>
                <a:latin typeface="微软雅黑"/>
                <a:cs typeface="微软雅黑"/>
              </a:rPr>
              <a:t>本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80130" y="3298597"/>
            <a:ext cx="32829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开设网店的投资成本相对较低，主要涉及平台入驻费用、运营成本以及推广费用等。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5786411" y="4041306"/>
            <a:ext cx="662305" cy="579120"/>
          </a:xfrm>
          <a:custGeom>
            <a:rect l="l" t="t" r="r" b="b"/>
            <a:pathLst>
              <a:path w="662304" h="579120">
                <a:moveTo>
                  <a:pt x="330923" y="248176"/>
                </a:moveTo>
                <a:lnTo>
                  <a:pt x="0" y="165450"/>
                </a:lnTo>
                <a:lnTo>
                  <a:pt x="0" y="82725"/>
                </a:lnTo>
                <a:lnTo>
                  <a:pt x="330923" y="0"/>
                </a:lnTo>
                <a:lnTo>
                  <a:pt x="661803" y="82725"/>
                </a:lnTo>
                <a:lnTo>
                  <a:pt x="661803" y="165450"/>
                </a:lnTo>
                <a:lnTo>
                  <a:pt x="330923" y="248176"/>
                </a:lnTo>
                <a:close/>
              </a:path>
              <a:path w="662304" h="579120">
                <a:moveTo>
                  <a:pt x="330923" y="413627"/>
                </a:moveTo>
                <a:lnTo>
                  <a:pt x="0" y="330901"/>
                </a:lnTo>
                <a:lnTo>
                  <a:pt x="0" y="248176"/>
                </a:lnTo>
                <a:lnTo>
                  <a:pt x="330923" y="330901"/>
                </a:lnTo>
                <a:lnTo>
                  <a:pt x="661803" y="330901"/>
                </a:lnTo>
                <a:lnTo>
                  <a:pt x="330923" y="413627"/>
                </a:lnTo>
                <a:close/>
              </a:path>
              <a:path w="662304" h="579120">
                <a:moveTo>
                  <a:pt x="661803" y="330901"/>
                </a:moveTo>
                <a:lnTo>
                  <a:pt x="330923" y="330901"/>
                </a:lnTo>
                <a:lnTo>
                  <a:pt x="661803" y="248176"/>
                </a:lnTo>
                <a:lnTo>
                  <a:pt x="661803" y="330901"/>
                </a:lnTo>
                <a:close/>
              </a:path>
              <a:path w="662304" h="579120">
                <a:moveTo>
                  <a:pt x="330923" y="579077"/>
                </a:moveTo>
                <a:lnTo>
                  <a:pt x="0" y="496352"/>
                </a:lnTo>
                <a:lnTo>
                  <a:pt x="0" y="413627"/>
                </a:lnTo>
                <a:lnTo>
                  <a:pt x="330923" y="496352"/>
                </a:lnTo>
                <a:lnTo>
                  <a:pt x="661803" y="496352"/>
                </a:lnTo>
                <a:lnTo>
                  <a:pt x="330923" y="579077"/>
                </a:lnTo>
                <a:close/>
              </a:path>
              <a:path w="662304" h="579120">
                <a:moveTo>
                  <a:pt x="661803" y="496352"/>
                </a:moveTo>
                <a:lnTo>
                  <a:pt x="330923" y="496352"/>
                </a:lnTo>
                <a:lnTo>
                  <a:pt x="661803" y="413627"/>
                </a:lnTo>
                <a:lnTo>
                  <a:pt x="661803" y="496352"/>
                </a:lnTo>
                <a:close/>
              </a:path>
            </a:pathLst>
          </a:custGeom>
          <a:solidFill>
            <a:srgbClr val="CCE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9" name="object 2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0" name="object 5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经济可行性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https://d.book118.com/295024334032011121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网店可行性分析报告</vt:lpstr>
      <vt:lpstr>PowerPoint Presentation</vt:lpstr>
      <vt:lpstr>PowerPoint Presentation</vt:lpstr>
      <vt:lpstr>项目背景</vt:lpstr>
      <vt:lpstr>研究目的和意义</vt:lpstr>
      <vt:lpstr>02</vt:lpstr>
      <vt:lpstr>网店市场规模</vt:lpstr>
      <vt:lpstr>网店市场发展趋势</vt:lpstr>
      <vt:lpstr>目标市场分析</vt:lpstr>
      <vt:lpstr>03</vt:lpstr>
      <vt:lpstr>技术可行性</vt:lpstr>
      <vt:lpstr>经济可行性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2024-09-24T00:40:57.651</cp:lastPrinted>
  <dcterms:created xsi:type="dcterms:W3CDTF">2024-09-23T16:40:57Z</dcterms:created>
  <dcterms:modified xsi:type="dcterms:W3CDTF">2024-09-23T16:40:58Z</dcterms:modified>
</cp:coreProperties>
</file>