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08F4286-8F73-47D5-9A87-8C17CD7F506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4F2901F-659D-4447-9A83-A9C8F9965FD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1FEA447-A832-49B1-B115-EA726435B38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6D6A322-A552-4048-9E56-3CD55F8DD2C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D322584-369C-466A-ABAE-C1FCF4BB548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EEF7F11-AEF0-40C9-AB5D-4ED4DAA03E2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61419DC-54C8-4EF0-A7C6-623F2BDAC34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2F81085-8801-4D4C-821A-FC4DD9D2EED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8289EFD-B5E4-4344-8AD2-D5D21BB7389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C3F59C4-183C-4873-822E-DF477AB1E5D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110E415-9BD0-409F-949C-E117588C98E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image" Target="../media/image18.jpeg" /><Relationship Id="rId5" Type="http://schemas.openxmlformats.org/officeDocument/2006/relationships/image" Target="../media/image19.jpeg" /><Relationship Id="rId6"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0.jpeg" /><Relationship Id="rId3"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1.jpeg" /><Relationship Id="rId3" Type="http://schemas.openxmlformats.org/officeDocument/2006/relationships/image" Target="../media/image22.jpeg" /><Relationship Id="rId4" Type="http://schemas.openxmlformats.org/officeDocument/2006/relationships/image" Target="../media/image23.jpeg" /><Relationship Id="rId5"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4.jpeg" /><Relationship Id="rId3"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5.jpeg" /><Relationship Id="rId3" Type="http://schemas.openxmlformats.org/officeDocument/2006/relationships/image" Target="../media/image2.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6.jpeg" /><Relationship Id="rId3" Type="http://schemas.openxmlformats.org/officeDocument/2006/relationships/image" Target="../media/image2.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9503214102301110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20667" y="1924000"/>
            <a:ext cx="5976518"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智能垃圾分类系统提高城市环境品质</a:t>
            </a:r>
          </a:p>
        </p:txBody>
      </p:sp>
      <p:sp>
        <p:nvSpPr>
          <p:cNvPr id="3" name="TextBox 3"/>
          <p:cNvSpPr txBox="1"/>
          <p:nvPr/>
        </p:nvSpPr>
        <p:spPr>
          <a:xfrm>
            <a:off x="790127" y="5195764"/>
            <a:ext cx="8024774" cy="4828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rgbClr val="FFFFFF">
                    <a:alpha val="100000"/>
                  </a:srgbClr>
                </a:solidFill>
                <a:latin typeface="Microsoft Yahei"/>
                <a:ea typeface="Microsoft Yahei"/>
                <a:cs typeface="Microsoft Yahei"/>
              </a:rPr>
              <a:t>汇报人：XX</a:t>
            </a:r>
          </a:p>
        </p:txBody>
      </p:sp>
      <p:sp>
        <p:nvSpPr>
          <p:cNvPr id="4" name="TextBox 4"/>
          <p:cNvSpPr txBox="1"/>
          <p:nvPr/>
        </p:nvSpPr>
        <p:spPr>
          <a:xfrm>
            <a:off x="750406" y="5697617"/>
            <a:ext cx="7317638"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rgbClr val="FFFFFF">
                    <a:alpha val="100000"/>
                  </a:srgbClr>
                </a:solidFill>
                <a:latin typeface="Microsoft Yahei"/>
                <a:ea typeface="Microsoft Yahei"/>
                <a:cs typeface="Microsoft Yahei"/>
              </a:rPr>
              <a:t>2024-01-17</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智能垃圾分类系统技术原理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智能垃圾分类系统在城市环境中的应用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智能垃圾分类系统对城市环境品质的提升</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智能垃圾分类系统实施策略与建议</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智能垃圾分类系统挑战与前景展望</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01</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6449" b="6449"/>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17195" b="17195"/>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l="9355" r="9355"/>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背景与现状</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城市化进程加速</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随着全球城市化进程的推进，城市人口数量不断增加，垃圾产生量也逐年攀升。</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环境问题日益严重</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传统垃圾处理方式存在诸多弊端，如填埋、焚烧等，导致资源浪费、环境污染等问题愈发严重。</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垃圾分类意识不足</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尽管部分城市已推行垃圾分类政策，但由于居民分类意识不强、分类标准模糊等原因，实施效果并不理想。</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智能垃圾分类系统运用计算机视觉、深度学习等技术，实现对垃圾图像的识别与分类。</a:t>
            </a:r>
          </a:p>
        </p:txBody>
      </p:sp>
      <p:pic>
        <p:nvPicPr>
          <p:cNvPr id="6" name="Picture 6"/>
          <p:cNvPicPr>
            <a:picLocks noChangeAspect="1"/>
          </p:cNvPicPr>
          <p:nvPr/>
        </p:nvPicPr>
        <p:blipFill>
          <a:blip r:embed="rId2"/>
          <a:srcRect l="16667" r="16667"/>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技术原理</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智能垃圾分类系统主要包括图像采集设备、图像处理与分析模块、数据库与知识库、分类执行机构等部分。</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系统组成</a:t>
            </a:r>
          </a:p>
        </p:txBody>
      </p:sp>
      <p:pic>
        <p:nvPicPr>
          <p:cNvPr id="10" name="Picture 10"/>
          <p:cNvPicPr>
            <a:picLocks noChangeAspect="1"/>
          </p:cNvPicPr>
          <p:nvPr/>
        </p:nvPicPr>
        <p:blipFill>
          <a:blip r:embed="rId3"/>
          <a:srcRect l="12500" r="12500"/>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6667" r="16667"/>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系统具有自动识别垃圾类型、提示分类方法、统计分类数据等功能，可实现垃圾减量、资源化和无害化处理。</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功能特点</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智能垃圾分类系统概述</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103852" y="4838783"/>
            <a:ext cx="10266726" cy="1333500"/>
            <a:chOff x="1103852" y="4838783"/>
            <a:chExt cx="10266726" cy="1333500"/>
          </a:xfrm>
        </p:grpSpPr>
        <p:sp>
          <p:nvSpPr>
            <p:cNvPr id="3" name="AutoShape 3"/>
            <p:cNvSpPr/>
            <p:nvPr/>
          </p:nvSpPr>
          <p:spPr>
            <a:xfrm>
              <a:off x="2377205" y="4838783"/>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10800000">
              <a:off x="1103852"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10800000">
              <a:off x="9159730"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031730" y="3081147"/>
            <a:ext cx="10266726" cy="1333500"/>
            <a:chOff x="1031730" y="3081147"/>
            <a:chExt cx="10266726" cy="1333500"/>
          </a:xfrm>
        </p:grpSpPr>
        <p:sp>
          <p:nvSpPr>
            <p:cNvPr id="7" name="AutoShape 7"/>
            <p:cNvSpPr/>
            <p:nvPr/>
          </p:nvSpPr>
          <p:spPr>
            <a:xfrm>
              <a:off x="2305083" y="3081147"/>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1031730"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10800000">
              <a:off x="9087608"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1103852" y="1348302"/>
            <a:ext cx="10266726" cy="1333500"/>
            <a:chOff x="1103852" y="1348302"/>
            <a:chExt cx="10266726" cy="1333500"/>
          </a:xfrm>
        </p:grpSpPr>
        <p:sp>
          <p:nvSpPr>
            <p:cNvPr id="11" name="AutoShape 11"/>
            <p:cNvSpPr/>
            <p:nvPr/>
          </p:nvSpPr>
          <p:spPr>
            <a:xfrm>
              <a:off x="2377205" y="1348302"/>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rot="10800000">
              <a:off x="1103852"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rot="10800000">
              <a:off x="9159730"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997333" y="3400044"/>
            <a:ext cx="685705" cy="695706"/>
            <a:chOff x="9997333" y="3400044"/>
            <a:chExt cx="685705" cy="695706"/>
          </a:xfrm>
        </p:grpSpPr>
        <p:sp>
          <p:nvSpPr>
            <p:cNvPr id="15" name="Freeform 15"/>
            <p:cNvSpPr/>
            <p:nvPr/>
          </p:nvSpPr>
          <p:spPr>
            <a:xfrm>
              <a:off x="10034290" y="3847243"/>
              <a:ext cx="87725" cy="163068"/>
            </a:xfrm>
            <a:custGeom>
              <a:rect l="l" t="t"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0177260" y="3757422"/>
              <a:ext cx="87725" cy="252984"/>
            </a:xfrm>
            <a:custGeom>
              <a:rect l="l" t="t"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0320231" y="3757422"/>
              <a:ext cx="87725" cy="252984"/>
            </a:xfrm>
            <a:custGeom>
              <a:rect l="l" t="t"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459962" y="3670840"/>
              <a:ext cx="94202" cy="342805"/>
            </a:xfrm>
            <a:custGeom>
              <a:rect l="l" t="t" r="r" b="b"/>
              <a:pathLst>
                <a:path w="125"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0011525" y="3517678"/>
              <a:ext cx="536162" cy="342805"/>
            </a:xfrm>
            <a:custGeom>
              <a:rect l="l" t="t"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9997333" y="3400044"/>
              <a:ext cx="685705" cy="695706"/>
            </a:xfrm>
            <a:custGeom>
              <a:rect l="l" t="t"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1" name="Freeform 21"/>
          <p:cNvSpPr/>
          <p:nvPr/>
        </p:nvSpPr>
        <p:spPr>
          <a:xfrm>
            <a:off x="1935480" y="1646434"/>
            <a:ext cx="719895" cy="555403"/>
          </a:xfrm>
          <a:custGeom>
            <a:rect l="l" t="t" r="r" b="b"/>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1975414" y="5261363"/>
            <a:ext cx="613870" cy="6138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报告目的与意义</a:t>
              </a:r>
            </a:p>
          </p:txBody>
        </p:sp>
      </p:grpSp>
      <p:sp>
        <p:nvSpPr>
          <p:cNvPr id="45" name="TextBox 45"/>
          <p:cNvSpPr txBox="1"/>
          <p:nvPr/>
        </p:nvSpPr>
        <p:spPr>
          <a:xfrm>
            <a:off x="3314700" y="5303594"/>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000000">
                    <a:alpha val="100000"/>
                  </a:srgbClr>
                </a:solidFill>
                <a:latin typeface="Microsoft Yahei"/>
                <a:ea typeface="Microsoft Yahei"/>
                <a:cs typeface="Microsoft Yahei"/>
              </a:rPr>
              <a:t>通过智能垃圾分类系统的推广和应用，推动城市垃圾减量化、资源化和无害化处理，为城市可持续发展做出贡献。</a:t>
            </a:r>
          </a:p>
        </p:txBody>
      </p:sp>
      <p:sp>
        <p:nvSpPr>
          <p:cNvPr id="46" name="TextBox 46"/>
          <p:cNvSpPr txBox="1"/>
          <p:nvPr/>
        </p:nvSpPr>
        <p:spPr>
          <a:xfrm>
            <a:off x="3314700" y="4838783"/>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促进城市可持续发展</a:t>
            </a:r>
          </a:p>
        </p:txBody>
      </p:sp>
      <p:sp>
        <p:nvSpPr>
          <p:cNvPr id="47" name="TextBox 47"/>
          <p:cNvSpPr txBox="1"/>
          <p:nvPr/>
        </p:nvSpPr>
        <p:spPr>
          <a:xfrm>
            <a:off x="3456760" y="1771107"/>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000000">
                    <a:alpha val="100000"/>
                  </a:srgbClr>
                </a:solidFill>
                <a:latin typeface="Microsoft Yahei"/>
                <a:ea typeface="Microsoft Yahei"/>
                <a:cs typeface="Microsoft Yahei"/>
              </a:rPr>
              <a:t>通过实证研究，探讨智能垃圾分类系统在提高城市环境品质方面的实际效果及潜在价值。</a:t>
            </a:r>
          </a:p>
        </p:txBody>
      </p:sp>
      <p:sp>
        <p:nvSpPr>
          <p:cNvPr id="48" name="TextBox 48"/>
          <p:cNvSpPr txBox="1"/>
          <p:nvPr/>
        </p:nvSpPr>
        <p:spPr>
          <a:xfrm>
            <a:off x="3456760" y="1395927"/>
            <a:ext cx="7293402"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175" b="1">
                <a:solidFill>
                  <a:schemeClr val="accent1">
                    <a:alpha val="100000"/>
                  </a:schemeClr>
                </a:solidFill>
                <a:latin typeface="Microsoft Yahei"/>
                <a:ea typeface="Microsoft Yahei"/>
                <a:cs typeface="Microsoft Yahei"/>
              </a:rPr>
              <a:t>分析智能垃圾分类系统在城市环境品质提升中的作用</a:t>
            </a:r>
          </a:p>
        </p:txBody>
      </p:sp>
      <p:sp>
        <p:nvSpPr>
          <p:cNvPr id="49" name="TextBox 49"/>
          <p:cNvSpPr txBox="1"/>
          <p:nvPr/>
        </p:nvSpPr>
        <p:spPr>
          <a:xfrm>
            <a:off x="1704918" y="3545958"/>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000000">
                    <a:alpha val="100000"/>
                  </a:srgbClr>
                </a:solidFill>
                <a:latin typeface="Microsoft Yahei"/>
                <a:ea typeface="Microsoft Yahei"/>
                <a:cs typeface="Microsoft Yahei"/>
              </a:rPr>
              <a:t>针对当前智能垃圾分类系统存在的问题和不足，提出改进措施和政策建议，推动城市垃圾分类工作取得更大成效。</a:t>
            </a:r>
          </a:p>
        </p:txBody>
      </p:sp>
      <p:sp>
        <p:nvSpPr>
          <p:cNvPr id="50" name="TextBox 50"/>
          <p:cNvSpPr txBox="1"/>
          <p:nvPr/>
        </p:nvSpPr>
        <p:spPr>
          <a:xfrm>
            <a:off x="1704918" y="3081147"/>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提出完善智能垃圾分类系统的建议</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02</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智能垃圾分类系统技术原理</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利用红外、激光等传感器技术，对垃圾进行快速准确的识别和分类。</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垃圾识别传感器</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23250" r="23250"/>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重量传感器</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667" r="16667"/>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湿度传感器</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500" r="16500"/>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通过测量垃圾重量，判断垃圾类型，为后续处理提供依据。</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检测垃圾的湿度，辅助判断垃圾类型，提高分类准确性。</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传感器技术</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应用深度学习算法对垃圾图像进行训练和学习，提高图像识别的准确率。</a:t>
            </a:r>
          </a:p>
        </p:txBody>
      </p:sp>
      <p:pic>
        <p:nvPicPr>
          <p:cNvPr id="4" name="Picture 4"/>
          <p:cNvPicPr>
            <a:picLocks noChangeAspect="1"/>
          </p:cNvPicPr>
          <p:nvPr/>
        </p:nvPicPr>
        <p:blipFill>
          <a:blip r:embed="rId2"/>
          <a:srcRect l="2542" r="2542"/>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rcRect l="16667" r="16667"/>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rcRect l="16667" r="16667"/>
          <a:stretch>
            <a:fillRect/>
          </a:stretch>
        </p:blipFill>
        <p:spPr>
          <a:xfrm>
            <a:off x="8871767"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深度学习算法</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从垃圾图像中提取出关键特征，如形状、颜色、纹理等，用于识别和分类。</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特征提取</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基于提取的特征设计分类器，实现对不同类型垃圾的自动分类。</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分类器设计</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图像识别技术</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8778" r="18778"/>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l="22147" r="22147"/>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20132" r="20132"/>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18783" r="18783"/>
          <a:stretch>
            <a:fillRect/>
          </a:stretch>
        </p:blipFill>
        <p:spPr>
          <a:xfrm>
            <a:off x="3571418" y="1892300"/>
            <a:ext cx="2266949" cy="2420620"/>
          </a:xfrm>
          <a:prstGeom prst="rect">
            <a:avLst/>
          </a:prstGeom>
        </p:spPr>
      </p:pic>
      <p:sp>
        <p:nvSpPr>
          <p:cNvPr id="6" name="AutoShape 6"/>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705451" y="3460761"/>
            <a:ext cx="2286000" cy="2849023"/>
            <a:chOff x="705451" y="3460761"/>
            <a:chExt cx="2286000" cy="2849023"/>
          </a:xfrm>
        </p:grpSpPr>
        <p:sp>
          <p:nvSpPr>
            <p:cNvPr id="13" name="AutoShape 13"/>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数据分析与处理</a:t>
              </a:r>
            </a:p>
          </p:txBody>
        </p:sp>
      </p:grpSp>
      <p:sp>
        <p:nvSpPr>
          <p:cNvPr id="37" name="TextBox 37"/>
          <p:cNvSpPr txBox="1"/>
          <p:nvPr/>
        </p:nvSpPr>
        <p:spPr>
          <a:xfrm>
            <a:off x="756455"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FFFDFD">
                    <a:alpha val="100000"/>
                  </a:srgbClr>
                </a:solidFill>
                <a:latin typeface="Microsoft Yahei"/>
                <a:ea typeface="Microsoft Yahei"/>
                <a:cs typeface="Microsoft Yahei"/>
              </a:rPr>
              <a:t>对收集到的垃圾数据进行清洗、去噪和标注等预处理操作。</a:t>
            </a:r>
          </a:p>
        </p:txBody>
      </p:sp>
      <p:sp>
        <p:nvSpPr>
          <p:cNvPr id="38" name="TextBox 38"/>
          <p:cNvSpPr txBox="1"/>
          <p:nvPr/>
        </p:nvSpPr>
        <p:spPr>
          <a:xfrm>
            <a:off x="3628568"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FFFDFD">
                    <a:alpha val="100000"/>
                  </a:srgbClr>
                </a:solidFill>
                <a:latin typeface="Microsoft Yahei"/>
                <a:ea typeface="Microsoft Yahei"/>
                <a:cs typeface="Microsoft Yahei"/>
              </a:rPr>
              <a:t>提取和构造与垃圾分类相关的特征，提高分类器的性能。</a:t>
            </a:r>
          </a:p>
        </p:txBody>
      </p:sp>
      <p:sp>
        <p:nvSpPr>
          <p:cNvPr id="39" name="TextBox 39"/>
          <p:cNvSpPr txBox="1"/>
          <p:nvPr/>
        </p:nvSpPr>
        <p:spPr>
          <a:xfrm>
            <a:off x="6466794"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FFFDFD">
                    <a:alpha val="100000"/>
                  </a:srgbClr>
                </a:solidFill>
                <a:latin typeface="Microsoft Yahei"/>
                <a:ea typeface="Microsoft Yahei"/>
                <a:cs typeface="Microsoft Yahei"/>
              </a:rPr>
              <a:t>利用预处理后的数据和特征工程结果，训练和优化垃圾分类模型。</a:t>
            </a:r>
          </a:p>
        </p:txBody>
      </p:sp>
      <p:sp>
        <p:nvSpPr>
          <p:cNvPr id="40" name="TextBox 40"/>
          <p:cNvSpPr txBox="1"/>
          <p:nvPr/>
        </p:nvSpPr>
        <p:spPr>
          <a:xfrm>
            <a:off x="9318371"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FFFDFD">
                    <a:alpha val="100000"/>
                  </a:srgbClr>
                </a:solidFill>
                <a:latin typeface="Microsoft Yahei"/>
                <a:ea typeface="Microsoft Yahei"/>
                <a:cs typeface="Microsoft Yahei"/>
              </a:rPr>
              <a:t>对模型分类结果进行评估，根据评估结果对模型进行调整和优化。</a:t>
            </a:r>
          </a:p>
        </p:txBody>
      </p:sp>
      <p:sp>
        <p:nvSpPr>
          <p:cNvPr id="41" name="TextBox 41"/>
          <p:cNvSpPr txBox="1"/>
          <p:nvPr/>
        </p:nvSpPr>
        <p:spPr>
          <a:xfrm>
            <a:off x="7054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FFF">
                    <a:alpha val="100000"/>
                  </a:srgbClr>
                </a:solidFill>
                <a:latin typeface="Microsoft Yahei"/>
                <a:ea typeface="Microsoft Yahei"/>
                <a:cs typeface="Microsoft Yahei"/>
              </a:rPr>
              <a:t>数据预处理</a:t>
            </a:r>
          </a:p>
        </p:txBody>
      </p:sp>
      <p:sp>
        <p:nvSpPr>
          <p:cNvPr id="42" name="TextBox 42"/>
          <p:cNvSpPr txBox="1"/>
          <p:nvPr/>
        </p:nvSpPr>
        <p:spPr>
          <a:xfrm>
            <a:off x="362856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FFF">
                    <a:alpha val="100000"/>
                  </a:srgbClr>
                </a:solidFill>
                <a:latin typeface="Microsoft Yahei"/>
                <a:ea typeface="Microsoft Yahei"/>
                <a:cs typeface="Microsoft Yahei"/>
              </a:rPr>
              <a:t>特征工程</a:t>
            </a:r>
          </a:p>
        </p:txBody>
      </p:sp>
      <p:sp>
        <p:nvSpPr>
          <p:cNvPr id="43" name="TextBox 43"/>
          <p:cNvSpPr txBox="1"/>
          <p:nvPr/>
        </p:nvSpPr>
        <p:spPr>
          <a:xfrm>
            <a:off x="643359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FFF">
                    <a:alpha val="100000"/>
                  </a:srgbClr>
                </a:solidFill>
                <a:latin typeface="Microsoft Yahei"/>
                <a:ea typeface="Microsoft Yahei"/>
                <a:cs typeface="Microsoft Yahei"/>
              </a:rPr>
              <a:t>模型训练与优化</a:t>
            </a:r>
          </a:p>
        </p:txBody>
      </p:sp>
      <p:sp>
        <p:nvSpPr>
          <p:cNvPr id="44" name="TextBox 44"/>
          <p:cNvSpPr txBox="1"/>
          <p:nvPr/>
        </p:nvSpPr>
        <p:spPr>
          <a:xfrm>
            <a:off x="92652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FFF">
                    <a:alpha val="100000"/>
                  </a:srgbClr>
                </a:solidFill>
                <a:latin typeface="Microsoft Yahei"/>
                <a:ea typeface="Microsoft Yahei"/>
                <a:cs typeface="Microsoft Yahei"/>
              </a:rPr>
              <a:t>结果评估与反馈</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1405" r="21405"/>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包括传感器层、数据处理层、控制层和应用层等四个层次，实现数据采集、处理、分析和应用等功能。</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系统架构</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从垃圾投放、传感器识别、图像识别到数据分析与处理，最终实现自动分类和后续处理等环节的工作流程。</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工作流程</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将各个模块进行集成，实现智能垃圾分类系统的整体功能。</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系统集成</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对系统进行定期维护和升级，确保系统的稳定性和可持续性。</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系统维护与升级</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系统架构与工作流程</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03</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智能垃圾分类系统在城市环境中的应用</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语音提示与指导</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提供语音提示，指导市民进行正确的垃圾分类投放。</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投放口智能识别</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通过图像识别技术，自动识别垃圾类型，确保垃圾正确投放。</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数据统计与分析</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实时监测垃圾投放量、分类准确率等数据，为城市管理者提供决策支持。</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l="15792" r="15792"/>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l="12500" r="12500"/>
          <a:stretch>
            <a:fillRect/>
          </a:stretch>
        </p:blipFill>
        <p:spPr>
          <a:xfrm>
            <a:off x="5358287" y="1416742"/>
            <a:ext cx="1475427" cy="1475427"/>
          </a:xfrm>
          <a:prstGeom prst="ellipse">
            <a:avLst/>
          </a:prstGeom>
        </p:spPr>
      </p:pic>
      <p:pic>
        <p:nvPicPr>
          <p:cNvPr id="19" name="Picture 19"/>
          <p:cNvPicPr>
            <a:picLocks noChangeAspect="1"/>
          </p:cNvPicPr>
          <p:nvPr/>
        </p:nvPicPr>
        <p:blipFill>
          <a:blip r:embed="rId4">
            <a:alphaModFix/>
          </a:blip>
          <a:srcRect l="12500" r="12500"/>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公共场所垃圾分类</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2500" r="12500"/>
          <a:stretch>
            <a:fillRect/>
          </a:stretch>
        </p:blipFill>
        <p:spPr>
          <a:xfrm>
            <a:off x="454963" y="1569535"/>
            <a:ext cx="4219249"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定点投放与收集</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在小区内设置智能垃圾分类投放点，方便居民定点投放。</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积分奖励机制</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通过积分奖励鼓励居民积极参与垃圾分类，提高分类准确率。</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宣传教育</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定期开展垃圾分类知识宣传教育活动，提高居民环保意识。</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居民小区垃圾分类</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将垃圾分类知识纳入学校教育体系，培养学生环保意识。</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垃圾分类课程</a:t>
            </a:r>
          </a:p>
        </p:txBody>
      </p:sp>
      <p:pic>
        <p:nvPicPr>
          <p:cNvPr id="5" name="Picture 5"/>
          <p:cNvPicPr>
            <a:picLocks noChangeAspect="1"/>
          </p:cNvPicPr>
          <p:nvPr/>
        </p:nvPicPr>
        <p:blipFill>
          <a:blip r:embed="rId2"/>
          <a:srcRect l="12500" r="12500"/>
          <a:stretch>
            <a:fillRect/>
          </a:stretch>
        </p:blipFill>
        <p:spPr>
          <a:xfrm>
            <a:off x="6096000" y="1153983"/>
            <a:ext cx="5194482"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企事业单位内部推广智能垃圾分类系统，提高员工参与度。</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单位内部推广</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学校、企事业单位与政府合作，共同推进智能垃圾分类系统的应用与发展。</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合作与共建</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学校与企事业单位垃圾分类</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6667" r="16667"/>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无害化处理</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对无法转化的绿化垃圾进行无害化处理，确保不对环境造成污染。</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绿化垃圾收集</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针对城市绿化产生的垃圾，设置专门的收集点和处理设施。</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有机质转化利用</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通过生物技术将绿化垃圾转化为有机肥料，实现资源化利用。</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城市绿化垃圾处理</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https://d.book118.com/295032141023011101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106</Paragraphs>
  <Slides>17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17</vt:i4>
      </vt:variant>
    </vt:vector>
  </HeadingPairs>
  <TitlesOfParts>
    <vt:vector baseType="lpstr" size="2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2024-09-09T08:46:47.449</cp:lastPrinted>
  <dcterms:created xsi:type="dcterms:W3CDTF">2024-09-09T00:46:47Z</dcterms:created>
  <dcterms:modified xsi:type="dcterms:W3CDTF">2024-09-09T00:46:49Z</dcterms:modified>
</cp:coreProperties>
</file>