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7E957-D756-46C4-838F-CB0A520490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165CC-5AA2-4CB6-AC1F-DE866D90F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194ACB-A0E0-4F0C-8A4C-B8A6CB487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998A3C-1241-4797-AED4-4D9864204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A840EC-6396-4743-8655-1FE380FA6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FDEDD6-ED4F-4873-8626-48CD5E905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8547BE-AA54-42E7-8224-46766D941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724B53-01C2-45F0-9828-D9049D516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86BAC5-0C0E-4711-B891-ACF1BF20C6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383386-4C4E-41D6-BD52-15CE14543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FCE97-F50B-4CCF-9241-25839C6B2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03431322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管理系统工程课件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管理系统工程概述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管理系统工程的核心概念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管理系统工程的方法与工具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管理系统工程的实践应用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管理系统工程的挑战与解决方案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强调从整体和全局的角度出发，分析和解决管理问题。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管理系统工程是一门跨学科的综合性学科，它运用系统的方法和工具来研究和解决管理问题，以提高组织的效率和效益。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综合运用各种学科知识，包括数学、计算机科学、经济学、心理学等。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鼓励创新思维和方法，不断探索新的管理理念和模式。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强调理论联系实际，注重解决实际问题。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649" y="4459492"/>
            <a:ext cx="2991272" cy="113356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运用系统分析的方法，对管理问题进行全面、客观的分析，提高决策的科学性和准确性。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302294" y="2786180"/>
            <a:ext cx="1586556" cy="1586556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74741" y="3458798"/>
            <a:ext cx="242348" cy="24234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295619" y="2778478"/>
            <a:ext cx="1600762" cy="1602131"/>
          </a:xfrm>
          <a:custGeom>
            <a:rect l="l" t="t" r="r" b="b"/>
            <a:pathLst>
              <a:path w="1320" h="1320">
                <a:moveTo>
                  <a:pt x="660" y="0"/>
                </a:moveTo>
                <a:cubicBezTo>
                  <a:pt x="295" y="0"/>
                  <a:pt x="0" y="296"/>
                  <a:pt x="0" y="660"/>
                </a:cubicBezTo>
                <a:cubicBezTo>
                  <a:pt x="0" y="1025"/>
                  <a:pt x="295" y="1320"/>
                  <a:pt x="660" y="1320"/>
                </a:cubicBezTo>
                <a:cubicBezTo>
                  <a:pt x="1025" y="1320"/>
                  <a:pt x="1320" y="1025"/>
                  <a:pt x="1320" y="660"/>
                </a:cubicBezTo>
                <a:cubicBezTo>
                  <a:pt x="1320" y="296"/>
                  <a:pt x="1025" y="0"/>
                  <a:pt x="660" y="0"/>
                </a:cubicBezTo>
                <a:close/>
                <a:moveTo>
                  <a:pt x="660" y="1224"/>
                </a:moveTo>
                <a:cubicBezTo>
                  <a:pt x="349" y="1224"/>
                  <a:pt x="96" y="972"/>
                  <a:pt x="96" y="660"/>
                </a:cubicBezTo>
                <a:cubicBezTo>
                  <a:pt x="96" y="349"/>
                  <a:pt x="349" y="96"/>
                  <a:pt x="660" y="96"/>
                </a:cubicBezTo>
                <a:cubicBezTo>
                  <a:pt x="971" y="96"/>
                  <a:pt x="1224" y="349"/>
                  <a:pt x="1224" y="660"/>
                </a:cubicBezTo>
                <a:cubicBezTo>
                  <a:pt x="1224" y="972"/>
                  <a:pt x="971" y="1224"/>
                  <a:pt x="660" y="122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523933" y="3009188"/>
            <a:ext cx="1143279" cy="1141910"/>
          </a:xfrm>
          <a:custGeom>
            <a:rect l="l" t="t" r="r" b="b"/>
            <a:pathLst>
              <a:path w="942" h="941">
                <a:moveTo>
                  <a:pt x="471" y="0"/>
                </a:moveTo>
                <a:cubicBezTo>
                  <a:pt x="211" y="0"/>
                  <a:pt x="0" y="210"/>
                  <a:pt x="0" y="470"/>
                </a:cubicBezTo>
                <a:cubicBezTo>
                  <a:pt x="0" y="730"/>
                  <a:pt x="211" y="941"/>
                  <a:pt x="471" y="941"/>
                </a:cubicBezTo>
                <a:cubicBezTo>
                  <a:pt x="731" y="941"/>
                  <a:pt x="942" y="730"/>
                  <a:pt x="942" y="470"/>
                </a:cubicBezTo>
                <a:cubicBezTo>
                  <a:pt x="942" y="210"/>
                  <a:pt x="731" y="0"/>
                  <a:pt x="471" y="0"/>
                </a:cubicBezTo>
                <a:close/>
                <a:moveTo>
                  <a:pt x="471" y="854"/>
                </a:moveTo>
                <a:cubicBezTo>
                  <a:pt x="259" y="854"/>
                  <a:pt x="87" y="682"/>
                  <a:pt x="87" y="470"/>
                </a:cubicBezTo>
                <a:cubicBezTo>
                  <a:pt x="87" y="258"/>
                  <a:pt x="259" y="86"/>
                  <a:pt x="471" y="86"/>
                </a:cubicBezTo>
                <a:cubicBezTo>
                  <a:pt x="683" y="86"/>
                  <a:pt x="855" y="258"/>
                  <a:pt x="855" y="470"/>
                </a:cubicBezTo>
                <a:cubicBezTo>
                  <a:pt x="855" y="682"/>
                  <a:pt x="683" y="854"/>
                  <a:pt x="471" y="8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759777" y="3243834"/>
            <a:ext cx="672618" cy="672618"/>
          </a:xfrm>
          <a:custGeom>
            <a:rect l="l" t="t" r="r" b="b"/>
            <a:pathLst>
              <a:path w="554" h="555">
                <a:moveTo>
                  <a:pt x="277" y="0"/>
                </a:moveTo>
                <a:cubicBezTo>
                  <a:pt x="124" y="0"/>
                  <a:pt x="0" y="124"/>
                  <a:pt x="0" y="277"/>
                </a:cubicBezTo>
                <a:cubicBezTo>
                  <a:pt x="0" y="430"/>
                  <a:pt x="124" y="555"/>
                  <a:pt x="277" y="555"/>
                </a:cubicBezTo>
                <a:cubicBezTo>
                  <a:pt x="430" y="555"/>
                  <a:pt x="554" y="430"/>
                  <a:pt x="554" y="277"/>
                </a:cubicBezTo>
                <a:cubicBezTo>
                  <a:pt x="554" y="124"/>
                  <a:pt x="430" y="0"/>
                  <a:pt x="277" y="0"/>
                </a:cubicBezTo>
                <a:close/>
                <a:moveTo>
                  <a:pt x="277" y="464"/>
                </a:moveTo>
                <a:cubicBezTo>
                  <a:pt x="174" y="464"/>
                  <a:pt x="90" y="380"/>
                  <a:pt x="90" y="277"/>
                </a:cubicBezTo>
                <a:cubicBezTo>
                  <a:pt x="90" y="174"/>
                  <a:pt x="174" y="91"/>
                  <a:pt x="277" y="91"/>
                </a:cubicBezTo>
                <a:cubicBezTo>
                  <a:pt x="380" y="91"/>
                  <a:pt x="464" y="174"/>
                  <a:pt x="464" y="277"/>
                </a:cubicBezTo>
                <a:cubicBezTo>
                  <a:pt x="464" y="380"/>
                  <a:pt x="380" y="464"/>
                  <a:pt x="277" y="4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97679" y="2570153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198489" y="2570153"/>
            <a:ext cx="584182" cy="589085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97679" y="4078166"/>
            <a:ext cx="584182" cy="58418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8489" y="4078166"/>
            <a:ext cx="584182" cy="58418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97679" y="2711972"/>
            <a:ext cx="584182" cy="3156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97679" y="4212438"/>
            <a:ext cx="584182" cy="3156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98489" y="2702445"/>
            <a:ext cx="584182" cy="3156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3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98489" y="4212438"/>
            <a:ext cx="584182" cy="3156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425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04073" y="1994376"/>
            <a:ext cx="2991272" cy="113356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通过系统的方法和工具，优化资源配置，提高组织运作的效率和效益。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10042" y="1907692"/>
            <a:ext cx="2991272" cy="113356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强调整体和全局观念，促进不同部门之间的协作和配合，实现组织目标。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0042" y="4459492"/>
            <a:ext cx="2991272" cy="113356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通过改进管理过程，提高产品质量和服务水平，增强组织的竞争力和市场地位。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0649" y="1467965"/>
            <a:ext cx="2468084" cy="52641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提高组织效率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10042" y="1467965"/>
            <a:ext cx="2480432" cy="52641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促进跨部门协作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40649" y="3846326"/>
            <a:ext cx="2468084" cy="52641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增强决策科学性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0042" y="3846326"/>
            <a:ext cx="2550364" cy="52641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  <a:endParaRPr lang="en-US" sz="1100"/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管理系统工程的重要性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管理系统工程的发展可以追溯到20世纪中叶，当时随着科技和经济的快速发展，企业面临着越来越多的管理问题。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随着信息技术和管理理论的不断发展，管理系统工程也在不断创新和完善。未来，管理系统工程将更加注重智能化、大数据、云计算等技术的应用，以适应快速变化的市场环境。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管理系统工程的历史与发展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管理系统工程的核心概念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系统论：系统论是研究系统的结构、功能、行为和演化等特征的科学。它强调将研究对象视为一个整体，分析其内部各要素之间的关系，以及与外部环境之间的相互作用。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系统论的应用范围非常广泛，包括工程、管理、经济、社会等领域。在管理领域中，系统论可以帮助我们更好地理解和优化组织的结构和功能，提高组织的效率和绩效。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系统论的核心概念包括系统的结构、功能、行为和演化等，这些概念有助于理解和解决现实世界中的复杂问题。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5808" y="1193510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控制论是研究如何通过控制系统的输入和输出，使系统达到预期的状态或行为。它涉及到反馈、调节、最优控制等方面的理论和技术。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461" y="2932299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控制论的核心概念包括控制系统的结构、控制系统的行为和控制系统的稳定性等。这些概念有助于我们设计和优化控制系统，实现系统的稳定性和性能优化。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2841924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139" y="4671088"/>
            <a:ext cx="612423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控制论在管理领域中的应用非常广泛，例如在生产控制、供应链管理、项目管理等领域中都有应用。通过控制论的应用，我们可以更好地管理和优化组织的资源和流程，提高组织的效率和绩效。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22049" y="1596676"/>
            <a:ext cx="1968723" cy="4629531"/>
            <a:chOff x="1422049" y="1596676"/>
            <a:chExt cx="1968723" cy="4629531"/>
          </a:xfrm>
        </p:grpSpPr>
        <p:sp>
          <p:nvSpPr>
            <p:cNvPr id="3" name="Freeform 3"/>
            <p:cNvSpPr/>
            <p:nvPr/>
          </p:nvSpPr>
          <p:spPr>
            <a:xfrm>
              <a:off x="2025363" y="4856702"/>
              <a:ext cx="827723" cy="1223582"/>
            </a:xfrm>
            <a:custGeom>
              <a:rect l="l" t="t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4667" y="5883307"/>
              <a:ext cx="609695" cy="342900"/>
            </a:xfrm>
            <a:custGeom>
              <a:rect l="l" t="t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476276" y="5883307"/>
              <a:ext cx="607504" cy="342900"/>
            </a:xfrm>
            <a:custGeom>
              <a:rect l="l" t="t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2192622" y="3770662"/>
              <a:ext cx="495395" cy="1115568"/>
            </a:xfrm>
            <a:prstGeom prst="rect">
              <a:avLst/>
            </a:prstGeom>
            <a:solidFill>
              <a:srgbClr val="F4EFE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2383122" y="3793998"/>
              <a:ext cx="97346" cy="110109"/>
            </a:xfrm>
            <a:prstGeom prst="rect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02636" y="3891344"/>
              <a:ext cx="281559" cy="965263"/>
            </a:xfrm>
            <a:custGeom>
              <a:rect l="l" t="t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1511013" y="4670393"/>
              <a:ext cx="556736" cy="535591"/>
            </a:xfrm>
            <a:custGeom>
              <a:rect l="l" t="t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1667604" y="3785521"/>
              <a:ext cx="582168" cy="1030891"/>
            </a:xfrm>
            <a:custGeom>
              <a:rect l="l" t="t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266726" y="3785521"/>
              <a:ext cx="165164" cy="135446"/>
            </a:xfrm>
            <a:custGeom>
              <a:rect l="l" t="t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989358" y="3736848"/>
              <a:ext cx="326041" cy="1166431"/>
            </a:xfrm>
            <a:custGeom>
              <a:rect l="l" t="t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804413" y="4670393"/>
              <a:ext cx="563118" cy="535591"/>
            </a:xfrm>
            <a:custGeom>
              <a:rect l="l" t="t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622295" y="3785521"/>
              <a:ext cx="586359" cy="1030891"/>
            </a:xfrm>
            <a:custGeom>
              <a:rect l="l" t="t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446654" y="3785521"/>
              <a:ext cx="165164" cy="135446"/>
            </a:xfrm>
            <a:custGeom>
              <a:rect l="l" t="t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563049" y="3736848"/>
              <a:ext cx="326041" cy="1166431"/>
            </a:xfrm>
            <a:custGeom>
              <a:rect l="l" t="t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89772" y="1596676"/>
              <a:ext cx="1901000" cy="1293400"/>
            </a:xfrm>
            <a:custGeom>
              <a:rect l="l" t="t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266726" y="2149221"/>
              <a:ext cx="751523" cy="683704"/>
            </a:xfrm>
            <a:custGeom>
              <a:rect l="l" t="t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422049" y="2788444"/>
              <a:ext cx="281559" cy="419100"/>
            </a:xfrm>
            <a:custGeom>
              <a:rect l="l" t="t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083781" y="2788444"/>
              <a:ext cx="283655" cy="419100"/>
            </a:xfrm>
            <a:custGeom>
              <a:rect l="l" t="t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1508822" y="2358771"/>
              <a:ext cx="1771841" cy="1458563"/>
            </a:xfrm>
            <a:custGeom>
              <a:rect l="l" t="t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1906872" y="3008662"/>
              <a:ext cx="171450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1942781" y="3017139"/>
              <a:ext cx="82582" cy="55055"/>
            </a:xfrm>
            <a:custGeom>
              <a:rect l="l" t="t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1826386" y="2796921"/>
              <a:ext cx="334423" cy="112204"/>
            </a:xfrm>
            <a:custGeom>
              <a:rect l="l" t="t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2677349" y="3008662"/>
              <a:ext cx="175736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709163" y="3017139"/>
              <a:ext cx="84677" cy="55055"/>
            </a:xfrm>
            <a:custGeom>
              <a:rect l="l" t="t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596958" y="2796921"/>
              <a:ext cx="338709" cy="112204"/>
            </a:xfrm>
            <a:custGeom>
              <a:rect l="l" t="t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349" y="3226689"/>
              <a:ext cx="230695" cy="131254"/>
            </a:xfrm>
            <a:custGeom>
              <a:rect l="l" t="t" r="r" b="b"/>
              <a:pathLst>
                <a:path w="52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124899" y="3349466"/>
              <a:ext cx="694373" cy="359854"/>
            </a:xfrm>
            <a:custGeom>
              <a:rect l="l" t="t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09017" y="3546348"/>
              <a:ext cx="349282" cy="116396"/>
            </a:xfrm>
            <a:custGeom>
              <a:rect l="l" t="t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信息论</a:t>
              </a:r>
            </a:p>
          </p:txBody>
        </p:sp>
      </p:grpSp>
      <p:sp>
        <p:nvSpPr>
          <p:cNvPr id="53" name="AutoShape 53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6" name="Group 56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57" name="TextBox 57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58" name="AutoShape 58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1" name="Group 61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62" name="TextBox 62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63" name="AutoShape 63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6" name="Group 66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67" name="TextBox 67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6542983" y="1318593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信息论是研究信息的度量、传输、处理和利用的科学。它涉及到信息的获取、存储、传输、处理和利用等方面的理论和技术。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6542983" y="3081419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信息论的核心概念包括信息的度量、信息的传输和信息的处理等。这些概念有助于我们更好地理解和利用信息，实现信息的有效传输和处理。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542983" y="4773978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信息论在管理领域中的应用也非常广泛，例如在信息系统设计、数据挖掘、决策支持系统等领域中都有应用。通过信息论的应用，我们可以更好地管理和利用组织的信息资源，提高组织的效率和绩效。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https://d.book118.com/295034313222011122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2024-09-26T03:48:25.064</cp:lastPrinted>
  <dcterms:created xsi:type="dcterms:W3CDTF">2024-09-25T19:48:25Z</dcterms:created>
  <dcterms:modified xsi:type="dcterms:W3CDTF">2024-09-25T19:48:26Z</dcterms:modified>
</cp:coreProperties>
</file>