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OEBGCQ+MS-UIGothic"/>
      <p:regular r:id="rId18"/>
    </p:embeddedFont>
    <p:embeddedFont>
      <p:font typeface="WOEGPV+NVVVCS+ArialMT"/>
      <p:regular r:id="rId19"/>
    </p:embeddedFont>
    <p:embeddedFont>
      <p:font typeface="VKDLIR+RJOBHL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45E76-91D4-445D-989D-F8053206A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FDC3D-BF21-42F1-BA70-C8FF4604A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5631B-04EE-474B-AAA7-AB372299D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2568B-47D0-4E80-8593-249C7A4E4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C43799-855F-41C7-83C1-1C5338EAA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898A07-6BA1-44A5-B041-5D209169F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EBA5C0-3010-419A-B0E1-E19E8A721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7D9E7-C582-4C77-80F0-550FE67B0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6682A-D335-4C6F-B528-B0680933C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7E43C-D570-4D8A-8350-4724D5F35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EB17C-549D-4C9C-B015-BD5F82362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420040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755466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财经</a:t>
            </a:r>
            <a:r>
              <a:rPr sz="5150" spc="25">
                <a:solidFill>
                  <a:srgbClr val="FFA7EC"/>
                </a:solidFill>
                <a:latin typeface="OEBGCQ+MS-UIGothic"/>
                <a:cs typeface="OEBGCQ+MS-UIGothic"/>
              </a:rPr>
              <a:t>法</a:t>
            </a:r>
            <a:r>
              <a:rPr sz="5150" spc="20">
                <a:solidFill>
                  <a:srgbClr val="FFA7EC"/>
                </a:solidFill>
                <a:latin typeface="SimSun"/>
                <a:cs typeface="SimSun"/>
              </a:rPr>
              <a:t>规</a:t>
            </a:r>
            <a:r>
              <a:rPr sz="5150" spc="25">
                <a:solidFill>
                  <a:srgbClr val="FFA7EC"/>
                </a:solidFill>
                <a:latin typeface="OEBGCQ+MS-UIGothic"/>
                <a:cs typeface="OEBGCQ+MS-UIGothic"/>
              </a:rPr>
              <a:t>与会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计职业</a:t>
            </a:r>
            <a:r>
              <a:rPr sz="5150">
                <a:solidFill>
                  <a:srgbClr val="FFA7EC"/>
                </a:solidFill>
                <a:latin typeface="OEBGCQ+MS-UIGothic"/>
                <a:cs typeface="OEBGCQ+MS-UIGothic"/>
              </a:rPr>
              <a:t>道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OEBGCQ+MS-UIGothic"/>
                <a:cs typeface="OEBGCQ+MS-UIGothic"/>
              </a:rPr>
              <a:t>德培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训</a:t>
            </a:r>
            <a:r>
              <a:rPr sz="5150" spc="23">
                <a:solidFill>
                  <a:srgbClr val="FFA7EC"/>
                </a:solidFill>
                <a:latin typeface="OEBGCQ+MS-UIGothic"/>
                <a:cs typeface="OEBGCQ+MS-UIGothic"/>
              </a:rPr>
              <a:t>教材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OEBGCQ+MS-UIGothic"/>
                <a:cs typeface="OEBGC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OEGPV+NVVVCS+ArialMT"/>
                <a:cs typeface="WOEGPV+NVVVCS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财经</a:t>
            </a:r>
            <a:r>
              <a:rPr sz="2400">
                <a:solidFill>
                  <a:srgbClr val="9970FC"/>
                </a:solidFill>
                <a:latin typeface="OEBGCQ+MS-UIGothic"/>
                <a:cs typeface="OEBGCQ+MS-UIGothic"/>
              </a:rPr>
              <a:t>法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9970FC"/>
                </a:solidFill>
                <a:latin typeface="OEBGCQ+MS-UIGothic"/>
                <a:cs typeface="OEBGCQ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OEGPV+NVVVCS+ArialMT"/>
                <a:cs typeface="WOEGPV+NVVVCS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OEBGCQ+MS-UIGothic"/>
                <a:cs typeface="OEBGCQ+MS-UIGothic"/>
              </a:rPr>
              <a:t>会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计职业</a:t>
            </a:r>
            <a:r>
              <a:rPr sz="2400">
                <a:solidFill>
                  <a:srgbClr val="9970FC"/>
                </a:solidFill>
                <a:latin typeface="OEBGCQ+MS-UIGothic"/>
                <a:cs typeface="OEBGCQ+MS-UIGothic"/>
              </a:rPr>
              <a:t>道德概述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3148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OEGPV+NVVVCS+ArialMT"/>
                <a:cs typeface="WOEGPV+NVVVCS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财经</a:t>
            </a:r>
            <a:r>
              <a:rPr sz="2400">
                <a:solidFill>
                  <a:srgbClr val="9970FC"/>
                </a:solidFill>
                <a:latin typeface="OEBGCQ+MS-UIGothic"/>
                <a:cs typeface="OEBGCQ+MS-UIGothic"/>
              </a:rPr>
              <a:t>法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9970FC"/>
                </a:solidFill>
                <a:latin typeface="OEBGCQ+MS-UIGothic"/>
                <a:cs typeface="OEBGCQ+MS-UIGothic"/>
              </a:rPr>
              <a:t>的主要内容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3863530"/>
            <a:ext cx="5841941" cy="1331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OEGPV+NVVVCS+ArialMT"/>
                <a:cs typeface="WOEGPV+NVVVCS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OEBGCQ+MS-UIGothic"/>
                <a:cs typeface="OEBGCQ+MS-UIGothic"/>
              </a:rPr>
              <a:t>会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计职业</a:t>
            </a:r>
            <a:r>
              <a:rPr sz="2400">
                <a:solidFill>
                  <a:srgbClr val="9970FC"/>
                </a:solidFill>
                <a:latin typeface="OEBGCQ+MS-UIGothic"/>
                <a:cs typeface="OEBGCQ+MS-UIGothic"/>
              </a:rPr>
              <a:t>道德的主要内容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WOEGPV+NVVVCS+ArialMT"/>
                <a:cs typeface="WOEGPV+NVVVCS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财经</a:t>
            </a:r>
            <a:r>
              <a:rPr sz="2400">
                <a:solidFill>
                  <a:srgbClr val="9970FC"/>
                </a:solidFill>
                <a:latin typeface="OEBGCQ+MS-UIGothic"/>
                <a:cs typeface="OEBGCQ+MS-UIGothic"/>
              </a:rPr>
              <a:t>法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9970FC"/>
                </a:solidFill>
                <a:latin typeface="OEBGCQ+MS-UIGothic"/>
                <a:cs typeface="OEBGCQ+MS-UIGothic"/>
              </a:rPr>
              <a:t>与会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计职业</a:t>
            </a:r>
            <a:r>
              <a:rPr sz="2400">
                <a:solidFill>
                  <a:srgbClr val="9970FC"/>
                </a:solidFill>
                <a:latin typeface="OEBGCQ+MS-UIGothic"/>
                <a:cs typeface="OEBGCQ+MS-UIGothic"/>
              </a:rPr>
              <a:t>道德的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9970FC"/>
                </a:solidFill>
                <a:latin typeface="OEBGCQ+MS-UIGothic"/>
                <a:cs typeface="OEBGCQ+MS-UIGothic"/>
              </a:rPr>
              <a:t>践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9970FC"/>
                </a:solidFill>
                <a:latin typeface="OEBGCQ+MS-UIGothic"/>
                <a:cs typeface="OEBGCQ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OEBGCQ+MS-UIGothic"/>
                <a:cs typeface="OEBGCQ+MS-UIGothic"/>
              </a:rPr>
              <a:t>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A81FF"/>
                </a:solidFill>
                <a:latin typeface="VKDLIR+RJOBHL+MicrosoftYaHei-Bold"/>
                <a:cs typeface="VKDLIR+RJOBHL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VKDLIR+RJOBHL+MicrosoftYaHei-Bold"/>
                <a:cs typeface="VKDLIR+RJOBH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财经</a:t>
            </a:r>
            <a:r>
              <a:rPr sz="3800" spc="27">
                <a:solidFill>
                  <a:srgbClr val="FFA7EC"/>
                </a:solidFill>
                <a:latin typeface="OEBGCQ+MS-UIGothic"/>
                <a:cs typeface="OEBGCQ+MS-UIGothic"/>
              </a:rPr>
              <a:t>法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规</a:t>
            </a:r>
            <a:r>
              <a:rPr sz="3800" spc="27">
                <a:solidFill>
                  <a:srgbClr val="FFA7EC"/>
                </a:solidFill>
                <a:latin typeface="OEBGCQ+MS-UIGothic"/>
                <a:cs typeface="OEBGCQ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财经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法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的定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9970FC"/>
                </a:solidFill>
                <a:latin typeface="OEBGCQ+MS-UIGothic"/>
                <a:cs typeface="OEBGCQ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财经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法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OEBGCQ+MS-UIGothic"/>
                <a:cs typeface="OEBGCQ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OEBGCQ+MS-UIGothic"/>
                <a:cs typeface="OEBGCQ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970FC"/>
                </a:solidFill>
                <a:latin typeface="OEBGCQ+MS-UIGothic"/>
                <a:cs typeface="OEBGCQ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财经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场经济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秩序、保障各方利益、促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进经济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展的重要保障。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862951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财经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的存在是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场经济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秩序，保障各方利益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的公平和合法。通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过规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范各种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财经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效地减少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经济纠纷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和矛盾，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正常的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秩序。同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财经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也是促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进经济发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展的重要保障。在一个法制化的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场经济环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境中，企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更加放心地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，提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高市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争力，推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动经济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的持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财经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法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史与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70355" y="2259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042784" y="225976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970FC"/>
                </a:solidFill>
                <a:latin typeface="OEBGCQ+MS-UIGothic"/>
                <a:cs typeface="OEBGCQ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VKDLIR+RJOBHL+MicrosoftYaHei-Bold"/>
                <a:cs typeface="VKDLIR+RJOBH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OEBGCQ+MS-UIGothic"/>
                <a:cs typeface="OEBGCQ+MS-UIGothic"/>
              </a:rPr>
              <a:t>会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计职业</a:t>
            </a:r>
            <a:r>
              <a:rPr sz="3800" spc="25">
                <a:solidFill>
                  <a:srgbClr val="FFA7EC"/>
                </a:solidFill>
                <a:latin typeface="OEBGCQ+MS-UIGothic"/>
                <a:cs typeface="OEBGCQ+MS-UIGothic"/>
              </a:rPr>
              <a:t>道德概述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计职业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道德的定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：基本概念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022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描述：会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计职业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道德是从事会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工作的人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在履行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的道德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，是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整会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与国家、会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与不同利益和会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相互之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的社会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关系及社会道德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范的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计职业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道德的重要性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FFF"/>
                </a:solidFill>
                <a:latin typeface="OEBGCQ+MS-UIGothic"/>
                <a:cs typeface="OEBGCQ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OEBGCQ+MS-UIGothic"/>
                <a:cs typeface="OEBGCQ+MS-UIGothic"/>
              </a:rPr>
              <a:t>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9970FC"/>
                </a:solidFill>
                <a:latin typeface="OEBGCQ+MS-UIGothic"/>
                <a:cs typeface="OEBGC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会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计职业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道德是衡量会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人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员职业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行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好坏的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准，也是防止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贪污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腐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败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行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的重要措施。它要求会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人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员树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立正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确的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职业观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念，遵循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诚实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守信、客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公正、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持准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、廉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自律等原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，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企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和社会做出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有的</a:t>
            </a:r>
            <a:r>
              <a:rPr sz="1500">
                <a:solidFill>
                  <a:srgbClr val="3704B2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3704B2"/>
                </a:solidFill>
                <a:latin typeface="OEBGCQ+MS-UIGothic"/>
                <a:cs typeface="OEBGCQ+MS-UIGothic"/>
              </a:rPr>
              <a:t>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计职业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道德的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史与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：演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变过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48222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描述：会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计职业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道德随着社会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的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展和会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计实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践的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步而不断完善。早期的会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计职业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道德主要关注会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行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的合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性和准确性，而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代的会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计职业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道德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更加注重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信、透明度和社会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任。未来，随着人工智能等新技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的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用，会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计职业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道德将面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新的挑</a:t>
            </a:r>
            <a:r>
              <a:rPr sz="1350">
                <a:solidFill>
                  <a:srgbClr val="9970FC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9970FC"/>
                </a:solidFill>
                <a:latin typeface="OEBGCQ+MS-UIGothic"/>
                <a:cs typeface="OEBGCQ+MS-UIGothic"/>
              </a:rPr>
              <a:t>和机遇。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VKDLIR+RJOBHL+MicrosoftYaHei-Bold"/>
                <a:cs typeface="VKDLIR+RJOBH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财经</a:t>
            </a:r>
            <a:r>
              <a:rPr sz="3800" spc="27">
                <a:solidFill>
                  <a:srgbClr val="FFA7EC"/>
                </a:solidFill>
                <a:latin typeface="OEBGCQ+MS-UIGothic"/>
                <a:cs typeface="OEBGCQ+MS-UIGothic"/>
              </a:rPr>
              <a:t>法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规</a:t>
            </a:r>
            <a:r>
              <a:rPr sz="3800" spc="25">
                <a:solidFill>
                  <a:srgbClr val="FFA7EC"/>
                </a:solidFill>
                <a:latin typeface="OEBGCQ+MS-UIGothic"/>
                <a:cs typeface="OEBGCQ+MS-UIGothic"/>
              </a:rPr>
              <a:t>的主要内容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定了会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工作的基本原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制度、会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、会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计账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簿、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计报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告等内容，是会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从事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工作必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遵循的法律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OEBGCQ+MS-UIGothic"/>
                <a:cs typeface="OEBGCQ+MS-UIGothic"/>
              </a:rPr>
              <a:t>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OEBGCQ+MS-UIGothic"/>
                <a:cs typeface="OEBGCQ+MS-UIGothic"/>
              </a:rPr>
              <a:t>公司法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VKDLIR+RJOBHL+MicrosoftYaHei-Bold"/>
                <a:cs typeface="VKDLIR+RJOBHL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VKDLIR+RJOBHL+MicrosoftYaHei-Bold"/>
                <a:cs typeface="VKDLIR+RJOBHL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https://d.book118.com/295042004024011111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SimSun</vt:lpstr>
      <vt:lpstr>OEBGCQ+MS-UIGothic</vt:lpstr>
      <vt:lpstr>WOEGPV+NVVVCS+ArialMT</vt:lpstr>
      <vt:lpstr>Times New Roman</vt:lpstr>
      <vt:lpstr>VKDLIR+RJOBHL+MicrosoftYaHei-Bold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2024-09-16T19:13:59.320</cp:lastPrinted>
  <dcterms:created xsi:type="dcterms:W3CDTF">2024-09-16T11:13:59Z</dcterms:created>
  <dcterms:modified xsi:type="dcterms:W3CDTF">2024-09-16T11:14:00Z</dcterms:modified>
</cp:coreProperties>
</file>