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9525000" cy="53467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07653AA-8C1E-4FD0-A935-04B885CB0D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536554-335D-4A7E-8C95-29EB4D86D7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36A38B7-5522-4C43-AFB9-DABE50A4C2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8552908-3504-49B5-8638-26ED3BBE5C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C03576C-6204-4587-BABD-01CAE6738FC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433C54E-3467-49E1-93CE-B2EA1F6016E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6F82560-5982-4E64-BFA4-B9D99605281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AC5E408-EB1F-491F-AA82-46CD73DF47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F8C29D-696B-4B0D-8DEF-76D2CC43BB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326E6C-5B9B-488D-BAD7-5D1A972043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DA2AD4-F302-4739-B585-096C628810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5044133044011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104" b="-104"/>
          </a:stretch>
        </a:blipFill>
      </p:bgPr>
    </p:bg>
    <p:spTree>
      <p:nvGrpSpPr>
        <p:cNvPr id="1" name=""/>
        <p:cNvGrpSpPr/>
        <p:nvPr/>
      </p:nvGrpSpPr>
      <p:grpSpPr>
        <a:xfrm>
          <a:off x="0" y="0"/>
          <a:ext cx="0" cy="0"/>
        </a:xfrm>
      </p:grpSpPr>
      <p:sp>
        <p:nvSpPr>
          <p:cNvPr id="2" name="TextBox 2"/>
          <p:cNvSpPr txBox="1"/>
          <p:nvPr/>
        </p:nvSpPr>
        <p:spPr>
          <a:xfrm>
            <a:off x="663350" y="845344"/>
            <a:ext cx="5190464" cy="163443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050" b="1">
                <a:solidFill>
                  <a:schemeClr val="accent1"/>
                </a:solidFill>
                <a:latin typeface="Microsoft Yahei"/>
                <a:ea typeface="Microsoft Yahei"/>
                <a:cs typeface="Microsoft Yahei"/>
              </a:rPr>
              <a:t>竞合情景下港口企业经营效率及其影响因素</a:t>
            </a:r>
          </a:p>
        </p:txBody>
      </p:sp>
      <p:sp>
        <p:nvSpPr>
          <p:cNvPr id="3" name="TextBox 3"/>
          <p:cNvSpPr txBox="1"/>
          <p:nvPr/>
        </p:nvSpPr>
        <p:spPr>
          <a:xfrm>
            <a:off x="940896" y="3866104"/>
            <a:ext cx="5441715" cy="283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75">
                <a:solidFill>
                  <a:schemeClr val="dk1"/>
                </a:solidFill>
                <a:latin typeface="Microsoft Yahei"/>
                <a:ea typeface="Microsoft Yahei"/>
                <a:cs typeface="Microsoft Yahei"/>
              </a:rPr>
              <a:t>汇报人：</a:t>
            </a:r>
          </a:p>
        </p:txBody>
      </p:sp>
      <p:sp>
        <p:nvSpPr>
          <p:cNvPr id="4" name="AutoShape 4"/>
          <p:cNvSpPr/>
          <p:nvPr/>
        </p:nvSpPr>
        <p:spPr>
          <a:xfrm>
            <a:off x="749184" y="3866104"/>
            <a:ext cx="127013" cy="300054"/>
          </a:xfrm>
          <a:prstGeom prst="parallelogram">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TextBox 5"/>
          <p:cNvSpPr txBox="1"/>
          <p:nvPr/>
        </p:nvSpPr>
        <p:spPr>
          <a:xfrm>
            <a:off x="940896" y="4299108"/>
            <a:ext cx="5441715" cy="283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75">
                <a:solidFill>
                  <a:schemeClr val="dk1"/>
                </a:solidFill>
                <a:latin typeface="Microsoft Yahei"/>
                <a:ea typeface="Microsoft Yahei"/>
                <a:cs typeface="Microsoft Yahei"/>
              </a:rPr>
              <a:t>2023-11-06</a:t>
            </a:r>
          </a:p>
        </p:txBody>
      </p:sp>
      <p:sp>
        <p:nvSpPr>
          <p:cNvPr id="6" name="AutoShape 6"/>
          <p:cNvSpPr/>
          <p:nvPr/>
        </p:nvSpPr>
        <p:spPr>
          <a:xfrm>
            <a:off x="749184" y="4299108"/>
            <a:ext cx="127013" cy="300054"/>
          </a:xfrm>
          <a:prstGeom prst="parallelogram">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104" b="-104"/>
          </a:stretch>
        </a:blipFill>
      </p:bgPr>
    </p:bg>
    <p:spTree>
      <p:nvGrpSpPr>
        <p:cNvPr id="1" name=""/>
        <p:cNvGrpSpPr/>
        <p:nvPr/>
      </p:nvGrpSpPr>
      <p:grpSpPr>
        <a:xfrm>
          <a:off x="0" y="0"/>
          <a:ext cx="0" cy="0"/>
        </a:xfrm>
      </p:grpSpPr>
      <p:sp>
        <p:nvSpPr>
          <p:cNvPr id="2" name="AutoShape 2"/>
          <p:cNvSpPr/>
          <p:nvPr/>
        </p:nvSpPr>
        <p:spPr>
          <a:xfrm>
            <a:off x="0" y="-39814"/>
            <a:ext cx="1704101" cy="5435727"/>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TextBox 3"/>
          <p:cNvSpPr txBox="1"/>
          <p:nvPr/>
        </p:nvSpPr>
        <p:spPr>
          <a:xfrm rot="5400000">
            <a:off x="-2085815" y="1439799"/>
            <a:ext cx="6358696" cy="302508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9600">
                <a:solidFill>
                  <a:srgbClr val="FFFFFF">
                    <a:alpha val="46000"/>
                  </a:srgbClr>
                </a:solidFill>
                <a:latin typeface="Microsoft Yahei"/>
                <a:ea typeface="Microsoft Yahei"/>
                <a:cs typeface="Microsoft Yahei"/>
              </a:rPr>
              <a:t>contents</a:t>
            </a:r>
          </a:p>
        </p:txBody>
      </p:sp>
      <p:sp>
        <p:nvSpPr>
          <p:cNvPr id="4" name="TextBox 4"/>
          <p:cNvSpPr txBox="1"/>
          <p:nvPr/>
        </p:nvSpPr>
        <p:spPr>
          <a:xfrm>
            <a:off x="1704101" y="2011299"/>
            <a:ext cx="2833586" cy="1619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200" b="1">
                <a:solidFill>
                  <a:schemeClr val="accent1"/>
                </a:solidFill>
                <a:latin typeface="Microsoft Yahei"/>
                <a:ea typeface="Microsoft Yahei"/>
                <a:cs typeface="Microsoft Yahei"/>
              </a:rPr>
              <a:t>目录</a:t>
            </a:r>
          </a:p>
        </p:txBody>
      </p:sp>
      <p:sp>
        <p:nvSpPr>
          <p:cNvPr id="5" name="TextBox 5"/>
          <p:cNvSpPr txBox="1"/>
          <p:nvPr/>
        </p:nvSpPr>
        <p:spPr>
          <a:xfrm>
            <a:off x="4981406" y="868299"/>
            <a:ext cx="3625313" cy="36195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1800" b="1">
                <a:solidFill>
                  <a:schemeClr val="accent1"/>
                </a:solidFill>
                <a:latin typeface="Microsoft Yahei"/>
                <a:ea typeface="Microsoft Yahei"/>
                <a:cs typeface="Microsoft Yahei"/>
              </a:rPr>
              <a:t>竞合情景下港口企业经营效率概述</a:t>
            </a:r>
          </a:p>
          <a:p>
            <a:pPr marL="203200" lvl="0" indent="-203200">
              <a:lnSpc>
                <a:spcPct val="150000"/>
              </a:lnSpc>
              <a:buFont typeface="Arial"/>
              <a:buChar char="•"/>
            </a:pPr>
            <a:r>
              <a:rPr lang="en-US" sz="1800" b="1">
                <a:solidFill>
                  <a:schemeClr val="accent1"/>
                </a:solidFill>
                <a:latin typeface="Microsoft Yahei"/>
                <a:ea typeface="Microsoft Yahei"/>
                <a:cs typeface="Microsoft Yahei"/>
              </a:rPr>
              <a:t>竞合情景下港口企业经营效率评价</a:t>
            </a:r>
          </a:p>
          <a:p>
            <a:pPr marL="203200" lvl="0" indent="-203200">
              <a:lnSpc>
                <a:spcPct val="150000"/>
              </a:lnSpc>
              <a:buFont typeface="Arial"/>
              <a:buChar char="•"/>
            </a:pPr>
            <a:r>
              <a:rPr lang="en-US" sz="1800" b="1">
                <a:solidFill>
                  <a:schemeClr val="accent1"/>
                </a:solidFill>
                <a:latin typeface="Microsoft Yahei"/>
                <a:ea typeface="Microsoft Yahei"/>
                <a:cs typeface="Microsoft Yahei"/>
              </a:rPr>
              <a:t>竞合情景下港口企业经营效率影响因素分析</a:t>
            </a:r>
          </a:p>
        </p:txBody>
      </p:sp>
      <p:cxnSp>
        <p:nvCxnSpPr>
          <p:cNvPr id="6" name="Connector 6"/>
          <p:cNvCxnSpPr/>
          <p:nvPr/>
        </p:nvCxnSpPr>
        <p:spPr>
          <a:xfrm flipH="1">
            <a:off x="4686778" y="1102222"/>
            <a:ext cx="0" cy="3151654"/>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104" b="-104"/>
          </a:stretch>
        </a:blipFill>
      </p:bgPr>
    </p:bg>
    <p:spTree>
      <p:nvGrpSpPr>
        <p:cNvPr id="1" name=""/>
        <p:cNvGrpSpPr/>
        <p:nvPr/>
      </p:nvGrpSpPr>
      <p:grpSpPr>
        <a:xfrm>
          <a:off x="0" y="0"/>
          <a:ext cx="0" cy="0"/>
        </a:xfrm>
      </p:grpSpPr>
      <p:sp>
        <p:nvSpPr>
          <p:cNvPr id="2" name="AutoShape 2"/>
          <p:cNvSpPr/>
          <p:nvPr/>
        </p:nvSpPr>
        <p:spPr>
          <a:xfrm>
            <a:off x="0" y="-39814"/>
            <a:ext cx="1704101" cy="5435727"/>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TextBox 3"/>
          <p:cNvSpPr txBox="1"/>
          <p:nvPr/>
        </p:nvSpPr>
        <p:spPr>
          <a:xfrm rot="5400000">
            <a:off x="-2085815" y="1439799"/>
            <a:ext cx="6358696" cy="302508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9600">
                <a:solidFill>
                  <a:srgbClr val="FFFFFF">
                    <a:alpha val="46000"/>
                  </a:srgbClr>
                </a:solidFill>
                <a:latin typeface="Microsoft Yahei"/>
                <a:ea typeface="Microsoft Yahei"/>
                <a:cs typeface="Microsoft Yahei"/>
              </a:rPr>
              <a:t>contents</a:t>
            </a:r>
          </a:p>
        </p:txBody>
      </p:sp>
      <p:sp>
        <p:nvSpPr>
          <p:cNvPr id="4" name="TextBox 4"/>
          <p:cNvSpPr txBox="1"/>
          <p:nvPr/>
        </p:nvSpPr>
        <p:spPr>
          <a:xfrm>
            <a:off x="1704101" y="2011299"/>
            <a:ext cx="2833586" cy="1619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200" b="1">
                <a:solidFill>
                  <a:schemeClr val="accent1"/>
                </a:solidFill>
                <a:latin typeface="Microsoft Yahei"/>
                <a:ea typeface="Microsoft Yahei"/>
                <a:cs typeface="Microsoft Yahei"/>
              </a:rPr>
              <a:t>目录</a:t>
            </a:r>
          </a:p>
        </p:txBody>
      </p:sp>
      <p:sp>
        <p:nvSpPr>
          <p:cNvPr id="5" name="TextBox 5"/>
          <p:cNvSpPr txBox="1"/>
          <p:nvPr/>
        </p:nvSpPr>
        <p:spPr>
          <a:xfrm>
            <a:off x="4981406" y="868299"/>
            <a:ext cx="3625313" cy="36195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1800" b="1">
                <a:solidFill>
                  <a:schemeClr val="accent1"/>
                </a:solidFill>
                <a:latin typeface="Microsoft Yahei"/>
                <a:ea typeface="Microsoft Yahei"/>
                <a:cs typeface="Microsoft Yahei"/>
              </a:rPr>
              <a:t>竞合情景下提高港口企业经营效率的策略建议</a:t>
            </a:r>
          </a:p>
          <a:p>
            <a:pPr marL="203200" lvl="0" indent="-203200">
              <a:lnSpc>
                <a:spcPct val="150000"/>
              </a:lnSpc>
              <a:buFont typeface="Arial"/>
              <a:buChar char="•"/>
            </a:pPr>
            <a:r>
              <a:rPr lang="en-US" sz="1800" b="1">
                <a:solidFill>
                  <a:schemeClr val="accent1"/>
                </a:solidFill>
                <a:latin typeface="Microsoft Yahei"/>
                <a:ea typeface="Microsoft Yahei"/>
                <a:cs typeface="Microsoft Yahei"/>
              </a:rPr>
              <a:t>研究结论与展望</a:t>
            </a:r>
          </a:p>
          <a:p>
            <a:pPr marL="203200" lvl="0" indent="-203200">
              <a:lnSpc>
                <a:spcPct val="150000"/>
              </a:lnSpc>
              <a:buFont typeface="Arial"/>
              <a:buChar char="•"/>
            </a:pPr>
            <a:r>
              <a:rPr lang="en-US" sz="1800" b="1">
                <a:solidFill>
                  <a:schemeClr val="accent1"/>
                </a:solidFill>
                <a:latin typeface="Microsoft Yahei"/>
                <a:ea typeface="Microsoft Yahei"/>
                <a:cs typeface="Microsoft Yahei"/>
              </a:rPr>
              <a:t>参考文献</a:t>
            </a:r>
          </a:p>
        </p:txBody>
      </p:sp>
      <p:cxnSp>
        <p:nvCxnSpPr>
          <p:cNvPr id="6" name="Connector 6"/>
          <p:cNvCxnSpPr/>
          <p:nvPr/>
        </p:nvCxnSpPr>
        <p:spPr>
          <a:xfrm flipH="1">
            <a:off x="4686778" y="1102222"/>
            <a:ext cx="0" cy="3151654"/>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104" b="-104"/>
          </a:stretch>
        </a:blipFill>
      </p:bgPr>
    </p:bg>
    <p:spTree>
      <p:nvGrpSpPr>
        <p:cNvPr id="1" name=""/>
        <p:cNvGrpSpPr/>
        <p:nvPr/>
      </p:nvGrpSpPr>
      <p:grpSpPr>
        <a:xfrm>
          <a:off x="0" y="0"/>
          <a:ext cx="0" cy="0"/>
        </a:xfrm>
      </p:grpSpPr>
      <p:sp>
        <p:nvSpPr>
          <p:cNvPr id="2" name="TextBox 2"/>
          <p:cNvSpPr txBox="1"/>
          <p:nvPr/>
        </p:nvSpPr>
        <p:spPr>
          <a:xfrm>
            <a:off x="516464" y="-28575"/>
            <a:ext cx="6700756" cy="82480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6000" b="1">
                <a:solidFill>
                  <a:schemeClr val="accent3">
                    <a:lumMod val="50000"/>
                  </a:schemeClr>
                </a:solidFill>
                <a:latin typeface="Microsoft Yahei"/>
                <a:ea typeface="Microsoft Yahei"/>
                <a:cs typeface="Microsoft Yahei"/>
              </a:rPr>
              <a:t>CHAPTER</a:t>
            </a:r>
          </a:p>
        </p:txBody>
      </p:sp>
      <p:sp>
        <p:nvSpPr>
          <p:cNvPr id="3" name="TextBox 3"/>
          <p:cNvSpPr txBox="1"/>
          <p:nvPr/>
        </p:nvSpPr>
        <p:spPr>
          <a:xfrm>
            <a:off x="1222997" y="1024857"/>
            <a:ext cx="6783844" cy="82480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6000" b="1">
                <a:solidFill>
                  <a:schemeClr val="dk1"/>
                </a:solidFill>
                <a:latin typeface="Microsoft Yahei"/>
                <a:ea typeface="Microsoft Yahei"/>
                <a:cs typeface="Microsoft Yahei"/>
              </a:rPr>
              <a:t>01</a:t>
            </a:r>
          </a:p>
        </p:txBody>
      </p:sp>
      <p:sp>
        <p:nvSpPr>
          <p:cNvPr id="4" name="TextBox 4"/>
          <p:cNvSpPr txBox="1"/>
          <p:nvPr/>
        </p:nvSpPr>
        <p:spPr>
          <a:xfrm>
            <a:off x="1278449" y="2243908"/>
            <a:ext cx="5938770" cy="1463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600" b="1">
                <a:solidFill>
                  <a:schemeClr val="lt1"/>
                </a:solidFill>
                <a:latin typeface="Microsoft Yahei"/>
                <a:ea typeface="Microsoft Yahei"/>
                <a:cs typeface="Microsoft Yahei"/>
              </a:rPr>
              <a:t>竞合情景下港口企业经营效率概述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104" b="-104"/>
          </a:stretch>
        </a:blipFill>
      </p:bgPr>
    </p:bg>
    <p:spTree>
      <p:nvGrpSpPr>
        <p:cNvPr id="1" name=""/>
        <p:cNvGrpSpPr/>
        <p:nvPr/>
      </p:nvGrpSpPr>
      <p:grpSpPr>
        <a:xfrm>
          <a:off x="0" y="0"/>
          <a:ext cx="0" cy="0"/>
        </a:xfrm>
      </p:grpSpPr>
      <p:sp>
        <p:nvSpPr>
          <p:cNvPr id="2" name="TextBox 2"/>
          <p:cNvSpPr txBox="1"/>
          <p:nvPr/>
        </p:nvSpPr>
        <p:spPr>
          <a:xfrm>
            <a:off x="596741" y="1105319"/>
            <a:ext cx="5262477" cy="687586"/>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1800" b="1">
                <a:solidFill>
                  <a:schemeClr val="accent1"/>
                </a:solidFill>
                <a:latin typeface="Microsoft Yahei"/>
                <a:ea typeface="Microsoft Yahei"/>
                <a:cs typeface="Microsoft Yahei"/>
              </a:rPr>
              <a:t>港口企业的定义和主要业务</a:t>
            </a:r>
          </a:p>
        </p:txBody>
      </p:sp>
      <p:sp>
        <p:nvSpPr>
          <p:cNvPr id="3" name="TextBox 3"/>
          <p:cNvSpPr txBox="1"/>
          <p:nvPr/>
        </p:nvSpPr>
        <p:spPr>
          <a:xfrm>
            <a:off x="596741" y="1635662"/>
            <a:ext cx="5262477" cy="1047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港口企业是指位于水陆交通节点上，以装卸、仓储、转运、客运等为主要业务的企业。</a:t>
            </a:r>
          </a:p>
        </p:txBody>
      </p:sp>
      <p:sp>
        <p:nvSpPr>
          <p:cNvPr id="4" name="TextBox 4"/>
          <p:cNvSpPr txBox="1"/>
          <p:nvPr/>
        </p:nvSpPr>
        <p:spPr>
          <a:xfrm>
            <a:off x="538745" y="3085265"/>
            <a:ext cx="5100318" cy="687586"/>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1800" b="1">
                <a:solidFill>
                  <a:schemeClr val="accent1"/>
                </a:solidFill>
                <a:latin typeface="Microsoft Yahei"/>
                <a:ea typeface="Microsoft Yahei"/>
                <a:cs typeface="Microsoft Yahei"/>
              </a:rPr>
              <a:t>港口企业的特点</a:t>
            </a:r>
          </a:p>
        </p:txBody>
      </p:sp>
      <p:sp>
        <p:nvSpPr>
          <p:cNvPr id="5" name="TextBox 5"/>
          <p:cNvSpPr txBox="1"/>
          <p:nvPr/>
        </p:nvSpPr>
        <p:spPr>
          <a:xfrm>
            <a:off x="538745" y="3629644"/>
            <a:ext cx="5320474" cy="1047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港口企业通常具有天然垄断性和规模经济性，同时面临着运输市场的竞争。</a:t>
            </a:r>
          </a:p>
        </p:txBody>
      </p:sp>
      <p:sp>
        <p:nvSpPr>
          <p:cNvPr id="6" name="AutoShape 6"/>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TextBox 26"/>
          <p:cNvSpPr txBox="1"/>
          <p:nvPr/>
        </p:nvSpPr>
        <p:spPr>
          <a:xfrm>
            <a:off x="854864" y="6712"/>
            <a:ext cx="7815272" cy="85338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400" b="1">
                <a:solidFill>
                  <a:schemeClr val="accent1"/>
                </a:solidFill>
                <a:latin typeface="Microsoft Yahei"/>
                <a:ea typeface="Microsoft Yahei"/>
                <a:cs typeface="Microsoft Yahei"/>
              </a:rPr>
              <a:t>港口企业概述</a:t>
            </a:r>
          </a:p>
        </p:txBody>
      </p:sp>
      <p:sp>
        <p:nvSpPr>
          <p:cNvPr id="27" name="AutoShape 27"/>
          <p:cNvSpPr/>
          <p:nvPr/>
        </p:nvSpPr>
        <p:spPr>
          <a:xfrm>
            <a:off x="690942" y="4652434"/>
            <a:ext cx="548022" cy="96092"/>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649605" y="4652434"/>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1183005" y="4652434"/>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30" name="Connector 30"/>
          <p:cNvCxnSpPr/>
          <p:nvPr/>
        </p:nvCxnSpPr>
        <p:spPr>
          <a:xfrm>
            <a:off x="1238964" y="4710426"/>
            <a:ext cx="4829668"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31" name="Picture 31"/>
          <p:cNvPicPr>
            <a:picLocks noChangeAspect="1"/>
          </p:cNvPicPr>
          <p:nvPr/>
        </p:nvPicPr>
        <p:blipFill>
          <a:blip r:embed="rId2">
            <a:alphaModFix amt="70000"/>
          </a:blip>
          <a:srcRect l="12500" r="12500"/>
          <a:stretch>
            <a:fillRect/>
          </a:stretch>
        </p:blipFill>
        <p:spPr>
          <a:xfrm>
            <a:off x="6096320" y="1015032"/>
            <a:ext cx="2874862" cy="3833150"/>
          </a:xfrm>
          <a:prstGeom prst="rect">
            <a:avLst/>
          </a:prstGeom>
        </p:spPr>
      </p:pic>
      <p:sp>
        <p:nvSpPr>
          <p:cNvPr id="32" name="AutoShape 32"/>
          <p:cNvSpPr/>
          <p:nvPr/>
        </p:nvSpPr>
        <p:spPr>
          <a:xfrm>
            <a:off x="666156" y="2835515"/>
            <a:ext cx="548022" cy="96092"/>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624819" y="2835515"/>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1158219" y="2835515"/>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35" name="Connector 35"/>
          <p:cNvCxnSpPr/>
          <p:nvPr/>
        </p:nvCxnSpPr>
        <p:spPr>
          <a:xfrm>
            <a:off x="1214178" y="2893507"/>
            <a:ext cx="4829668"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104" b="-104"/>
          </a:stretch>
        </a:blipFill>
      </p:bgPr>
    </p:bg>
    <p:spTree>
      <p:nvGrpSpPr>
        <p:cNvPr id="1" name=""/>
        <p:cNvGrpSpPr/>
        <p:nvPr/>
      </p:nvGrpSpPr>
      <p:grpSpPr>
        <a:xfrm>
          <a:off x="0" y="0"/>
          <a:ext cx="0" cy="0"/>
        </a:xfrm>
      </p:grpSpPr>
      <p:sp>
        <p:nvSpPr>
          <p:cNvPr id="2" name="Freeform 2"/>
          <p:cNvSpPr/>
          <p:nvPr/>
        </p:nvSpPr>
        <p:spPr>
          <a:xfrm>
            <a:off x="3182208" y="912874"/>
            <a:ext cx="355788" cy="161658"/>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369066" y="1074531"/>
            <a:ext cx="8786868" cy="3671492"/>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4" name="Picture 4"/>
          <p:cNvPicPr>
            <a:picLocks noChangeAspect="1"/>
          </p:cNvPicPr>
          <p:nvPr/>
        </p:nvPicPr>
        <p:blipFill>
          <a:blip r:embed="rId2">
            <a:alphaModFix/>
          </a:blip>
          <a:srcRect l="18594" r="18594"/>
          <a:stretch>
            <a:fillRect/>
          </a:stretch>
        </p:blipFill>
        <p:spPr>
          <a:xfrm>
            <a:off x="578662" y="912874"/>
            <a:ext cx="2874862" cy="3833150"/>
          </a:xfrm>
          <a:prstGeom prst="parallelogram">
            <a:avLst/>
          </a:prstGeom>
        </p:spPr>
      </p:pic>
      <p:sp>
        <p:nvSpPr>
          <p:cNvPr id="5" name="AutoShape 5"/>
          <p:cNvSpPr/>
          <p:nvPr/>
        </p:nvSpPr>
        <p:spPr>
          <a:xfrm>
            <a:off x="1952680" y="4872106"/>
            <a:ext cx="7203254" cy="52613"/>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AutoShape 6"/>
          <p:cNvSpPr/>
          <p:nvPr/>
        </p:nvSpPr>
        <p:spPr>
          <a:xfrm>
            <a:off x="377976" y="4872106"/>
            <a:ext cx="578171" cy="52613"/>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1074903" y="4844251"/>
            <a:ext cx="124000" cy="12400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1255625" y="4849416"/>
            <a:ext cx="115142" cy="115142"/>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1427489" y="4854581"/>
            <a:ext cx="106285" cy="10628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1583846" y="4859746"/>
            <a:ext cx="97428" cy="9742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1737996" y="4855387"/>
            <a:ext cx="88571" cy="88571"/>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TextBox 12"/>
          <p:cNvSpPr txBox="1"/>
          <p:nvPr/>
        </p:nvSpPr>
        <p:spPr>
          <a:xfrm>
            <a:off x="3714750" y="1349692"/>
            <a:ext cx="5052767" cy="5905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800" b="1">
                <a:solidFill>
                  <a:srgbClr val="FFFFFF"/>
                </a:solidFill>
                <a:latin typeface="Microsoft Yahei"/>
                <a:ea typeface="Microsoft Yahei"/>
                <a:cs typeface="Microsoft Yahei"/>
              </a:rPr>
              <a:t>竞合情景的定义和特点</a:t>
            </a:r>
          </a:p>
        </p:txBody>
      </p:sp>
      <p:sp>
        <p:nvSpPr>
          <p:cNvPr id="13" name="TextBox 13"/>
          <p:cNvSpPr txBox="1"/>
          <p:nvPr/>
        </p:nvSpPr>
        <p:spPr>
          <a:xfrm>
            <a:off x="3714750" y="1800004"/>
            <a:ext cx="4875483" cy="94059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FFFFFF"/>
                </a:solidFill>
                <a:latin typeface="Microsoft Yahei"/>
                <a:ea typeface="Microsoft Yahei"/>
                <a:cs typeface="Microsoft Yahei"/>
              </a:rPr>
              <a:t>竞合情景是指港口企业之间既存在竞争又存在合作的局面。</a:t>
            </a:r>
          </a:p>
        </p:txBody>
      </p:sp>
      <p:sp>
        <p:nvSpPr>
          <p:cNvPr id="14" name="TextBox 14"/>
          <p:cNvSpPr txBox="1"/>
          <p:nvPr/>
        </p:nvSpPr>
        <p:spPr>
          <a:xfrm>
            <a:off x="3714750" y="2955785"/>
            <a:ext cx="4875483" cy="5905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800" b="1">
                <a:solidFill>
                  <a:srgbClr val="FFFFFF"/>
                </a:solidFill>
                <a:latin typeface="Microsoft Yahei"/>
                <a:ea typeface="Microsoft Yahei"/>
                <a:cs typeface="Microsoft Yahei"/>
              </a:rPr>
              <a:t>竞合情景下港口企业的挑战与机遇</a:t>
            </a:r>
          </a:p>
        </p:txBody>
      </p:sp>
      <p:sp>
        <p:nvSpPr>
          <p:cNvPr id="15" name="TextBox 15"/>
          <p:cNvSpPr txBox="1"/>
          <p:nvPr/>
        </p:nvSpPr>
        <p:spPr>
          <a:xfrm>
            <a:off x="3714750" y="3466266"/>
            <a:ext cx="4875483" cy="94059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FFFFFF"/>
                </a:solidFill>
                <a:latin typeface="Microsoft Yahei"/>
                <a:ea typeface="Microsoft Yahei"/>
                <a:cs typeface="Microsoft Yahei"/>
              </a:rPr>
              <a:t>在这种情景下，港口企业需要平衡竞争与合作的关系，充分利用各自的资源和优势，以实现共同发展和双赢的局面。</a:t>
            </a:r>
          </a:p>
        </p:txBody>
      </p:sp>
      <p:sp>
        <p:nvSpPr>
          <p:cNvPr id="16" name="AutoShape 16"/>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TextBox 36"/>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竞合情景下的港口企业</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104" b="-104"/>
          </a:stretch>
        </a:blipFill>
      </p:bgPr>
    </p:bg>
    <p:spTree>
      <p:nvGrpSpPr>
        <p:cNvPr id="1" name=""/>
        <p:cNvGrpSpPr/>
        <p:nvPr/>
      </p:nvGrpSpPr>
      <p:grpSpPr>
        <a:xfrm>
          <a:off x="0" y="0"/>
          <a:ext cx="0" cy="0"/>
        </a:xfrm>
      </p:grpSpPr>
      <p:sp>
        <p:nvSpPr>
          <p:cNvPr id="2" name="AutoShape 2"/>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AutoShape 6"/>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TextBox 22"/>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经营效率对港口企业的重要性</a:t>
            </a:r>
          </a:p>
        </p:txBody>
      </p:sp>
      <p:sp>
        <p:nvSpPr>
          <p:cNvPr id="23" name="AutoShape 23"/>
          <p:cNvSpPr/>
          <p:nvPr/>
        </p:nvSpPr>
        <p:spPr>
          <a:xfrm>
            <a:off x="677012" y="976909"/>
            <a:ext cx="8170977" cy="19050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TextBox 24"/>
          <p:cNvSpPr txBox="1"/>
          <p:nvPr/>
        </p:nvSpPr>
        <p:spPr>
          <a:xfrm>
            <a:off x="1015683" y="1699833"/>
            <a:ext cx="7486645" cy="1047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rgbClr val="FFFFFF"/>
                </a:solidFill>
                <a:latin typeface="Microsoft Yahei"/>
                <a:ea typeface="Microsoft Yahei"/>
                <a:cs typeface="Microsoft Yahei"/>
              </a:rPr>
              <a:t>提高经营效率可以帮助港口企业在竞争激烈的市场中获得更大的竞争优势，提高企业的盈利能力和市场地位。</a:t>
            </a:r>
          </a:p>
        </p:txBody>
      </p:sp>
      <p:sp>
        <p:nvSpPr>
          <p:cNvPr id="25" name="TextBox 25"/>
          <p:cNvSpPr txBox="1"/>
          <p:nvPr/>
        </p:nvSpPr>
        <p:spPr>
          <a:xfrm>
            <a:off x="1015683" y="1078568"/>
            <a:ext cx="7357045" cy="6666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00" b="1">
                <a:solidFill>
                  <a:srgbClr val="FFFFFF"/>
                </a:solidFill>
                <a:latin typeface="Microsoft Yahei"/>
                <a:ea typeface="Microsoft Yahei"/>
                <a:cs typeface="Microsoft Yahei"/>
              </a:rPr>
              <a:t>提高经营效率的意义</a:t>
            </a:r>
          </a:p>
        </p:txBody>
      </p:sp>
      <p:sp>
        <p:nvSpPr>
          <p:cNvPr id="26" name="AutoShape 26"/>
          <p:cNvSpPr/>
          <p:nvPr/>
        </p:nvSpPr>
        <p:spPr>
          <a:xfrm>
            <a:off x="677012" y="3087895"/>
            <a:ext cx="8170977" cy="1905000"/>
          </a:xfrm>
          <a:prstGeom prst="round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06158" y="3804858"/>
            <a:ext cx="7486645" cy="1047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rgbClr val="031A3E"/>
                </a:solidFill>
                <a:latin typeface="Microsoft Yahei"/>
                <a:ea typeface="Microsoft Yahei"/>
                <a:cs typeface="Microsoft Yahei"/>
              </a:rPr>
              <a:t>经营效率不仅关系到企业的经济效益，还对企业的可持续发展产生重要影响，包括提高企业竞争力、增强企业品牌形象、促进企业创新等。</a:t>
            </a:r>
          </a:p>
        </p:txBody>
      </p:sp>
      <p:sp>
        <p:nvSpPr>
          <p:cNvPr id="28" name="TextBox 28"/>
          <p:cNvSpPr txBox="1"/>
          <p:nvPr/>
        </p:nvSpPr>
        <p:spPr>
          <a:xfrm>
            <a:off x="1006158" y="3202643"/>
            <a:ext cx="7562946" cy="6666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00" b="1">
                <a:solidFill>
                  <a:srgbClr val="031A3E"/>
                </a:solidFill>
                <a:latin typeface="Microsoft Yahei"/>
                <a:ea typeface="Microsoft Yahei"/>
                <a:cs typeface="Microsoft Yahei"/>
              </a:rPr>
              <a:t>经营效率对港口企业可持续发展的影响</a:t>
            </a:r>
          </a:p>
        </p:txBody>
      </p:sp>
      <p:cxnSp>
        <p:nvCxnSpPr>
          <p:cNvPr id="29" name="Connector 29"/>
          <p:cNvCxnSpPr/>
          <p:nvPr/>
        </p:nvCxnSpPr>
        <p:spPr>
          <a:xfrm>
            <a:off x="1151296" y="3773010"/>
            <a:ext cx="7203357"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30" name="Connector 30"/>
          <p:cNvCxnSpPr/>
          <p:nvPr/>
        </p:nvCxnSpPr>
        <p:spPr>
          <a:xfrm>
            <a:off x="1157326" y="1699833"/>
            <a:ext cx="7203357" cy="0"/>
          </a:xfrm>
          <a:prstGeom prst="line">
            <a:avLst/>
          </a:prstGeom>
          <a:ln w="9525">
            <a:solidFill>
              <a:schemeClr val="lt2"/>
            </a:solidFill>
            <a:prstDash val="solid"/>
            <a:headEnd type="oval"/>
          </a:ln>
        </p:spPr>
        <p:style>
          <a:lnRef idx="0">
            <a:schemeClr val="lt2"/>
          </a:lnRef>
          <a:fillRef idx="1">
            <a:schemeClr val="lt2"/>
          </a:fillRef>
          <a:effectRef idx="0">
            <a:schemeClr val="lt2"/>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104" b="-104"/>
          </a:stretch>
        </a:blipFill>
      </p:bgPr>
    </p:bg>
    <p:spTree>
      <p:nvGrpSpPr>
        <p:cNvPr id="1" name=""/>
        <p:cNvGrpSpPr/>
        <p:nvPr/>
      </p:nvGrpSpPr>
      <p:grpSpPr>
        <a:xfrm>
          <a:off x="0" y="0"/>
          <a:ext cx="0" cy="0"/>
        </a:xfrm>
      </p:grpSpPr>
      <p:sp>
        <p:nvSpPr>
          <p:cNvPr id="2" name="TextBox 2"/>
          <p:cNvSpPr txBox="1"/>
          <p:nvPr/>
        </p:nvSpPr>
        <p:spPr>
          <a:xfrm>
            <a:off x="516464" y="-28575"/>
            <a:ext cx="6700756" cy="82480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6000" b="1">
                <a:solidFill>
                  <a:schemeClr val="accent3">
                    <a:lumMod val="50000"/>
                  </a:schemeClr>
                </a:solidFill>
                <a:latin typeface="Microsoft Yahei"/>
                <a:ea typeface="Microsoft Yahei"/>
                <a:cs typeface="Microsoft Yahei"/>
              </a:rPr>
              <a:t>CHAPTER</a:t>
            </a:r>
          </a:p>
        </p:txBody>
      </p:sp>
      <p:sp>
        <p:nvSpPr>
          <p:cNvPr id="3" name="TextBox 3"/>
          <p:cNvSpPr txBox="1"/>
          <p:nvPr/>
        </p:nvSpPr>
        <p:spPr>
          <a:xfrm>
            <a:off x="1222997" y="1024857"/>
            <a:ext cx="6783844" cy="82480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6000" b="1">
                <a:solidFill>
                  <a:schemeClr val="dk1"/>
                </a:solidFill>
                <a:latin typeface="Microsoft Yahei"/>
                <a:ea typeface="Microsoft Yahei"/>
                <a:cs typeface="Microsoft Yahei"/>
              </a:rPr>
              <a:t>02</a:t>
            </a:r>
          </a:p>
        </p:txBody>
      </p:sp>
      <p:sp>
        <p:nvSpPr>
          <p:cNvPr id="4" name="TextBox 4"/>
          <p:cNvSpPr txBox="1"/>
          <p:nvPr/>
        </p:nvSpPr>
        <p:spPr>
          <a:xfrm>
            <a:off x="1278449" y="2243908"/>
            <a:ext cx="5938770" cy="1463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600" b="1">
                <a:solidFill>
                  <a:schemeClr val="lt1"/>
                </a:solidFill>
                <a:latin typeface="Microsoft Yahei"/>
                <a:ea typeface="Microsoft Yahei"/>
                <a:cs typeface="Microsoft Yahei"/>
              </a:rPr>
              <a:t>竞合情景下港口企业经营效率评价</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104" b="-104"/>
          </a:stretch>
        </a:blipFill>
      </p:bgPr>
    </p:bg>
    <p:spTree>
      <p:nvGrpSpPr>
        <p:cNvPr id="1" name=""/>
        <p:cNvGrpSpPr/>
        <p:nvPr/>
      </p:nvGrpSpPr>
      <p:grpSpPr>
        <a:xfrm>
          <a:off x="0" y="0"/>
          <a:ext cx="0" cy="0"/>
        </a:xfrm>
      </p:grpSpPr>
      <p:sp>
        <p:nvSpPr>
          <p:cNvPr id="2" name="AutoShape 2"/>
          <p:cNvSpPr/>
          <p:nvPr/>
        </p:nvSpPr>
        <p:spPr>
          <a:xfrm>
            <a:off x="-2792877" y="910427"/>
            <a:ext cx="3919068" cy="4479316"/>
          </a:xfrm>
          <a:prstGeom prst="parallelogram">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3" name="Picture 3"/>
          <p:cNvPicPr>
            <a:picLocks noChangeAspect="1"/>
          </p:cNvPicPr>
          <p:nvPr/>
        </p:nvPicPr>
        <p:blipFill>
          <a:blip r:embed="rId2">
            <a:alphaModFix amt="70000"/>
          </a:blip>
          <a:srcRect l="24091" r="24091"/>
          <a:stretch>
            <a:fillRect/>
          </a:stretch>
        </p:blipFill>
        <p:spPr>
          <a:xfrm>
            <a:off x="126559" y="910427"/>
            <a:ext cx="3359487" cy="4479316"/>
          </a:xfrm>
          <a:prstGeom prst="parallelogram">
            <a:avLst/>
          </a:prstGeom>
        </p:spPr>
      </p:pic>
      <p:sp>
        <p:nvSpPr>
          <p:cNvPr id="4" name="TextBox 4"/>
          <p:cNvSpPr txBox="1"/>
          <p:nvPr/>
        </p:nvSpPr>
        <p:spPr>
          <a:xfrm>
            <a:off x="4118922" y="910427"/>
            <a:ext cx="4912911" cy="5905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800" b="1">
                <a:solidFill>
                  <a:schemeClr val="accent1"/>
                </a:solidFill>
                <a:latin typeface="Microsoft Yahei"/>
                <a:ea typeface="Microsoft Yahei"/>
                <a:cs typeface="Microsoft Yahei"/>
              </a:rPr>
              <a:t>DEA（数据包络分析）</a:t>
            </a:r>
          </a:p>
        </p:txBody>
      </p:sp>
      <p:sp>
        <p:nvSpPr>
          <p:cNvPr id="5" name="AutoShape 5"/>
          <p:cNvSpPr/>
          <p:nvPr/>
        </p:nvSpPr>
        <p:spPr>
          <a:xfrm>
            <a:off x="3053803" y="1062827"/>
            <a:ext cx="548022" cy="42976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AutoShape 6"/>
          <p:cNvSpPr/>
          <p:nvPr/>
        </p:nvSpPr>
        <p:spPr>
          <a:xfrm>
            <a:off x="3399703" y="1062827"/>
            <a:ext cx="429769" cy="42976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2838918" y="1062827"/>
            <a:ext cx="429769" cy="42976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TextBox 8"/>
          <p:cNvSpPr txBox="1"/>
          <p:nvPr/>
        </p:nvSpPr>
        <p:spPr>
          <a:xfrm>
            <a:off x="2977060" y="963386"/>
            <a:ext cx="624764" cy="6191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800" b="1">
                <a:solidFill>
                  <a:srgbClr val="FFFFFF"/>
                </a:solidFill>
                <a:latin typeface="Microsoft Yahei"/>
                <a:ea typeface="Microsoft Yahei"/>
                <a:cs typeface="Microsoft Yahei"/>
              </a:rPr>
              <a:t>01</a:t>
            </a:r>
          </a:p>
        </p:txBody>
      </p:sp>
      <p:sp>
        <p:nvSpPr>
          <p:cNvPr id="9" name="TextBox 9"/>
          <p:cNvSpPr txBox="1"/>
          <p:nvPr/>
        </p:nvSpPr>
        <p:spPr>
          <a:xfrm>
            <a:off x="4118922" y="1321964"/>
            <a:ext cx="4784560" cy="1047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DEA是一种非参数方法，可用于评估港口企业的相对效率。通过输入产出数据，DEA可以计算出每个港口企业的效率得分，并判断其是否处于生产前沿面。</a:t>
            </a:r>
          </a:p>
        </p:txBody>
      </p:sp>
      <p:sp>
        <p:nvSpPr>
          <p:cNvPr id="10" name="AutoShape 10"/>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TextBox 30"/>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经营效率评价方法</a:t>
            </a:r>
          </a:p>
        </p:txBody>
      </p:sp>
      <p:sp>
        <p:nvSpPr>
          <p:cNvPr id="31" name="TextBox 31"/>
          <p:cNvSpPr txBox="1"/>
          <p:nvPr/>
        </p:nvSpPr>
        <p:spPr>
          <a:xfrm>
            <a:off x="3775497" y="2268856"/>
            <a:ext cx="4912911" cy="5905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800" b="1">
                <a:solidFill>
                  <a:schemeClr val="accent1"/>
                </a:solidFill>
                <a:latin typeface="Microsoft Yahei"/>
                <a:ea typeface="Microsoft Yahei"/>
                <a:cs typeface="Microsoft Yahei"/>
              </a:rPr>
              <a:t>SFA（随机前沿分析）</a:t>
            </a:r>
          </a:p>
        </p:txBody>
      </p:sp>
      <p:sp>
        <p:nvSpPr>
          <p:cNvPr id="32" name="AutoShape 32"/>
          <p:cNvSpPr/>
          <p:nvPr/>
        </p:nvSpPr>
        <p:spPr>
          <a:xfrm>
            <a:off x="2710377" y="2421256"/>
            <a:ext cx="548022" cy="42976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3056277" y="2421256"/>
            <a:ext cx="429769" cy="42976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2495493" y="2421256"/>
            <a:ext cx="429769" cy="42976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TextBox 35"/>
          <p:cNvSpPr txBox="1"/>
          <p:nvPr/>
        </p:nvSpPr>
        <p:spPr>
          <a:xfrm>
            <a:off x="2538314" y="2321815"/>
            <a:ext cx="861389" cy="6191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800" b="1">
                <a:solidFill>
                  <a:srgbClr val="FFFFFF"/>
                </a:solidFill>
                <a:latin typeface="Microsoft Yahei"/>
                <a:ea typeface="Microsoft Yahei"/>
                <a:cs typeface="Microsoft Yahei"/>
              </a:rPr>
              <a:t>02</a:t>
            </a:r>
          </a:p>
        </p:txBody>
      </p:sp>
      <p:sp>
        <p:nvSpPr>
          <p:cNvPr id="36" name="TextBox 36"/>
          <p:cNvSpPr txBox="1"/>
          <p:nvPr/>
        </p:nvSpPr>
        <p:spPr>
          <a:xfrm>
            <a:off x="3775497" y="2680393"/>
            <a:ext cx="4784560" cy="1047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SFA是一种参数方法，通过构建一个随机前沿面来估计港口企业的效率。这种方法考虑了随机误差和无效率因素的影响，能够更准确地反映港口企业的实际效率。</a:t>
            </a:r>
          </a:p>
        </p:txBody>
      </p:sp>
      <p:sp>
        <p:nvSpPr>
          <p:cNvPr id="37" name="TextBox 37"/>
          <p:cNvSpPr txBox="1"/>
          <p:nvPr/>
        </p:nvSpPr>
        <p:spPr>
          <a:xfrm>
            <a:off x="3462158" y="3627284"/>
            <a:ext cx="4912911" cy="5905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800" b="1">
                <a:solidFill>
                  <a:schemeClr val="accent1"/>
                </a:solidFill>
                <a:latin typeface="Microsoft Yahei"/>
                <a:ea typeface="Microsoft Yahei"/>
                <a:cs typeface="Microsoft Yahei"/>
              </a:rPr>
              <a:t>主成分分析</a:t>
            </a:r>
          </a:p>
        </p:txBody>
      </p:sp>
      <p:sp>
        <p:nvSpPr>
          <p:cNvPr id="38" name="AutoShape 38"/>
          <p:cNvSpPr/>
          <p:nvPr/>
        </p:nvSpPr>
        <p:spPr>
          <a:xfrm>
            <a:off x="2397038" y="3779684"/>
            <a:ext cx="548022" cy="42976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9" name="AutoShape 39"/>
          <p:cNvSpPr/>
          <p:nvPr/>
        </p:nvSpPr>
        <p:spPr>
          <a:xfrm>
            <a:off x="2742938" y="3779684"/>
            <a:ext cx="429769" cy="42976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0" name="AutoShape 40"/>
          <p:cNvSpPr/>
          <p:nvPr/>
        </p:nvSpPr>
        <p:spPr>
          <a:xfrm>
            <a:off x="2182153" y="3779684"/>
            <a:ext cx="429769" cy="42976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1" name="TextBox 41"/>
          <p:cNvSpPr txBox="1"/>
          <p:nvPr/>
        </p:nvSpPr>
        <p:spPr>
          <a:xfrm>
            <a:off x="2248828" y="3680244"/>
            <a:ext cx="871649" cy="6191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800" b="1">
                <a:solidFill>
                  <a:srgbClr val="FFFFFF"/>
                </a:solidFill>
                <a:latin typeface="Microsoft Yahei"/>
                <a:ea typeface="Microsoft Yahei"/>
                <a:cs typeface="Microsoft Yahei"/>
              </a:rPr>
              <a:t>03</a:t>
            </a:r>
          </a:p>
        </p:txBody>
      </p:sp>
      <p:sp>
        <p:nvSpPr>
          <p:cNvPr id="42" name="TextBox 42"/>
          <p:cNvSpPr txBox="1"/>
          <p:nvPr/>
        </p:nvSpPr>
        <p:spPr>
          <a:xfrm>
            <a:off x="3462158" y="4038822"/>
            <a:ext cx="4784560" cy="1047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主成分分析是一种多元统计方法，可用于简化数据并提取主要特征。通过主成分分析，可以将港口企业的多个指标合并为几个综合指标，从而更好地衡量其经营效率。</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104" b="-104"/>
          </a:stretch>
        </a:blipFill>
      </p:bgPr>
    </p:bg>
    <p:spTree>
      <p:nvGrpSpPr>
        <p:cNvPr id="1" name=""/>
        <p:cNvGrpSpPr/>
        <p:nvPr/>
      </p:nvGrpSpPr>
      <p:grpSpPr>
        <a:xfrm>
          <a:off x="0" y="0"/>
          <a:ext cx="0" cy="0"/>
        </a:xfrm>
      </p:grpSpPr>
      <p:grpSp>
        <p:nvGrpSpPr>
          <p:cNvPr id="2" name="Group 2"/>
          <p:cNvGrpSpPr/>
          <p:nvPr/>
        </p:nvGrpSpPr>
        <p:grpSpPr>
          <a:xfrm>
            <a:off x="4421283" y="2436988"/>
            <a:ext cx="4518193" cy="906661"/>
            <a:chOff x="4421283" y="2436988"/>
            <a:chExt cx="4518193" cy="906661"/>
          </a:xfrm>
        </p:grpSpPr>
        <p:sp>
          <p:nvSpPr>
            <p:cNvPr id="3" name="TextBox 3"/>
            <p:cNvSpPr txBox="1"/>
            <p:nvPr/>
          </p:nvSpPr>
          <p:spPr>
            <a:xfrm>
              <a:off x="4421283" y="2436988"/>
              <a:ext cx="3532104" cy="311348"/>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800" b="1">
                  <a:solidFill>
                    <a:schemeClr val="accent1"/>
                  </a:solidFill>
                  <a:latin typeface="Microsoft Yahei"/>
                  <a:ea typeface="Microsoft Yahei"/>
                  <a:cs typeface="Microsoft Yahei"/>
                </a:rPr>
                <a:t>净资产收益率</a:t>
              </a:r>
            </a:p>
          </p:txBody>
        </p:sp>
        <p:sp>
          <p:nvSpPr>
            <p:cNvPr id="4" name="TextBox 4"/>
            <p:cNvSpPr txBox="1"/>
            <p:nvPr/>
          </p:nvSpPr>
          <p:spPr>
            <a:xfrm>
              <a:off x="4421283" y="2795069"/>
              <a:ext cx="4518193" cy="5485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200">
                  <a:solidFill>
                    <a:schemeClr val="dk1"/>
                  </a:solidFill>
                  <a:latin typeface="Microsoft Yahei"/>
                  <a:ea typeface="Microsoft Yahei"/>
                  <a:cs typeface="Microsoft Yahei"/>
                </a:rPr>
                <a:t>净资产收益率是衡量港口企业盈利能力的重要指标。该指标越高，说明企业的投资回报率越高。</a:t>
              </a:r>
            </a:p>
          </p:txBody>
        </p:sp>
      </p:grpSp>
      <p:grpSp>
        <p:nvGrpSpPr>
          <p:cNvPr id="5" name="Group 5"/>
          <p:cNvGrpSpPr/>
          <p:nvPr/>
        </p:nvGrpSpPr>
        <p:grpSpPr>
          <a:xfrm>
            <a:off x="355440" y="200713"/>
            <a:ext cx="402793" cy="344077"/>
            <a:chOff x="355440" y="200713"/>
            <a:chExt cx="402793" cy="344077"/>
          </a:xfrm>
        </p:grpSpPr>
        <p:sp>
          <p:nvSpPr>
            <p:cNvPr id="6" name="AutoShape 6"/>
            <p:cNvSpPr/>
            <p:nvPr/>
          </p:nvSpPr>
          <p:spPr>
            <a:xfrm>
              <a:off x="355440" y="20301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449257" y="20071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538379" y="20205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624819" y="20906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706988" y="20583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355440" y="29502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449257" y="29272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538379" y="29406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624819" y="30107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706988" y="29784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355440" y="387039"/>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449257" y="38473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538379" y="38607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624819" y="39308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706988" y="38985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355440" y="479050"/>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449257" y="476745"/>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538379" y="478086"/>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624819" y="485094"/>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706988" y="481865"/>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sp>
        <p:nvSpPr>
          <p:cNvPr id="26" name="TextBox 26"/>
          <p:cNvSpPr txBox="1"/>
          <p:nvPr/>
        </p:nvSpPr>
        <p:spPr>
          <a:xfrm>
            <a:off x="952245" y="155611"/>
            <a:ext cx="7815272" cy="4342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2400" b="1">
                <a:solidFill>
                  <a:schemeClr val="accent1"/>
                </a:solidFill>
                <a:latin typeface="Microsoft Yahei"/>
                <a:ea typeface="Microsoft Yahei"/>
                <a:cs typeface="Microsoft Yahei"/>
              </a:rPr>
              <a:t>港口企业财务效率评价</a:t>
            </a:r>
          </a:p>
        </p:txBody>
      </p:sp>
      <p:grpSp>
        <p:nvGrpSpPr>
          <p:cNvPr id="27" name="Group 27"/>
          <p:cNvGrpSpPr/>
          <p:nvPr/>
        </p:nvGrpSpPr>
        <p:grpSpPr>
          <a:xfrm>
            <a:off x="4421283" y="3728125"/>
            <a:ext cx="4518193" cy="906661"/>
            <a:chOff x="4421283" y="3728125"/>
            <a:chExt cx="4518193" cy="906661"/>
          </a:xfrm>
        </p:grpSpPr>
        <p:sp>
          <p:nvSpPr>
            <p:cNvPr id="28" name="TextBox 28"/>
            <p:cNvSpPr txBox="1"/>
            <p:nvPr/>
          </p:nvSpPr>
          <p:spPr>
            <a:xfrm>
              <a:off x="4421283" y="3728125"/>
              <a:ext cx="3532104" cy="311348"/>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800" b="1">
                  <a:solidFill>
                    <a:schemeClr val="accent1"/>
                  </a:solidFill>
                  <a:latin typeface="Microsoft Yahei"/>
                  <a:ea typeface="Microsoft Yahei"/>
                  <a:cs typeface="Microsoft Yahei"/>
                </a:rPr>
                <a:t>资产负债率</a:t>
              </a:r>
            </a:p>
          </p:txBody>
        </p:sp>
        <p:sp>
          <p:nvSpPr>
            <p:cNvPr id="29" name="TextBox 29"/>
            <p:cNvSpPr txBox="1"/>
            <p:nvPr/>
          </p:nvSpPr>
          <p:spPr>
            <a:xfrm>
              <a:off x="4421283" y="4086206"/>
              <a:ext cx="4518193" cy="5485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200">
                  <a:solidFill>
                    <a:schemeClr val="dk1"/>
                  </a:solidFill>
                  <a:latin typeface="Microsoft Yahei"/>
                  <a:ea typeface="Microsoft Yahei"/>
                  <a:cs typeface="Microsoft Yahei"/>
                </a:rPr>
                <a:t>资产负债率是衡量港口企业负债水平的指标。过高的资产负债率意味着企业债务负担过重，可能存在财务风险。</a:t>
              </a:r>
            </a:p>
          </p:txBody>
        </p:sp>
      </p:grpSp>
      <p:sp>
        <p:nvSpPr>
          <p:cNvPr id="30" name="AutoShape 30"/>
          <p:cNvSpPr/>
          <p:nvPr/>
        </p:nvSpPr>
        <p:spPr>
          <a:xfrm>
            <a:off x="3501635" y="3798074"/>
            <a:ext cx="632997" cy="632997"/>
          </a:xfrm>
          <a:prstGeom prst="ellipse">
            <a:avLst/>
          </a:prstGeom>
          <a:solidFill>
            <a:schemeClr val="accent3">
              <a:lumMod val="60000"/>
              <a:lumOff val="40000"/>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nvGrpSpPr>
          <p:cNvPr id="31" name="Group 31"/>
          <p:cNvGrpSpPr/>
          <p:nvPr/>
        </p:nvGrpSpPr>
        <p:grpSpPr>
          <a:xfrm>
            <a:off x="4421283" y="1148988"/>
            <a:ext cx="4518193" cy="906660"/>
            <a:chOff x="4421283" y="1148988"/>
            <a:chExt cx="4518193" cy="906660"/>
          </a:xfrm>
        </p:grpSpPr>
        <p:sp>
          <p:nvSpPr>
            <p:cNvPr id="32" name="TextBox 32"/>
            <p:cNvSpPr txBox="1"/>
            <p:nvPr/>
          </p:nvSpPr>
          <p:spPr>
            <a:xfrm>
              <a:off x="4421283" y="1148988"/>
              <a:ext cx="3532104" cy="311348"/>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800" b="1">
                  <a:solidFill>
                    <a:schemeClr val="accent1"/>
                  </a:solidFill>
                  <a:latin typeface="Microsoft Yahei"/>
                  <a:ea typeface="Microsoft Yahei"/>
                  <a:cs typeface="Microsoft Yahei"/>
                </a:rPr>
                <a:t>总资产周转率</a:t>
              </a:r>
            </a:p>
          </p:txBody>
        </p:sp>
        <p:sp>
          <p:nvSpPr>
            <p:cNvPr id="33" name="TextBox 33"/>
            <p:cNvSpPr txBox="1"/>
            <p:nvPr/>
          </p:nvSpPr>
          <p:spPr>
            <a:xfrm>
              <a:off x="4421283" y="1507068"/>
              <a:ext cx="4518193" cy="5485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200">
                  <a:solidFill>
                    <a:schemeClr val="dk1"/>
                  </a:solidFill>
                  <a:latin typeface="Microsoft Yahei"/>
                  <a:ea typeface="Microsoft Yahei"/>
                  <a:cs typeface="Microsoft Yahei"/>
                </a:rPr>
                <a:t>总资产周转率是衡量港口企业资产运营效率的重要指标。高总资产周转率意味着企业能够更好地利用其资产来创造收入。</a:t>
              </a:r>
            </a:p>
          </p:txBody>
        </p:sp>
      </p:grpSp>
      <p:sp>
        <p:nvSpPr>
          <p:cNvPr id="34" name="Freeform 34"/>
          <p:cNvSpPr/>
          <p:nvPr/>
        </p:nvSpPr>
        <p:spPr>
          <a:xfrm>
            <a:off x="3601750" y="3898189"/>
            <a:ext cx="432766" cy="432766"/>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3501635" y="2516463"/>
            <a:ext cx="632997" cy="63299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3501635" y="1218855"/>
            <a:ext cx="632997" cy="632997"/>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Freeform 37"/>
          <p:cNvSpPr/>
          <p:nvPr/>
        </p:nvSpPr>
        <p:spPr>
          <a:xfrm>
            <a:off x="3645711" y="1377313"/>
            <a:ext cx="316652" cy="316652"/>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3655236" y="2661511"/>
            <a:ext cx="331440" cy="331440"/>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758233" y="1747301"/>
            <a:ext cx="2069198" cy="2292172"/>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0" name="Freeform 40"/>
          <p:cNvSpPr/>
          <p:nvPr/>
        </p:nvSpPr>
        <p:spPr>
          <a:xfrm>
            <a:off x="1293371" y="2344807"/>
            <a:ext cx="998923" cy="9337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104" b="-104"/>
          </a:stretch>
        </a:blipFill>
      </p:bgPr>
    </p:bg>
    <p:spTree>
      <p:nvGrpSpPr>
        <p:cNvPr id="1" name=""/>
        <p:cNvGrpSpPr/>
        <p:nvPr/>
      </p:nvGrpSpPr>
      <p:grpSpPr>
        <a:xfrm>
          <a:off x="0" y="0"/>
          <a:ext cx="0" cy="0"/>
        </a:xfrm>
      </p:grpSpPr>
      <p:sp>
        <p:nvSpPr>
          <p:cNvPr id="2" name="AutoShape 2"/>
          <p:cNvSpPr/>
          <p:nvPr/>
        </p:nvSpPr>
        <p:spPr>
          <a:xfrm>
            <a:off x="463261" y="2145950"/>
            <a:ext cx="2700090" cy="2387314"/>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3412455" y="2145950"/>
            <a:ext cx="2700090" cy="2387314"/>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6354450" y="2145950"/>
            <a:ext cx="2700090" cy="2387314"/>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rot="-2700000" flipH="1" flipV="1">
            <a:off x="4120989" y="1041657"/>
            <a:ext cx="1283022" cy="1283022"/>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TextBox 6"/>
          <p:cNvSpPr txBox="1"/>
          <p:nvPr/>
        </p:nvSpPr>
        <p:spPr>
          <a:xfrm>
            <a:off x="3580998" y="2659856"/>
            <a:ext cx="2363004" cy="251371"/>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1575" b="1">
                <a:solidFill>
                  <a:schemeClr val="accent1"/>
                </a:solidFill>
                <a:latin typeface="Microsoft Yahei"/>
                <a:ea typeface="Microsoft Yahei"/>
                <a:cs typeface="Microsoft Yahei"/>
              </a:rPr>
              <a:t>泊位利用率</a:t>
            </a:r>
          </a:p>
        </p:txBody>
      </p:sp>
      <p:sp>
        <p:nvSpPr>
          <p:cNvPr id="7" name="TextBox 7"/>
          <p:cNvSpPr txBox="1"/>
          <p:nvPr/>
        </p:nvSpPr>
        <p:spPr>
          <a:xfrm>
            <a:off x="3604443" y="3064936"/>
            <a:ext cx="2316114" cy="12343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200">
                <a:solidFill>
                  <a:schemeClr val="dk1"/>
                </a:solidFill>
                <a:latin typeface="Microsoft Yahei"/>
                <a:ea typeface="Microsoft Yahei"/>
                <a:cs typeface="Microsoft Yahei"/>
              </a:rPr>
              <a:t>泊位利用率是衡量港口企业码头资源利用效率的指标。高泊位利用率意味着企业能够更好地利用其码头资源来创造收入。</a:t>
            </a:r>
          </a:p>
        </p:txBody>
      </p:sp>
      <p:sp>
        <p:nvSpPr>
          <p:cNvPr id="8" name="AutoShape 8"/>
          <p:cNvSpPr/>
          <p:nvPr/>
        </p:nvSpPr>
        <p:spPr>
          <a:xfrm>
            <a:off x="4545471" y="4316235"/>
            <a:ext cx="434057" cy="63832"/>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rot="-2700000" flipH="1" flipV="1">
            <a:off x="1171796" y="1041657"/>
            <a:ext cx="1283022" cy="1283022"/>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TextBox 10"/>
          <p:cNvSpPr txBox="1"/>
          <p:nvPr/>
        </p:nvSpPr>
        <p:spPr>
          <a:xfrm>
            <a:off x="631805" y="2659856"/>
            <a:ext cx="2363004" cy="251371"/>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1575" b="1">
                <a:solidFill>
                  <a:schemeClr val="accent1"/>
                </a:solidFill>
                <a:latin typeface="Microsoft Yahei"/>
                <a:ea typeface="Microsoft Yahei"/>
                <a:cs typeface="Microsoft Yahei"/>
              </a:rPr>
              <a:t>装卸效率</a:t>
            </a:r>
          </a:p>
        </p:txBody>
      </p:sp>
      <p:sp>
        <p:nvSpPr>
          <p:cNvPr id="11" name="TextBox 11"/>
          <p:cNvSpPr txBox="1"/>
          <p:nvPr/>
        </p:nvSpPr>
        <p:spPr>
          <a:xfrm>
            <a:off x="655249" y="3064936"/>
            <a:ext cx="2316114" cy="12343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200">
                <a:solidFill>
                  <a:schemeClr val="dk1"/>
                </a:solidFill>
                <a:latin typeface="Microsoft Yahei"/>
                <a:ea typeface="Microsoft Yahei"/>
                <a:cs typeface="Microsoft Yahei"/>
              </a:rPr>
              <a:t>装卸效率是衡量港口企业货物处理能力的关键指标。高装卸效率意味着企业能够更快地处理货物，减少船舶和车辆的等待时间。</a:t>
            </a:r>
          </a:p>
        </p:txBody>
      </p:sp>
      <p:sp>
        <p:nvSpPr>
          <p:cNvPr id="12" name="AutoShape 12"/>
          <p:cNvSpPr/>
          <p:nvPr/>
        </p:nvSpPr>
        <p:spPr>
          <a:xfrm>
            <a:off x="1596278" y="4316235"/>
            <a:ext cx="434057" cy="63832"/>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rot="-2700000" flipH="1" flipV="1">
            <a:off x="7062985" y="1041657"/>
            <a:ext cx="1283022" cy="1283022"/>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TextBox 14"/>
          <p:cNvSpPr txBox="1"/>
          <p:nvPr/>
        </p:nvSpPr>
        <p:spPr>
          <a:xfrm>
            <a:off x="6522993" y="2659856"/>
            <a:ext cx="2363004" cy="251371"/>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1575" b="1">
                <a:solidFill>
                  <a:schemeClr val="accent1"/>
                </a:solidFill>
                <a:latin typeface="Microsoft Yahei"/>
                <a:ea typeface="Microsoft Yahei"/>
                <a:cs typeface="Microsoft Yahei"/>
              </a:rPr>
              <a:t>航线覆盖率</a:t>
            </a:r>
          </a:p>
        </p:txBody>
      </p:sp>
      <p:sp>
        <p:nvSpPr>
          <p:cNvPr id="15" name="TextBox 15"/>
          <p:cNvSpPr txBox="1"/>
          <p:nvPr/>
        </p:nvSpPr>
        <p:spPr>
          <a:xfrm>
            <a:off x="6546438" y="3064936"/>
            <a:ext cx="2316114" cy="12343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200">
                <a:solidFill>
                  <a:schemeClr val="dk1"/>
                </a:solidFill>
                <a:latin typeface="Microsoft Yahei"/>
                <a:ea typeface="Microsoft Yahei"/>
                <a:cs typeface="Microsoft Yahei"/>
              </a:rPr>
              <a:t>航线覆盖率是衡量港口企业航线网络完善程度的指标。高航线覆盖率意味着企业能够提供更广泛的航线服务，满足更多客户的需求。</a:t>
            </a:r>
          </a:p>
        </p:txBody>
      </p:sp>
      <p:sp>
        <p:nvSpPr>
          <p:cNvPr id="16" name="AutoShape 16"/>
          <p:cNvSpPr/>
          <p:nvPr/>
        </p:nvSpPr>
        <p:spPr>
          <a:xfrm>
            <a:off x="7487467" y="4316235"/>
            <a:ext cx="434057" cy="63832"/>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17" name="Picture 17"/>
          <p:cNvPicPr>
            <a:picLocks noChangeAspect="1"/>
          </p:cNvPicPr>
          <p:nvPr/>
        </p:nvPicPr>
        <p:blipFill>
          <a:blip r:embed="rId2">
            <a:alphaModFix/>
          </a:blip>
          <a:srcRect l="16708" r="16708"/>
          <a:stretch>
            <a:fillRect/>
          </a:stretch>
        </p:blipFill>
        <p:spPr>
          <a:xfrm>
            <a:off x="1236968" y="1106829"/>
            <a:ext cx="1152677" cy="1152677"/>
          </a:xfrm>
          <a:prstGeom prst="ellipse">
            <a:avLst/>
          </a:prstGeom>
        </p:spPr>
      </p:pic>
      <p:pic>
        <p:nvPicPr>
          <p:cNvPr id="18" name="Picture 18"/>
          <p:cNvPicPr>
            <a:picLocks noChangeAspect="1"/>
          </p:cNvPicPr>
          <p:nvPr/>
        </p:nvPicPr>
        <p:blipFill>
          <a:blip r:embed="rId3">
            <a:alphaModFix/>
          </a:blip>
          <a:srcRect l="12542" r="12542"/>
          <a:stretch>
            <a:fillRect/>
          </a:stretch>
        </p:blipFill>
        <p:spPr>
          <a:xfrm>
            <a:off x="4186161" y="1106829"/>
            <a:ext cx="1152677" cy="115267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7125856" y="1106829"/>
            <a:ext cx="1152677" cy="1152677"/>
          </a:xfrm>
          <a:prstGeom prst="ellipse">
            <a:avLst/>
          </a:prstGeom>
        </p:spPr>
      </p:pic>
      <p:grpSp>
        <p:nvGrpSpPr>
          <p:cNvPr id="20" name="Group 20"/>
          <p:cNvGrpSpPr/>
          <p:nvPr/>
        </p:nvGrpSpPr>
        <p:grpSpPr>
          <a:xfrm>
            <a:off x="355440" y="175639"/>
            <a:ext cx="402793" cy="344077"/>
            <a:chOff x="355440" y="175639"/>
            <a:chExt cx="402793" cy="344077"/>
          </a:xfrm>
        </p:grpSpPr>
        <p:sp>
          <p:nvSpPr>
            <p:cNvPr id="21" name="AutoShape 21"/>
            <p:cNvSpPr/>
            <p:nvPr/>
          </p:nvSpPr>
          <p:spPr>
            <a:xfrm>
              <a:off x="355440" y="177943"/>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449257" y="175639"/>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538379" y="176980"/>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624819" y="183988"/>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706988" y="180759"/>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355440" y="269954"/>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449257" y="267650"/>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538379" y="268991"/>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624819" y="275998"/>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706988" y="272770"/>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355440" y="361965"/>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449257" y="359660"/>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538379" y="361001"/>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624819" y="368009"/>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706988" y="364780"/>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355440" y="45397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AutoShape 37"/>
            <p:cNvSpPr/>
            <p:nvPr/>
          </p:nvSpPr>
          <p:spPr>
            <a:xfrm>
              <a:off x="449257" y="451671"/>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8" name="AutoShape 38"/>
            <p:cNvSpPr/>
            <p:nvPr/>
          </p:nvSpPr>
          <p:spPr>
            <a:xfrm>
              <a:off x="538379" y="453012"/>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9" name="AutoShape 39"/>
            <p:cNvSpPr/>
            <p:nvPr/>
          </p:nvSpPr>
          <p:spPr>
            <a:xfrm>
              <a:off x="624819" y="46002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0" name="AutoShape 40"/>
            <p:cNvSpPr/>
            <p:nvPr/>
          </p:nvSpPr>
          <p:spPr>
            <a:xfrm>
              <a:off x="706988" y="456791"/>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sp>
        <p:nvSpPr>
          <p:cNvPr id="41" name="TextBox 41"/>
          <p:cNvSpPr txBox="1"/>
          <p:nvPr/>
        </p:nvSpPr>
        <p:spPr>
          <a:xfrm>
            <a:off x="952245" y="130537"/>
            <a:ext cx="8572755" cy="4342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2400" b="1">
                <a:solidFill>
                  <a:schemeClr val="accent1"/>
                </a:solidFill>
                <a:latin typeface="Microsoft Yahei"/>
                <a:ea typeface="Microsoft Yahei"/>
                <a:cs typeface="Microsoft Yahei"/>
              </a:rPr>
              <a:t>港口企业运营效率评价</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104" b="-104"/>
          </a:stretch>
        </a:blipFill>
      </p:bgPr>
    </p:bg>
    <p:spTree>
      <p:nvGrpSpPr>
        <p:cNvPr id="1" name=""/>
        <p:cNvGrpSpPr/>
        <p:nvPr/>
      </p:nvGrpSpPr>
      <p:grpSpPr>
        <a:xfrm>
          <a:off x="0" y="0"/>
          <a:ext cx="0" cy="0"/>
        </a:xfrm>
      </p:grpSpPr>
      <p:sp>
        <p:nvSpPr>
          <p:cNvPr id="2" name="TextBox 2"/>
          <p:cNvSpPr txBox="1"/>
          <p:nvPr/>
        </p:nvSpPr>
        <p:spPr>
          <a:xfrm>
            <a:off x="516464" y="-28575"/>
            <a:ext cx="6700756" cy="82480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6000" b="1">
                <a:solidFill>
                  <a:schemeClr val="accent3">
                    <a:lumMod val="50000"/>
                  </a:schemeClr>
                </a:solidFill>
                <a:latin typeface="Microsoft Yahei"/>
                <a:ea typeface="Microsoft Yahei"/>
                <a:cs typeface="Microsoft Yahei"/>
              </a:rPr>
              <a:t>CHAPTER</a:t>
            </a:r>
          </a:p>
        </p:txBody>
      </p:sp>
      <p:sp>
        <p:nvSpPr>
          <p:cNvPr id="3" name="TextBox 3"/>
          <p:cNvSpPr txBox="1"/>
          <p:nvPr/>
        </p:nvSpPr>
        <p:spPr>
          <a:xfrm>
            <a:off x="1222997" y="1024857"/>
            <a:ext cx="6783844" cy="82480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6000" b="1">
                <a:solidFill>
                  <a:schemeClr val="dk1"/>
                </a:solidFill>
                <a:latin typeface="Microsoft Yahei"/>
                <a:ea typeface="Microsoft Yahei"/>
                <a:cs typeface="Microsoft Yahei"/>
              </a:rPr>
              <a:t>03</a:t>
            </a:r>
          </a:p>
        </p:txBody>
      </p:sp>
      <p:sp>
        <p:nvSpPr>
          <p:cNvPr id="4" name="TextBox 4"/>
          <p:cNvSpPr txBox="1"/>
          <p:nvPr/>
        </p:nvSpPr>
        <p:spPr>
          <a:xfrm>
            <a:off x="1278449" y="2243908"/>
            <a:ext cx="5938770" cy="1463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600" b="1">
                <a:solidFill>
                  <a:schemeClr val="lt1"/>
                </a:solidFill>
                <a:latin typeface="Microsoft Yahei"/>
                <a:ea typeface="Microsoft Yahei"/>
                <a:cs typeface="Microsoft Yahei"/>
              </a:rPr>
              <a:t>竞合情景下港口企业经营效率影响因素分析</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255000" cy="40767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https://d.book118.com/295044133044011040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2024-08-31T04:02:47.846</cp:lastPrinted>
  <dcterms:created xsi:type="dcterms:W3CDTF">2024-08-30T20:02:47Z</dcterms:created>
  <dcterms:modified xsi:type="dcterms:W3CDTF">2024-08-30T20:02:49Z</dcterms:modified>
</cp:coreProperties>
</file>