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6C3FCF-2DEE-4872-84B5-816B7FDBC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2917C2-0BD3-46C9-A663-AFE65F0AF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4EB2C1-E2D4-47B3-B8B3-1C99A5410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F76ABE-FC8B-4219-BDE0-25AB4A5165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7F72C7-B911-419A-AFCB-2E3594FCD7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6E7FC0-1EFD-4EEC-91B8-B8AFE9DA26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26BDD9-EBE2-465D-BC7B-ED5CA45714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4EB85-4609-4933-B2E7-B2B61F1C9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D7B92-D9A7-4FA5-A543-2DAE909C8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10123-FC22-4C10-A717-8D2563D2B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33648-8A22-40B6-A503-3A21C066E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1204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项目管理：工作任务分解\n## 1.项目管理的核心概念与重要性\n### 1.1项目管理的定义与目标\n### 1.2项目管理的关键要素\n### 1.3项目管理与组织绩效的关系\n## 2.工作任务分解的基本原理与方法\n### 2.1工作任务分解的目的与意义\n### 2.2工作任务分解的基本原则\n### 2.3常见的工作任务分解方法\n## 3.项目阶段与任务的关系\n### 3.1项目阶段的划分与任务识别\n### 3.2项目阶段与任务的时间顺序\n### 3.3项目阶段与任务的关联性\n## 4.工作任务分解的步骤与技巧\n### 4.1工作任务分解的步骤\n### 4.2工作任务分解的技巧与工具\n### 4.3工作任务分解的实践案例分析\n## 5.工作任务分解的评估与优化\n### 5.1工作任务分解的评估标准与方法\n### 5.2工作任务分解的优化策略\n### 5.3工作任务分解的持续改进\n## 6.项目管理的组织与团队建设\n### 6.1项目管理的组织结构选择\n### 6.2项目团队的组建与角色分配\n### 6.3项目团队的建设与激励\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7200"/>
              <a:t>项目管理：工作任务分解</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0" name="" descr="{&quot;isTemplate&quot;:true,&quot;type&quot;:2}"/>
        <p:cNvGrpSpPr/>
        <p:nvPr/>
      </p:nvGrpSpPr>
      <p:grpSpPr>
        <a:xfrm>
          <a:off x="0" y="0"/>
          <a:ext cx="0" cy="0"/>
        </a:xfrm>
      </p:grpSpPr>
      <p:sp>
        <p:nvSpPr>
          <p:cNvPr id="11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项目管理的核心概念与重要性</a:t>
            </a:r>
            <a:endParaRPr/>
          </a:p>
        </p:txBody>
      </p:sp>
      <p:sp>
        <p:nvSpPr>
          <p:cNvPr id="11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pic>
        <p:nvPicPr>
          <p:cNvPr id="20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3" name="Group 598"/>
            <p:cNvGrpSpPr/>
            <p:nvPr/>
          </p:nvGrpSpPr>
          <p:grpSpPr>
            <a:xfrm>
              <a:off x="763829" y="1414808"/>
              <a:ext cx="6972294" cy="2337649"/>
              <a:chOff x="763829" y="1414808"/>
              <a:chExt cx="6972294" cy="2337649"/>
            </a:xfrm>
          </p:grpSpPr>
          <p:sp>
            <p:nvSpPr>
              <p:cNvPr id="20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项目管理的定义</a:t>
                </a:r>
                <a:endParaRPr/>
              </a:p>
            </p:txBody>
          </p:sp>
          <p:sp>
            <p:nvSpPr>
              <p:cNvPr id="20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项目管理</a:t>
                </a:r>
                <a:r>
                  <a:rPr lang="zh-CN" sz="1400">
                    <a:solidFill>
                      <a:schemeClr val="tx1">
                        <a:alpha val="100000"/>
                      </a:schemeClr>
                    </a:solidFill>
                    <a:latin typeface="Microsoft Yahei"/>
                    <a:ea typeface="Microsoft Yahei"/>
                  </a:rPr>
                  <a:t>是一种计划、执行、控制和结束各类项目的活动，以确保项目在规定的时间、预算和质量内成功完成。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项目管理涉及项目的</a:t>
                </a:r>
                <a:r>
                  <a:rPr lang="zh-CN" sz="1400" b="1">
                    <a:solidFill>
                      <a:schemeClr val="tx1">
                        <a:alpha val="100000"/>
                      </a:schemeClr>
                    </a:solidFill>
                    <a:latin typeface="Microsoft Yahei"/>
                    <a:ea typeface="Microsoft Yahei"/>
                  </a:rPr>
                  <a:t>范围</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时间</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成本</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质量</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人力资源</a:t>
                </a:r>
                <a:r>
                  <a:rPr lang="zh-CN" sz="1400">
                    <a:solidFill>
                      <a:schemeClr val="tx1">
                        <a:alpha val="100000"/>
                      </a:schemeClr>
                    </a:solidFill>
                    <a:latin typeface="Microsoft Yahei"/>
                    <a:ea typeface="Microsoft Yahei"/>
                  </a:rPr>
                  <a:t>等多个方面。</a:t>
                </a:r>
                <a:endParaRPr/>
              </a:p>
            </p:txBody>
          </p:sp>
          <p:sp>
            <p:nvSpPr>
              <p:cNvPr id="20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0" name="Group 591"/>
            <p:cNvGrpSpPr/>
            <p:nvPr/>
          </p:nvGrpSpPr>
          <p:grpSpPr>
            <a:xfrm>
              <a:off x="689593" y="3949139"/>
              <a:ext cx="7078256" cy="2128975"/>
              <a:chOff x="689593" y="3949139"/>
              <a:chExt cx="7078256" cy="2128975"/>
            </a:xfrm>
          </p:grpSpPr>
          <p:sp>
            <p:nvSpPr>
              <p:cNvPr id="21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项目管理的目标</a:t>
                </a:r>
                <a:endParaRPr/>
              </a:p>
            </p:txBody>
          </p:sp>
          <p:sp>
            <p:nvSpPr>
              <p:cNvPr id="21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成果导向</a:t>
                </a:r>
                <a:r>
                  <a:rPr lang="zh-CN" sz="1400">
                    <a:solidFill>
                      <a:schemeClr val="tx1">
                        <a:alpha val="100000"/>
                      </a:schemeClr>
                    </a:solidFill>
                    <a:latin typeface="Microsoft Yahei"/>
                    <a:ea typeface="Microsoft Yahei"/>
                  </a:rPr>
                  <a:t>：确保项目实现预期的</a:t>
                </a:r>
                <a:r>
                  <a:rPr lang="zh-CN" sz="1400" b="1">
                    <a:solidFill>
                      <a:schemeClr val="tx1">
                        <a:alpha val="100000"/>
                      </a:schemeClr>
                    </a:solidFill>
                    <a:latin typeface="Microsoft Yahei"/>
                    <a:ea typeface="Microsoft Yahei"/>
                  </a:rPr>
                  <a:t>目标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成果</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客户满意</a:t>
                </a:r>
                <a:r>
                  <a:rPr lang="zh-CN" sz="1400">
                    <a:solidFill>
                      <a:schemeClr val="tx1">
                        <a:alpha val="100000"/>
                      </a:schemeClr>
                    </a:solidFill>
                    <a:latin typeface="Microsoft Yahei"/>
                    <a:ea typeface="Microsoft Yahei"/>
                  </a:rPr>
                  <a:t>：满足客户的</a:t>
                </a:r>
                <a:r>
                  <a:rPr lang="zh-CN" sz="1400" b="1">
                    <a:solidFill>
                      <a:schemeClr val="tx1">
                        <a:alpha val="100000"/>
                      </a:schemeClr>
                    </a:solidFill>
                    <a:latin typeface="Microsoft Yahei"/>
                    <a:ea typeface="Microsoft Yahei"/>
                  </a:rPr>
                  <a:t>需求</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期望</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资源优化</a:t>
                </a:r>
                <a:r>
                  <a:rPr lang="zh-CN" sz="1400">
                    <a:solidFill>
                      <a:schemeClr val="tx1">
                        <a:alpha val="100000"/>
                      </a:schemeClr>
                    </a:solidFill>
                    <a:latin typeface="Microsoft Yahei"/>
                    <a:ea typeface="Microsoft Yahei"/>
                  </a:rPr>
                  <a:t>：合理利用</a:t>
                </a:r>
                <a:r>
                  <a:rPr lang="zh-CN" sz="1400" b="1">
                    <a:solidFill>
                      <a:schemeClr val="tx1">
                        <a:alpha val="100000"/>
                      </a:schemeClr>
                    </a:solidFill>
                    <a:latin typeface="Microsoft Yahei"/>
                    <a:ea typeface="Microsoft Yahei"/>
                  </a:rPr>
                  <a:t>资源</a:t>
                </a:r>
                <a:r>
                  <a:rPr lang="zh-CN" sz="1400">
                    <a:solidFill>
                      <a:schemeClr val="tx1">
                        <a:alpha val="100000"/>
                      </a:schemeClr>
                    </a:solidFill>
                    <a:latin typeface="Microsoft Yahei"/>
                    <a:ea typeface="Microsoft Yahei"/>
                  </a:rPr>
                  <a:t>，降低成本，提高效率。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风险管理</a:t>
                </a:r>
                <a:r>
                  <a:rPr lang="zh-CN" sz="1400">
                    <a:solidFill>
                      <a:schemeClr val="tx1">
                        <a:alpha val="100000"/>
                      </a:schemeClr>
                    </a:solidFill>
                    <a:latin typeface="Microsoft Yahei"/>
                    <a:ea typeface="Microsoft Yahei"/>
                  </a:rPr>
                  <a:t>：识别、评估和应对项目的</a:t>
                </a:r>
                <a:r>
                  <a:rPr lang="zh-CN" sz="1400" b="1">
                    <a:solidFill>
                      <a:schemeClr val="tx1">
                        <a:alpha val="100000"/>
                      </a:schemeClr>
                    </a:solidFill>
                    <a:latin typeface="Microsoft Yahei"/>
                    <a:ea typeface="Microsoft Yahei"/>
                  </a:rPr>
                  <a:t>风险</a:t>
                </a:r>
                <a:r>
                  <a:rPr lang="zh-CN" sz="1400">
                    <a:solidFill>
                      <a:schemeClr val="tx1">
                        <a:alpha val="100000"/>
                      </a:schemeClr>
                    </a:solidFill>
                    <a:latin typeface="Microsoft Yahei"/>
                    <a:ea typeface="Microsoft Yahei"/>
                  </a:rPr>
                  <a:t>。</a:t>
                </a:r>
                <a:endParaRPr/>
              </a:p>
            </p:txBody>
          </p:sp>
          <p:sp>
            <p:nvSpPr>
              <p:cNvPr id="21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项目管理的定义与目标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3}"/>
        <p:cNvGrpSpPr/>
        <p:nvPr/>
      </p:nvGrpSpPr>
      <p:grpSpPr>
        <a:xfrm>
          <a:off x="0" y="0"/>
          <a:ext cx="0" cy="0"/>
        </a:xfrm>
      </p:grpSpPr>
      <p:grpSp>
        <p:nvGrpSpPr>
          <p:cNvPr id="219" name="" descr="{&quot;isTemplate&quot;:true,&quot;type&quot;:&quot;list&quot;,&quot;alignment&quot;:&quot;left&quot;,&quot;alignmentVertical&quot;:&quot;top&quot;,&quot;canOmit&quot;:false,&quot;scalable&quot;:false,&quot;minItemsCount&quot;:-1}"/>
          <p:cNvGrpSpPr/>
          <p:nvPr/>
        </p:nvGrpSpPr>
        <p:grpSpPr>
          <a:xfrm>
            <a:off x="685798" y="3146123"/>
            <a:ext cx="10840154" cy="3360975"/>
            <a:chOff x="685798" y="3146123"/>
            <a:chExt cx="10840154" cy="3360975"/>
          </a:xfrm>
        </p:grpSpPr>
        <p:grpSp>
          <p:nvGrpSpPr>
            <p:cNvPr id="220" name=""/>
            <p:cNvGrpSpPr/>
            <p:nvPr/>
          </p:nvGrpSpPr>
          <p:grpSpPr>
            <a:xfrm>
              <a:off x="685798" y="3146904"/>
              <a:ext cx="2808000" cy="3360194"/>
              <a:chOff x="685798" y="3146904"/>
              <a:chExt cx="2808000" cy="3360194"/>
            </a:xfrm>
          </p:grpSpPr>
          <p:sp>
            <p:nvSpPr>
              <p:cNvPr id="221" name="Tencent" descr="{&quot;isTemplate&quot;:true,&quot;type&quot;:&quot;title&quot;,&quot;canOmit&quot;:false,&quot;range&quot;:0}"/>
              <p:cNvSpPr/>
              <p:nvPr/>
            </p:nvSpPr>
            <p:spPr>
              <a:xfrm>
                <a:off x="685798" y="3146904"/>
                <a:ext cx="2808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项目范围：明确项目的目标、任务和成果，确保项目按照预定的范围进行。</a:t>
                </a:r>
                <a:endParaRPr kumimoji="1" lang="en-US" altLang="zh-CN" sz="1800" b="1">
                  <a:solidFill>
                    <a:schemeClr val="bg1"/>
                  </a:solidFill>
                  <a:latin typeface="+mj-ea"/>
                  <a:ea typeface="+mj-ea"/>
                </a:endParaRPr>
              </a:p>
            </p:txBody>
          </p:sp>
        </p:grpSp>
        <p:grpSp>
          <p:nvGrpSpPr>
            <p:cNvPr id="222" name=""/>
            <p:cNvGrpSpPr/>
            <p:nvPr/>
          </p:nvGrpSpPr>
          <p:grpSpPr>
            <a:xfrm>
              <a:off x="2945047" y="3146904"/>
              <a:ext cx="2556000" cy="3359413"/>
              <a:chOff x="2945047" y="3146904"/>
              <a:chExt cx="2556000" cy="3359413"/>
            </a:xfrm>
          </p:grpSpPr>
          <p:sp>
            <p:nvSpPr>
              <p:cNvPr id="223" name="Tencent" descr="{&quot;isTemplate&quot;:true,&quot;type&quot;:&quot;title&quot;,&quot;canOmit&quot;:false,&quot;range&quot;:0}"/>
              <p:cNvSpPr/>
              <p:nvPr/>
            </p:nvSpPr>
            <p:spPr>
              <a:xfrm>
                <a:off x="2945047" y="3146904"/>
                <a:ext cx="2556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项目时间：制定合理的项目进度计划，确保项目按时完成。</a:t>
                </a:r>
                <a:endParaRPr kumimoji="1" lang="en-US" altLang="zh-CN" sz="1800" b="1">
                  <a:solidFill>
                    <a:schemeClr val="bg1"/>
                  </a:solidFill>
                  <a:latin typeface="+mj-ea"/>
                  <a:ea typeface="+mj-ea"/>
                </a:endParaRPr>
              </a:p>
            </p:txBody>
          </p:sp>
        </p:grpSp>
        <p:grpSp>
          <p:nvGrpSpPr>
            <p:cNvPr id="224" name=""/>
            <p:cNvGrpSpPr/>
            <p:nvPr/>
          </p:nvGrpSpPr>
          <p:grpSpPr>
            <a:xfrm>
              <a:off x="4947543" y="3146904"/>
              <a:ext cx="2556000" cy="3360194"/>
              <a:chOff x="4947543" y="3146904"/>
              <a:chExt cx="2556000" cy="3360194"/>
            </a:xfrm>
          </p:grpSpPr>
          <p:sp>
            <p:nvSpPr>
              <p:cNvPr id="225" name="Tencent" descr="{&quot;isTemplate&quot;:true,&quot;type&quot;:&quot;title&quot;,&quot;canOmit&quot;:false,&quot;range&quot;:0}"/>
              <p:cNvSpPr/>
              <p:nvPr/>
            </p:nvSpPr>
            <p:spPr>
              <a:xfrm>
                <a:off x="4947543" y="3146904"/>
                <a:ext cx="2556000"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项目成本：控制项目预算，确保项目在预算范围内完成。</a:t>
                </a:r>
                <a:endParaRPr kumimoji="1" lang="en-US" altLang="zh-CN" sz="1800" b="1">
                  <a:solidFill>
                    <a:schemeClr val="bg1"/>
                  </a:solidFill>
                  <a:latin typeface="+mj-ea"/>
                  <a:ea typeface="+mj-ea"/>
                </a:endParaRPr>
              </a:p>
            </p:txBody>
          </p:sp>
        </p:grpSp>
        <p:grpSp>
          <p:nvGrpSpPr>
            <p:cNvPr id="226" name=""/>
            <p:cNvGrpSpPr/>
            <p:nvPr/>
          </p:nvGrpSpPr>
          <p:grpSpPr>
            <a:xfrm>
              <a:off x="6958747" y="3146123"/>
              <a:ext cx="2556000" cy="3360975"/>
              <a:chOff x="6958747" y="3146123"/>
              <a:chExt cx="2556000" cy="3360975"/>
            </a:xfrm>
          </p:grpSpPr>
          <p:sp>
            <p:nvSpPr>
              <p:cNvPr id="227" name="Tencent" descr="{&quot;isTemplate&quot;:true,&quot;type&quot;:&quot;title&quot;,&quot;canOmit&quot;:false,&quot;range&quot;:0}"/>
              <p:cNvSpPr/>
              <p:nvPr/>
            </p:nvSpPr>
            <p:spPr>
              <a:xfrm>
                <a:off x="6958747" y="3146123"/>
                <a:ext cx="2556000" cy="1296000"/>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项目质量：确保项目的成果符合预定的质量标准。</a:t>
                </a:r>
                <a:endParaRPr kumimoji="1" lang="en-US" altLang="zh-CN" sz="1800" b="1">
                  <a:solidFill>
                    <a:schemeClr val="bg1"/>
                  </a:solidFill>
                  <a:latin typeface="+mj-ea"/>
                  <a:ea typeface="+mj-ea"/>
                </a:endParaRPr>
              </a:p>
            </p:txBody>
          </p:sp>
        </p:grpSp>
        <p:grpSp>
          <p:nvGrpSpPr>
            <p:cNvPr id="228" name=""/>
            <p:cNvGrpSpPr/>
            <p:nvPr/>
          </p:nvGrpSpPr>
          <p:grpSpPr>
            <a:xfrm>
              <a:off x="8969952" y="3146123"/>
              <a:ext cx="2556000" cy="3360194"/>
              <a:chOff x="8969952" y="3146123"/>
              <a:chExt cx="2556000" cy="3360194"/>
            </a:xfrm>
          </p:grpSpPr>
          <p:sp>
            <p:nvSpPr>
              <p:cNvPr id="229" name="Tencent" descr="{&quot;isTemplate&quot;:true,&quot;type&quot;:&quot;title&quot;,&quot;canOmit&quot;:false,&quot;range&quot;:0}"/>
              <p:cNvSpPr/>
              <p:nvPr/>
            </p:nvSpPr>
            <p:spPr>
              <a:xfrm>
                <a:off x="8969952" y="3146123"/>
                <a:ext cx="2556000" cy="1296000"/>
              </a:xfrm>
              <a:prstGeom prst="chevr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项目人力资源：合理分配和管理项目团队成员，提高项目执行效率。</a:t>
                </a:r>
                <a:endParaRPr kumimoji="1" lang="en-US" altLang="zh-CN" sz="1800" b="1">
                  <a:solidFill>
                    <a:schemeClr val="bg1"/>
                  </a:solidFill>
                  <a:latin typeface="+mj-ea"/>
                  <a:ea typeface="+mj-ea"/>
                </a:endParaRPr>
              </a:p>
            </p:txBody>
          </p:sp>
        </p:grpSp>
      </p:grpSp>
      <p:sp>
        <p:nvSpPr>
          <p:cNvPr id="2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项目管理的关键要素</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grpSp>
        <p:nvGrpSpPr>
          <p:cNvPr id="23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33" name="Group 686"/>
            <p:cNvGrpSpPr/>
            <p:nvPr/>
          </p:nvGrpSpPr>
          <p:grpSpPr>
            <a:xfrm>
              <a:off x="1075314" y="1520189"/>
              <a:ext cx="9868911" cy="2072418"/>
              <a:chOff x="1075314" y="1520189"/>
              <a:chExt cx="9868911" cy="2072418"/>
            </a:xfrm>
          </p:grpSpPr>
          <p:sp>
            <p:nvSpPr>
              <p:cNvPr id="23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提高项目成功率</a:t>
                </a:r>
                <a:r>
                  <a:rPr lang="zh-CN" sz="1400">
                    <a:solidFill>
                      <a:schemeClr val="tx1">
                        <a:alpha val="100000"/>
                      </a:schemeClr>
                    </a:solidFill>
                    <a:latin typeface="Microsoft Yahei"/>
                    <a:ea typeface="Microsoft Yahei"/>
                  </a:rPr>
                  <a:t>：通过有效的项目管理，提高项目的成功率，从而提高组织的整体绩效。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降低成本</a:t>
                </a:r>
                <a:r>
                  <a:rPr lang="zh-CN" sz="1400">
                    <a:solidFill>
                      <a:schemeClr val="tx1">
                        <a:alpha val="100000"/>
                      </a:schemeClr>
                    </a:solidFill>
                    <a:latin typeface="Microsoft Yahei"/>
                    <a:ea typeface="Microsoft Yahei"/>
                  </a:rPr>
                  <a:t>：通过优化资源分配，降低项目成本，提高组织的盈利能力。</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提高客户满意度</a:t>
                </a:r>
                <a:r>
                  <a:rPr lang="zh-CN" sz="1400">
                    <a:solidFill>
                      <a:schemeClr val="tx1">
                        <a:alpha val="100000"/>
                      </a:schemeClr>
                    </a:solidFill>
                    <a:latin typeface="Microsoft Yahei"/>
                    <a:ea typeface="Microsoft Yahei"/>
                  </a:rPr>
                  <a:t>：满足客户需求，提高客户满意度，增强组织的市场竞争力。</a:t>
                </a:r>
                <a:endParaRPr/>
              </a:p>
            </p:txBody>
          </p:sp>
          <p:sp>
            <p:nvSpPr>
              <p:cNvPr id="23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项目管理对组织绩效的影响</a:t>
                </a:r>
                <a:endParaRPr/>
              </a:p>
            </p:txBody>
          </p:sp>
          <p:sp>
            <p:nvSpPr>
              <p:cNvPr id="23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8" name="Group 691"/>
            <p:cNvGrpSpPr/>
            <p:nvPr/>
          </p:nvGrpSpPr>
          <p:grpSpPr>
            <a:xfrm>
              <a:off x="1075314" y="3881882"/>
              <a:ext cx="9868911" cy="2072418"/>
              <a:chOff x="1075314" y="3881882"/>
              <a:chExt cx="9868911" cy="2072418"/>
            </a:xfrm>
          </p:grpSpPr>
          <p:sp>
            <p:nvSpPr>
              <p:cNvPr id="23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资源支持</a:t>
                </a:r>
                <a:r>
                  <a:rPr lang="zh-CN" sz="1400">
                    <a:solidFill>
                      <a:schemeClr val="tx1">
                        <a:alpha val="100000"/>
                      </a:schemeClr>
                    </a:solidFill>
                    <a:latin typeface="Microsoft Yahei"/>
                    <a:ea typeface="Microsoft Yahei"/>
                  </a:rPr>
                  <a:t>：组织绩效好的企业更容易为项目提供充足的资源支持。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员工能力</a:t>
                </a:r>
                <a:r>
                  <a:rPr lang="zh-CN" sz="1400">
                    <a:solidFill>
                      <a:schemeClr val="tx1">
                        <a:alpha val="100000"/>
                      </a:schemeClr>
                    </a:solidFill>
                    <a:latin typeface="Microsoft Yahei"/>
                    <a:ea typeface="Microsoft Yahei"/>
                  </a:rPr>
                  <a:t>：组织绩效好的企业往往拥有更高素质的员工，有利于项目的顺利执行。</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管理水平</a:t>
                </a:r>
                <a:r>
                  <a:rPr lang="zh-CN" sz="1400">
                    <a:solidFill>
                      <a:schemeClr val="tx1">
                        <a:alpha val="100000"/>
                      </a:schemeClr>
                    </a:solidFill>
                    <a:latin typeface="Microsoft Yahei"/>
                    <a:ea typeface="Microsoft Yahei"/>
                  </a:rPr>
                  <a:t>：组织绩效好的企业往往具有更高的管理水平，有利于项目管理的顺利进行。</a:t>
                </a:r>
                <a:endParaRPr/>
              </a:p>
            </p:txBody>
          </p:sp>
          <p:sp>
            <p:nvSpPr>
              <p:cNvPr id="24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组织绩效对项目管理的影响</a:t>
                </a:r>
                <a:endParaRPr/>
              </a:p>
            </p:txBody>
          </p:sp>
          <p:sp>
            <p:nvSpPr>
              <p:cNvPr id="24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项目管理与组织绩效的关系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2}"/>
        <p:cNvGrpSpPr/>
        <p:nvPr/>
      </p:nvGrpSpPr>
      <p:grpSpPr>
        <a:xfrm>
          <a:off x="0" y="0"/>
          <a:ext cx="0" cy="0"/>
        </a:xfrm>
      </p:grpSpPr>
      <p:sp>
        <p:nvSpPr>
          <p:cNvPr id="245"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200"/>
              <a:t>工作任务分解的基本原理与方法</a:t>
            </a:r>
            <a:endParaRPr/>
          </a:p>
        </p:txBody>
      </p:sp>
      <p:sp>
        <p:nvSpPr>
          <p:cNvPr id="24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7" name="" descr="{&quot;isTemplate&quot;:true,&quot;type&quot;:3}"/>
        <p:cNvGrpSpPr/>
        <p:nvPr/>
      </p:nvGrpSpPr>
      <p:grpSpPr>
        <a:xfrm>
          <a:off x="0" y="0"/>
          <a:ext cx="0" cy="0"/>
        </a:xfrm>
      </p:grpSpPr>
      <p:grpSp>
        <p:nvGrpSpPr>
          <p:cNvPr id="24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49" name="Group 686"/>
            <p:cNvGrpSpPr/>
            <p:nvPr/>
          </p:nvGrpSpPr>
          <p:grpSpPr>
            <a:xfrm>
              <a:off x="1075314" y="1520189"/>
              <a:ext cx="9868911" cy="2072418"/>
              <a:chOff x="1075314" y="1520189"/>
              <a:chExt cx="9868911" cy="2072418"/>
            </a:xfrm>
          </p:grpSpPr>
          <p:sp>
            <p:nvSpPr>
              <p:cNvPr id="25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明确责任</a:t>
                </a:r>
                <a:r>
                  <a:rPr lang="zh-CN" sz="1400">
                    <a:solidFill>
                      <a:schemeClr val="tx1">
                        <a:alpha val="100000"/>
                      </a:schemeClr>
                    </a:solidFill>
                    <a:latin typeface="Microsoft Yahei"/>
                    <a:ea typeface="Microsoft Yahei"/>
                  </a:rPr>
                  <a:t>：将项目任务分解为具体的、可操作的子任务，明确各个部门和团队成员的责任。</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提高效率</a:t>
                </a:r>
                <a:r>
                  <a:rPr lang="zh-CN" sz="1400">
                    <a:solidFill>
                      <a:schemeClr val="tx1">
                        <a:alpha val="100000"/>
                      </a:schemeClr>
                    </a:solidFill>
                    <a:latin typeface="Microsoft Yahei"/>
                    <a:ea typeface="Microsoft Yahei"/>
                  </a:rPr>
                  <a:t>：通过分解任务，使项目团队成员更容易理解任务的具体要求，提高工作效率。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便于监控</a:t>
                </a:r>
                <a:r>
                  <a:rPr lang="zh-CN" sz="1400">
                    <a:solidFill>
                      <a:schemeClr val="tx1">
                        <a:alpha val="100000"/>
                      </a:schemeClr>
                    </a:solidFill>
                    <a:latin typeface="Microsoft Yahei"/>
                    <a:ea typeface="Microsoft Yahei"/>
                  </a:rPr>
                  <a:t>：便于项目经理和项目团队成员对项目的进度、成本和质量进行有效的监控。</a:t>
                </a:r>
                <a:endParaRPr/>
              </a:p>
            </p:txBody>
          </p:sp>
          <p:sp>
            <p:nvSpPr>
              <p:cNvPr id="25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工作任务分解的目的</a:t>
                </a:r>
                <a:endParaRPr/>
              </a:p>
            </p:txBody>
          </p:sp>
          <p:sp>
            <p:nvSpPr>
              <p:cNvPr id="25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4" name="Group 691"/>
            <p:cNvGrpSpPr/>
            <p:nvPr/>
          </p:nvGrpSpPr>
          <p:grpSpPr>
            <a:xfrm>
              <a:off x="1075314" y="3881882"/>
              <a:ext cx="9868911" cy="2072418"/>
              <a:chOff x="1075314" y="3881882"/>
              <a:chExt cx="9868911" cy="2072418"/>
            </a:xfrm>
          </p:grpSpPr>
          <p:sp>
            <p:nvSpPr>
              <p:cNvPr id="25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提高项目透明度</a:t>
                </a:r>
                <a:r>
                  <a:rPr lang="zh-CN" sz="1400">
                    <a:solidFill>
                      <a:schemeClr val="tx1">
                        <a:alpha val="100000"/>
                      </a:schemeClr>
                    </a:solidFill>
                    <a:latin typeface="Microsoft Yahei"/>
                    <a:ea typeface="Microsoft Yahei"/>
                  </a:rPr>
                  <a:t>：通过工作任务分解，使项目团队成员对项目目标和任务有更清晰的认识，提高项目的透明度。</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利于沟通</a:t>
                </a:r>
                <a:r>
                  <a:rPr lang="zh-CN" sz="1400">
                    <a:solidFill>
                      <a:schemeClr val="tx1">
                        <a:alpha val="100000"/>
                      </a:schemeClr>
                    </a:solidFill>
                    <a:latin typeface="Microsoft Yahei"/>
                    <a:ea typeface="Microsoft Yahei"/>
                  </a:rPr>
                  <a:t>：工作任务分解有助于项目团队成员之间的沟通，确保项目信息的准确传递。</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风险管理</a:t>
                </a:r>
                <a:r>
                  <a:rPr lang="zh-CN" sz="1400">
                    <a:solidFill>
                      <a:schemeClr val="tx1">
                        <a:alpha val="100000"/>
                      </a:schemeClr>
                    </a:solidFill>
                    <a:latin typeface="Microsoft Yahei"/>
                    <a:ea typeface="Microsoft Yahei"/>
                  </a:rPr>
                  <a:t>：通过工作任务分解，更容易识别潜在的风险，提前制定应对措施，降低项目风险。</a:t>
                </a:r>
                <a:endParaRPr/>
              </a:p>
            </p:txBody>
          </p:sp>
          <p:sp>
            <p:nvSpPr>
              <p:cNvPr id="25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工作任务分解的意义</a:t>
                </a:r>
                <a:endParaRPr/>
              </a:p>
            </p:txBody>
          </p:sp>
          <p:sp>
            <p:nvSpPr>
              <p:cNvPr id="25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工作任务分解的目的与意义</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0" name="" descr="{&quot;isTemplate&quot;:true,&quot;type&quot;:3}"/>
        <p:cNvGrpSpPr/>
        <p:nvPr/>
      </p:nvGrpSpPr>
      <p:grpSpPr>
        <a:xfrm>
          <a:off x="0" y="0"/>
          <a:ext cx="0" cy="0"/>
        </a:xfrm>
      </p:grpSpPr>
      <p:sp>
        <p:nvSpPr>
          <p:cNvPr id="261"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工作任务分解的基本原则</a:t>
            </a:r>
            <a:endParaRPr lang="en-US" altLang="zh-CN" sz="2800" b="1">
              <a:latin typeface="+mj-ea"/>
              <a:ea typeface="+mj-ea"/>
            </a:endParaRPr>
          </a:p>
        </p:txBody>
      </p:sp>
      <p:grpSp>
        <p:nvGrpSpPr>
          <p:cNvPr id="262" name="" descr="{&quot;isTemplate&quot;:true,&quot;type&quot;:&quot;list&quot;,&quot;alignment&quot;:&quot;left&quot;,&quot;alignmentVertical&quot;:&quot;top&quot;,&quot;canOmit&quot;:false,&quot;scalable&quot;:false,&quot;minItemsCount&quot;:-1}"/>
          <p:cNvGrpSpPr/>
          <p:nvPr/>
        </p:nvGrpSpPr>
        <p:grpSpPr>
          <a:xfrm>
            <a:off x="660393" y="1473104"/>
            <a:ext cx="10790202" cy="5249244"/>
            <a:chOff x="660393" y="1473104"/>
            <a:chExt cx="10790202" cy="5249244"/>
          </a:xfrm>
        </p:grpSpPr>
        <p:grpSp>
          <p:nvGrpSpPr>
            <p:cNvPr id="263" name="Group 19"/>
            <p:cNvGrpSpPr/>
            <p:nvPr/>
          </p:nvGrpSpPr>
          <p:grpSpPr>
            <a:xfrm>
              <a:off x="660396" y="1473104"/>
              <a:ext cx="10790199" cy="1225768"/>
              <a:chOff x="660395" y="1262089"/>
              <a:chExt cx="10790199" cy="1044000"/>
            </a:xfrm>
          </p:grpSpPr>
          <p:sp>
            <p:nvSpPr>
              <p:cNvPr id="264"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5"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266"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b="1">
                    <a:solidFill>
                      <a:schemeClr val="tx1">
                        <a:alpha val="100000"/>
                      </a:schemeClr>
                    </a:solidFill>
                    <a:latin typeface="微软雅黑"/>
                    <a:ea typeface="微软雅黑"/>
                  </a:rPr>
                  <a:t>完整性</a:t>
                </a:r>
                <a:r>
                  <a:rPr lang="zh-CN" sz="1400">
                    <a:solidFill>
                      <a:schemeClr val="tx1">
                        <a:alpha val="100000"/>
                      </a:schemeClr>
                    </a:solidFill>
                    <a:latin typeface="微软雅黑"/>
                    <a:ea typeface="微软雅黑"/>
                  </a:rPr>
                  <a:t>：确保任务分解涵盖了项目的所有内容和要求。</a:t>
                </a:r>
                <a:endParaRPr/>
              </a:p>
            </p:txBody>
          </p:sp>
          <p:cxnSp>
            <p:nvCxnSpPr>
              <p:cNvPr id="267"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268" name="Group 18"/>
            <p:cNvGrpSpPr/>
            <p:nvPr/>
          </p:nvGrpSpPr>
          <p:grpSpPr>
            <a:xfrm>
              <a:off x="660396" y="2809933"/>
              <a:ext cx="10790199" cy="1235837"/>
              <a:chOff x="660395" y="2380713"/>
              <a:chExt cx="10790199" cy="1052575"/>
            </a:xfrm>
          </p:grpSpPr>
          <p:sp>
            <p:nvSpPr>
              <p:cNvPr id="269"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0"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271"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72"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b="1">
                    <a:solidFill>
                      <a:schemeClr val="tx1">
                        <a:alpha val="100000"/>
                      </a:schemeClr>
                    </a:solidFill>
                    <a:latin typeface="微软雅黑"/>
                    <a:ea typeface="微软雅黑"/>
                  </a:rPr>
                  <a:t>独立性</a:t>
                </a:r>
                <a:r>
                  <a:rPr lang="zh-CN" sz="1400">
                    <a:solidFill>
                      <a:schemeClr val="tx1">
                        <a:alpha val="100000"/>
                      </a:schemeClr>
                    </a:solidFill>
                    <a:latin typeface="微软雅黑"/>
                    <a:ea typeface="微软雅黑"/>
                  </a:rPr>
                  <a:t>：确保每个子任务都具有独立的完成目标和可衡量的成果。</a:t>
                </a:r>
                <a:endParaRPr/>
              </a:p>
            </p:txBody>
          </p:sp>
        </p:grpSp>
        <p:grpSp>
          <p:nvGrpSpPr>
            <p:cNvPr id="273" name="Group 17"/>
            <p:cNvGrpSpPr/>
            <p:nvPr/>
          </p:nvGrpSpPr>
          <p:grpSpPr>
            <a:xfrm>
              <a:off x="660396" y="4155337"/>
              <a:ext cx="10790199" cy="1225768"/>
              <a:chOff x="660395" y="3499337"/>
              <a:chExt cx="10790199" cy="1044000"/>
            </a:xfrm>
          </p:grpSpPr>
          <p:sp>
            <p:nvSpPr>
              <p:cNvPr id="274"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5"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276"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77"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b="1">
                    <a:solidFill>
                      <a:schemeClr val="tx1">
                        <a:alpha val="100000"/>
                      </a:schemeClr>
                    </a:solidFill>
                    <a:latin typeface="微软雅黑"/>
                    <a:ea typeface="微软雅黑"/>
                  </a:rPr>
                  <a:t>可管理性</a:t>
                </a:r>
                <a:r>
                  <a:rPr lang="zh-CN" sz="1400">
                    <a:solidFill>
                      <a:schemeClr val="tx1">
                        <a:alpha val="100000"/>
                      </a:schemeClr>
                    </a:solidFill>
                    <a:latin typeface="微软雅黑"/>
                    <a:ea typeface="微软雅黑"/>
                  </a:rPr>
                  <a:t>：确保每个子任务都可以被有效地监控和跟踪。</a:t>
                </a:r>
                <a:endParaRPr/>
              </a:p>
            </p:txBody>
          </p:sp>
        </p:grpSp>
        <p:grpSp>
          <p:nvGrpSpPr>
            <p:cNvPr id="278" name="Group 16"/>
            <p:cNvGrpSpPr/>
            <p:nvPr/>
          </p:nvGrpSpPr>
          <p:grpSpPr>
            <a:xfrm>
              <a:off x="660393" y="5492168"/>
              <a:ext cx="10790199" cy="1230180"/>
              <a:chOff x="660395" y="4617961"/>
              <a:chExt cx="10790199" cy="1047757"/>
            </a:xfrm>
          </p:grpSpPr>
          <p:sp>
            <p:nvSpPr>
              <p:cNvPr id="279" name="Tencent"/>
              <p:cNvSpPr/>
              <p:nvPr/>
            </p:nvSpPr>
            <p:spPr>
              <a:xfrm>
                <a:off x="660395" y="4617961"/>
                <a:ext cx="10790199" cy="1044000"/>
              </a:xfrm>
              <a:prstGeom prst="rect">
                <a:avLst/>
              </a:prstGeom>
              <a:solidFill>
                <a:schemeClr val="accent4">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0" name="Tencent"/>
              <p:cNvSpPr txBox="1"/>
              <p:nvPr/>
            </p:nvSpPr>
            <p:spPr>
              <a:xfrm>
                <a:off x="815342" y="4641943"/>
                <a:ext cx="787395" cy="1020018"/>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4"/>
                    </a:solidFill>
                    <a:latin typeface="Microsoft YaHei" panose="020b0503020204020204" pitchFamily="34" charset="-122"/>
                    <a:ea typeface="Microsoft YaHei" panose="020b0503020204020204" pitchFamily="34" charset="-122"/>
                  </a:rPr>
                  <a:t>04</a:t>
                </a:r>
                <a:endParaRPr lang="en-GB" sz="4000">
                  <a:solidFill>
                    <a:schemeClr val="accent4"/>
                  </a:solidFill>
                  <a:latin typeface="Microsoft YaHei" panose="020b0503020204020204" pitchFamily="34" charset="-122"/>
                  <a:ea typeface="Microsoft YaHei" panose="020b0503020204020204" pitchFamily="34" charset="-122"/>
                </a:endParaRPr>
              </a:p>
            </p:txBody>
          </p:sp>
          <p:cxnSp>
            <p:nvCxnSpPr>
              <p:cNvPr id="281" name="直线连接符 51"/>
              <p:cNvCxnSpPr/>
              <p:nvPr/>
            </p:nvCxnSpPr>
            <p:spPr>
              <a:xfrm>
                <a:off x="660395" y="4617961"/>
                <a:ext cx="10790199"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2" name="Tencent" descr="{&quot;isTemplate&quot;:true,&quot;type&quot;:&quot;title&quot;,&quot;canOmit&quot;:false,&quot;range&quot;:0}"/>
              <p:cNvSpPr txBox="1"/>
              <p:nvPr/>
            </p:nvSpPr>
            <p:spPr>
              <a:xfrm>
                <a:off x="1728481" y="4641944"/>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b="1">
                    <a:solidFill>
                      <a:schemeClr val="tx1">
                        <a:alpha val="100000"/>
                      </a:schemeClr>
                    </a:solidFill>
                    <a:latin typeface="微软雅黑"/>
                    <a:ea typeface="微软雅黑"/>
                  </a:rPr>
                  <a:t>实用性</a:t>
                </a:r>
                <a:r>
                  <a:rPr lang="zh-CN" sz="1400">
                    <a:solidFill>
                      <a:schemeClr val="tx1">
                        <a:alpha val="100000"/>
                      </a:schemeClr>
                    </a:solidFill>
                    <a:latin typeface="微软雅黑"/>
                    <a:ea typeface="微软雅黑"/>
                  </a:rPr>
                  <a:t>：确保任务分解符合项目团队的实际能力和资源条件。</a:t>
                </a:r>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3" name="" descr="{&quot;isTemplate&quot;:true,&quot;type&quot;:3}"/>
        <p:cNvGrpSpPr/>
        <p:nvPr/>
      </p:nvGrpSpPr>
      <p:grpSpPr>
        <a:xfrm>
          <a:off x="0" y="0"/>
          <a:ext cx="0" cy="0"/>
        </a:xfrm>
      </p:grpSpPr>
      <p:grpSp>
        <p:nvGrpSpPr>
          <p:cNvPr id="28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85" name=""/>
            <p:cNvGrpSpPr/>
            <p:nvPr/>
          </p:nvGrpSpPr>
          <p:grpSpPr>
            <a:xfrm>
              <a:off x="685801" y="3146904"/>
              <a:ext cx="4207178" cy="3287791"/>
              <a:chOff x="685801" y="3146904"/>
              <a:chExt cx="4207178" cy="3287791"/>
            </a:xfrm>
          </p:grpSpPr>
          <p:sp>
            <p:nvSpPr>
              <p:cNvPr id="28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WBS（Work Breakdown Structure）：工作分解结构是一种将项目任务分解为更小、更具体的子任务的方法。</a:t>
                </a:r>
                <a:endParaRPr kumimoji="1" lang="en-US" altLang="zh-CN" sz="1800" b="1">
                  <a:solidFill>
                    <a:schemeClr val="bg1"/>
                  </a:solidFill>
                  <a:latin typeface="+mj-ea"/>
                  <a:ea typeface="+mj-ea"/>
                </a:endParaRPr>
              </a:p>
            </p:txBody>
          </p:sp>
        </p:grpSp>
        <p:grpSp>
          <p:nvGrpSpPr>
            <p:cNvPr id="287" name=""/>
            <p:cNvGrpSpPr/>
            <p:nvPr/>
          </p:nvGrpSpPr>
          <p:grpSpPr>
            <a:xfrm>
              <a:off x="4408278" y="3146904"/>
              <a:ext cx="3798485" cy="3287791"/>
              <a:chOff x="4408278" y="3146904"/>
              <a:chExt cx="3798485" cy="3287791"/>
            </a:xfrm>
          </p:grpSpPr>
          <p:sp>
            <p:nvSpPr>
              <p:cNvPr id="28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OBS（Object-Based Structure）：基于对象的结构方法是一种将项目任务分解为与具体对象相关的子任务的方法。</a:t>
                </a:r>
                <a:endParaRPr kumimoji="1" lang="en-US" altLang="zh-CN" sz="1800" b="1">
                  <a:solidFill>
                    <a:schemeClr val="bg1"/>
                  </a:solidFill>
                  <a:latin typeface="+mj-ea"/>
                  <a:ea typeface="+mj-ea"/>
                </a:endParaRPr>
              </a:p>
            </p:txBody>
          </p:sp>
        </p:grpSp>
        <p:grpSp>
          <p:nvGrpSpPr>
            <p:cNvPr id="289" name=""/>
            <p:cNvGrpSpPr/>
            <p:nvPr/>
          </p:nvGrpSpPr>
          <p:grpSpPr>
            <a:xfrm>
              <a:off x="7707715" y="3146904"/>
              <a:ext cx="3798485" cy="3287791"/>
              <a:chOff x="7707715" y="3146904"/>
              <a:chExt cx="3798485" cy="3287791"/>
            </a:xfrm>
          </p:grpSpPr>
          <p:sp>
            <p:nvSpPr>
              <p:cNvPr id="29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RBS（Resource-Based Structure）：基于资源的方法是一种将项目任务分解为与所需资源相关的子任务的方法。</a:t>
                </a:r>
                <a:endParaRPr kumimoji="1" lang="en-US" altLang="zh-CN" sz="1800" b="1">
                  <a:solidFill>
                    <a:schemeClr val="bg1"/>
                  </a:solidFill>
                  <a:latin typeface="+mj-ea"/>
                  <a:ea typeface="+mj-ea"/>
                </a:endParaRPr>
              </a:p>
            </p:txBody>
          </p:sp>
        </p:grpSp>
      </p:grpSp>
      <p:sp>
        <p:nvSpPr>
          <p:cNvPr id="29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常见的工作任务分解方法</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项目阶段与任务的关系</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启动阶段</a:t>
                </a:r>
                <a:r>
                  <a:rPr lang="zh-CN" sz="1400">
                    <a:solidFill>
                      <a:schemeClr val="tx1">
                        <a:alpha val="100000"/>
                      </a:schemeClr>
                    </a:solidFill>
                    <a:latin typeface="Microsoft Yahei"/>
                    <a:ea typeface="Microsoft Yahei"/>
                  </a:rPr>
                  <a:t>：项目启动阶段主要包括项目立项、可行性研究、项目范围定义等任务。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规划阶段</a:t>
                </a:r>
                <a:r>
                  <a:rPr lang="zh-CN" sz="1400">
                    <a:solidFill>
                      <a:schemeClr val="tx1">
                        <a:alpha val="100000"/>
                      </a:schemeClr>
                    </a:solidFill>
                    <a:latin typeface="Microsoft Yahei"/>
                    <a:ea typeface="Microsoft Yahei"/>
                  </a:rPr>
                  <a:t>：项目规划阶段主要包括项目目标设定、资源分配、进度计划等任务。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执行阶段</a:t>
                </a:r>
                <a:r>
                  <a:rPr lang="zh-CN" sz="1400">
                    <a:solidFill>
                      <a:schemeClr val="tx1">
                        <a:alpha val="100000"/>
                      </a:schemeClr>
                    </a:solidFill>
                    <a:latin typeface="Microsoft Yahei"/>
                    <a:ea typeface="Microsoft Yahei"/>
                  </a:rPr>
                  <a:t>：项目执行阶段主要包括项目任务实施、沟通协调、质量监控等任务。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监控与控制阶段</a:t>
                </a:r>
                <a:r>
                  <a:rPr lang="zh-CN" sz="1400">
                    <a:solidFill>
                      <a:schemeClr val="tx1">
                        <a:alpha val="100000"/>
                      </a:schemeClr>
                    </a:solidFill>
                    <a:latin typeface="Microsoft Yahei"/>
                    <a:ea typeface="Microsoft Yahei"/>
                  </a:rPr>
                  <a:t>：项目监控与控制阶段主要包括项目进度跟踪、成本控制、风险应对等任务。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收尾阶段</a:t>
                </a:r>
                <a:r>
                  <a:rPr lang="zh-CN" sz="1400">
                    <a:solidFill>
                      <a:schemeClr val="tx1">
                        <a:alpha val="100000"/>
                      </a:schemeClr>
                    </a:solidFill>
                    <a:latin typeface="Microsoft Yahei"/>
                    <a:ea typeface="Microsoft Yahei"/>
                  </a:rPr>
                  <a:t>：项目收尾阶段主要包括项目验收、成果总结、经验教训总结等任务。</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项目阶段的划分</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明确任务目标</a:t>
                </a:r>
                <a:r>
                  <a:rPr lang="zh-CN" sz="1400">
                    <a:solidFill>
                      <a:schemeClr val="tx1">
                        <a:alpha val="100000"/>
                      </a:schemeClr>
                    </a:solidFill>
                    <a:latin typeface="Microsoft Yahei"/>
                    <a:ea typeface="Microsoft Yahei"/>
                  </a:rPr>
                  <a:t>：确保每个任务都有明确的</a:t>
                </a:r>
                <a:r>
                  <a:rPr lang="zh-CN" sz="1400" b="1">
                    <a:solidFill>
                      <a:schemeClr val="tx1">
                        <a:alpha val="100000"/>
                      </a:schemeClr>
                    </a:solidFill>
                    <a:latin typeface="Microsoft Yahei"/>
                    <a:ea typeface="Microsoft Yahei"/>
                  </a:rPr>
                  <a:t>目标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成果</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确定任务优先级</a:t>
                </a:r>
                <a:r>
                  <a:rPr lang="zh-CN" sz="1400">
                    <a:solidFill>
                      <a:schemeClr val="tx1">
                        <a:alpha val="100000"/>
                      </a:schemeClr>
                    </a:solidFill>
                    <a:latin typeface="Microsoft Yahei"/>
                    <a:ea typeface="Microsoft Yahei"/>
                  </a:rPr>
                  <a:t>：根据项目需求和资源条件，为每个任务设定合适的</a:t>
                </a:r>
                <a:r>
                  <a:rPr lang="zh-CN" sz="1400" b="1">
                    <a:solidFill>
                      <a:schemeClr val="tx1">
                        <a:alpha val="100000"/>
                      </a:schemeClr>
                    </a:solidFill>
                    <a:latin typeface="Microsoft Yahei"/>
                    <a:ea typeface="Microsoft Yahei"/>
                  </a:rPr>
                  <a:t>优先级</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分配任务责任</a:t>
                </a:r>
                <a:r>
                  <a:rPr lang="zh-CN" sz="1400">
                    <a:solidFill>
                      <a:schemeClr val="tx1">
                        <a:alpha val="100000"/>
                      </a:schemeClr>
                    </a:solidFill>
                    <a:latin typeface="Microsoft Yahei"/>
                    <a:ea typeface="Microsoft Yahei"/>
                  </a:rPr>
                  <a:t>：明确每个任务的</a:t>
                </a:r>
                <a:r>
                  <a:rPr lang="zh-CN" sz="1400" b="1">
                    <a:solidFill>
                      <a:schemeClr val="tx1">
                        <a:alpha val="100000"/>
                      </a:schemeClr>
                    </a:solidFill>
                    <a:latin typeface="Microsoft Yahei"/>
                    <a:ea typeface="Microsoft Yahei"/>
                  </a:rPr>
                  <a:t>责任部门</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负责人</a:t>
                </a:r>
                <a:r>
                  <a:rPr lang="zh-CN" sz="1400">
                    <a:solidFill>
                      <a:schemeClr val="tx1">
                        <a:alpha val="100000"/>
                      </a:schemeClr>
                    </a:solidFill>
                    <a:latin typeface="Microsoft Yahei"/>
                    <a:ea typeface="Microsoft Yahei"/>
                  </a:rPr>
                  <a:t>。</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任务识别</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项目阶段的划分与任务识别</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grpSp>
        <p:nvGrpSpPr>
          <p:cNvPr id="2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 name="Group 686"/>
            <p:cNvGrpSpPr/>
            <p:nvPr/>
          </p:nvGrpSpPr>
          <p:grpSpPr>
            <a:xfrm>
              <a:off x="1075314" y="1520189"/>
              <a:ext cx="9868911" cy="2072418"/>
              <a:chOff x="1075314" y="1520189"/>
              <a:chExt cx="9868911" cy="2072418"/>
            </a:xfrm>
          </p:grpSpPr>
          <p:sp>
            <p:nvSpPr>
              <p:cNvPr id="2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启动阶段</a:t>
                </a:r>
                <a:r>
                  <a:rPr lang="zh-CN" sz="1400">
                    <a:solidFill>
                      <a:schemeClr val="tx1">
                        <a:alpha val="100000"/>
                      </a:schemeClr>
                    </a:solidFill>
                    <a:latin typeface="Microsoft Yahei"/>
                    <a:ea typeface="Microsoft Yahei"/>
                  </a:rPr>
                  <a:t>：项目启动阶段一般在项目开始之前进行。</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规划阶段</a:t>
                </a:r>
                <a:r>
                  <a:rPr lang="zh-CN" sz="1400">
                    <a:solidFill>
                      <a:schemeClr val="tx1">
                        <a:alpha val="100000"/>
                      </a:schemeClr>
                    </a:solidFill>
                    <a:latin typeface="Microsoft Yahei"/>
                    <a:ea typeface="Microsoft Yahei"/>
                  </a:rPr>
                  <a:t>：项目规划阶段在启动阶段之后进行，为项目的执行做好准备。</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执行阶段</a:t>
                </a:r>
                <a:r>
                  <a:rPr lang="zh-CN" sz="1400">
                    <a:solidFill>
                      <a:schemeClr val="tx1">
                        <a:alpha val="100000"/>
                      </a:schemeClr>
                    </a:solidFill>
                    <a:latin typeface="Microsoft Yahei"/>
                    <a:ea typeface="Microsoft Yahei"/>
                  </a:rPr>
                  <a:t>：项目执行阶段在规划阶段之后进行，按照计划实施项目任务。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监控与控制阶段</a:t>
                </a:r>
                <a:r>
                  <a:rPr lang="zh-CN" sz="1400">
                    <a:solidFill>
                      <a:schemeClr val="tx1">
                        <a:alpha val="100000"/>
                      </a:schemeClr>
                    </a:solidFill>
                    <a:latin typeface="Microsoft Yahei"/>
                    <a:ea typeface="Microsoft Yahei"/>
                  </a:rPr>
                  <a:t>：项目监控与控制阶段在执行阶段进行，确保项目按计划进行。</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收尾阶段</a:t>
                </a:r>
                <a:r>
                  <a:rPr lang="zh-CN" sz="1400">
                    <a:solidFill>
                      <a:schemeClr val="tx1">
                        <a:alpha val="100000"/>
                      </a:schemeClr>
                    </a:solidFill>
                    <a:latin typeface="Microsoft Yahei"/>
                    <a:ea typeface="Microsoft Yahei"/>
                  </a:rPr>
                  <a:t>：项目收尾阶段在监控与控制阶段之后进行，总结项目经验教训。</a:t>
                </a:r>
                <a:endParaRPr/>
              </a:p>
            </p:txBody>
          </p:sp>
          <p:sp>
            <p:nvSpPr>
              <p:cNvPr id="2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项目阶段的时间顺序</a:t>
                </a:r>
                <a:endParaRPr/>
              </a:p>
            </p:txBody>
          </p:sp>
          <p:sp>
            <p:nvSpPr>
              <p:cNvPr id="2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0" name="Group 691"/>
            <p:cNvGrpSpPr/>
            <p:nvPr/>
          </p:nvGrpSpPr>
          <p:grpSpPr>
            <a:xfrm>
              <a:off x="1075314" y="3881882"/>
              <a:ext cx="9868911" cy="2072418"/>
              <a:chOff x="1075314" y="3881882"/>
              <a:chExt cx="9868911" cy="2072418"/>
            </a:xfrm>
          </p:grpSpPr>
          <p:sp>
            <p:nvSpPr>
              <p:cNvPr id="3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任务分解</a:t>
                </a:r>
                <a:r>
                  <a:rPr lang="zh-CN" sz="1400">
                    <a:solidFill>
                      <a:schemeClr val="tx1">
                        <a:alpha val="100000"/>
                      </a:schemeClr>
                    </a:solidFill>
                    <a:latin typeface="Microsoft Yahei"/>
                    <a:ea typeface="Microsoft Yahei"/>
                  </a:rPr>
                  <a:t>：在项目规划阶段，对项目进行工作任务分解。</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任务实施</a:t>
                </a:r>
                <a:r>
                  <a:rPr lang="zh-CN" sz="1400">
                    <a:solidFill>
                      <a:schemeClr val="tx1">
                        <a:alpha val="100000"/>
                      </a:schemeClr>
                    </a:solidFill>
                    <a:latin typeface="Microsoft Yahei"/>
                    <a:ea typeface="Microsoft Yahei"/>
                  </a:rPr>
                  <a:t>：在项目执行阶段，按照任务分解的结果实施项目任务。</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任务监控</a:t>
                </a:r>
                <a:r>
                  <a:rPr lang="zh-CN" sz="1400">
                    <a:solidFill>
                      <a:schemeClr val="tx1">
                        <a:alpha val="100000"/>
                      </a:schemeClr>
                    </a:solidFill>
                    <a:latin typeface="Microsoft Yahei"/>
                    <a:ea typeface="Microsoft Yahei"/>
                  </a:rPr>
                  <a:t>：在项目监控与控制阶段，对任务实施过程进行监控。</a:t>
                </a:r>
                <a:endParaRPr/>
              </a:p>
            </p:txBody>
          </p:sp>
          <p:sp>
            <p:nvSpPr>
              <p:cNvPr id="3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任务的时间顺序</a:t>
                </a:r>
                <a:endParaRPr/>
              </a:p>
            </p:txBody>
          </p:sp>
          <p:sp>
            <p:nvSpPr>
              <p:cNvPr id="3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项目阶段与任务的时间顺序</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sp>
        <p:nvSpPr>
          <p:cNvPr id="3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项目阶段与任务的关联性</a:t>
            </a:r>
            <a:endParaRPr lang="en-US" sz="3600" b="1">
              <a:latin typeface="微软雅黑"/>
              <a:ea typeface="微软雅黑"/>
            </a:endParaRPr>
          </a:p>
        </p:txBody>
      </p:sp>
      <p:sp>
        <p:nvSpPr>
          <p:cNvPr id="3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项目阶段与任务的关联性</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任务分解</a:t>
            </a:r>
            <a:r>
              <a:rPr lang="zh-CN" sz="1400" spc="300">
                <a:solidFill>
                  <a:schemeClr val="tx1">
                    <a:lumMod val="50000"/>
                    <a:lumOff val="50000"/>
                    <a:alpha val="100000"/>
                  </a:schemeClr>
                </a:solidFill>
                <a:latin typeface="微软雅黑"/>
                <a:ea typeface="微软雅黑"/>
              </a:rPr>
              <a:t>：项目阶段划分是任务分解的基础，任务分解为项目阶段的实施提供支持。</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任务实施</a:t>
            </a:r>
            <a:r>
              <a:rPr lang="zh-CN" sz="1400" spc="300">
                <a:solidFill>
                  <a:schemeClr val="tx1">
                    <a:lumMod val="50000"/>
                    <a:lumOff val="50000"/>
                    <a:alpha val="100000"/>
                  </a:schemeClr>
                </a:solidFill>
                <a:latin typeface="微软雅黑"/>
                <a:ea typeface="微软雅黑"/>
              </a:rPr>
              <a:t>：任务实施是项目阶段目标实现的关键，项目阶段的顺利进行依赖于任务的顺利完成。</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任务监控</a:t>
            </a:r>
            <a:r>
              <a:rPr lang="zh-CN" sz="1400" spc="300">
                <a:solidFill>
                  <a:schemeClr val="tx1">
                    <a:lumMod val="50000"/>
                    <a:lumOff val="50000"/>
                    <a:alpha val="100000"/>
                  </a:schemeClr>
                </a:solidFill>
                <a:latin typeface="微软雅黑"/>
                <a:ea typeface="微软雅黑"/>
              </a:rPr>
              <a:t>：任务监控是项目阶段控制的重要手段，通过对任务的监控，确保项目阶段目标的实现。</a:t>
            </a:r>
            <a:endParaRPr/>
          </a:p>
        </p:txBody>
      </p:sp>
      <p:cxnSp>
        <p:nvCxnSpPr>
          <p:cNvPr id="3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https://d.book118.com/295112043004011114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项目管理：工作任务分解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2024-09-20T23:22:29.948</cp:lastPrinted>
  <dcterms:created xsi:type="dcterms:W3CDTF">2024-09-20T15:22:29Z</dcterms:created>
  <dcterms:modified xsi:type="dcterms:W3CDTF">2024-09-20T15:22:31Z</dcterms:modified>
</cp:coreProperties>
</file>